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5" r:id="rId20"/>
    <p:sldId id="286" r:id="rId21"/>
    <p:sldId id="287" r:id="rId22"/>
    <p:sldId id="288" r:id="rId23"/>
    <p:sldId id="289" r:id="rId24"/>
    <p:sldId id="290" r:id="rId25"/>
    <p:sldId id="274" r:id="rId26"/>
    <p:sldId id="275" r:id="rId27"/>
    <p:sldId id="276" r:id="rId28"/>
    <p:sldId id="277" r:id="rId29"/>
    <p:sldId id="278" r:id="rId30"/>
    <p:sldId id="279" r:id="rId31"/>
    <p:sldId id="280" r:id="rId32"/>
    <p:sldId id="281" r:id="rId33"/>
    <p:sldId id="282" r:id="rId34"/>
    <p:sldId id="283" r:id="rId35"/>
    <p:sldId id="284" r:id="rId36"/>
  </p:sldIdLst>
  <p:sldSz cx="12192000" cy="6858000"/>
  <p:notesSz cx="6858000" cy="9144000"/>
  <p:embeddedFontLst>
    <p:embeddedFont>
      <p:font typeface="Century Gothic" panose="020B0502020202020204" pitchFamily="34" charset="0"/>
      <p:regular r:id="rId38"/>
      <p:bold r:id="rId39"/>
      <p:italic r:id="rId40"/>
      <p:boldItalic r:id="rId41"/>
    </p:embeddedFont>
    <p:embeddedFont>
      <p:font typeface="Noto Sans Symbols" pitchFamily="2" charset="0"/>
      <p:regular r:id="rId42"/>
      <p:bold r:id="rId43"/>
    </p:embeddedFont>
    <p:embeddedFont>
      <p:font typeface="Open Sans" panose="020B0606030504020204" pitchFamily="34" charset="0"/>
      <p:regular r:id="rId44"/>
      <p:bold r:id="rId45"/>
      <p:italic r:id="rId46"/>
      <p:boldItalic r:id="rId47"/>
    </p:embeddedFont>
    <p:embeddedFont>
      <p:font typeface="Quattrocento Sans" panose="020B0502050000020003" pitchFamily="34" charset="0"/>
      <p:regular r:id="rId48"/>
      <p:bold r:id="rId49"/>
      <p:italic r:id="rId50"/>
      <p:boldItalic r:id="rId51"/>
    </p:embeddedFont>
    <p:embeddedFont>
      <p:font typeface="Tahoma" panose="020B0604030504040204" pitchFamily="3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QEQIaJYo/iWFTTBnBCBFQ+QNqQ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40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40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40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40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40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40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40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40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amboss.com/us/knowledge/Vascular_physiology" TargetMode="External"/><Relationship Id="rId3" Type="http://schemas.openxmlformats.org/officeDocument/2006/relationships/hyperlink" Target="https://www.amboss.com/us/knowledge/Aortic_valve_stenosis" TargetMode="External"/><Relationship Id="rId7" Type="http://schemas.openxmlformats.org/officeDocument/2006/relationships/hyperlink" Target="https://www.amboss.com/us/knowledge/Basics_of_hematology"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amboss.com/us/knowledge/Valvular_heart_diseases" TargetMode="External"/><Relationship Id="rId5" Type="http://schemas.openxmlformats.org/officeDocument/2006/relationships/hyperlink" Target="https://www.amboss.com/us/knowledge/Anemia" TargetMode="External"/><Relationship Id="rId4" Type="http://schemas.openxmlformats.org/officeDocument/2006/relationships/hyperlink" Target="https://www.amboss.com/us/knowledge/Heart" TargetMode="External"/><Relationship Id="rId9" Type="http://schemas.openxmlformats.org/officeDocument/2006/relationships/hyperlink" Target="https://www.amboss.com/us/knowledge/Hemolytic_anemi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
        <p:cNvGrpSpPr/>
        <p:nvPr/>
      </p:nvGrpSpPr>
      <p:grpSpPr>
        <a:xfrm>
          <a:off x="0" y="0"/>
          <a:ext cx="0" cy="0"/>
          <a:chOff x="0" y="0"/>
          <a:chExt cx="0" cy="0"/>
        </a:xfrm>
      </p:grpSpPr>
      <p:sp>
        <p:nvSpPr>
          <p:cNvPr id="12" name="Google Shape;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 name="Google Shape;13;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Hemolytic anemias are a group of conditions characterized by the breakdown of red blood cells. </a:t>
            </a:r>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 name="Google Shape;6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Indirect Coombs test</a:t>
            </a:r>
            <a:br>
              <a:rPr lang="en-US" sz="1200">
                <a:latin typeface="Calibri"/>
                <a:ea typeface="Calibri"/>
                <a:cs typeface="Calibri"/>
                <a:sym typeface="Calibri"/>
              </a:rPr>
            </a:br>
            <a:r>
              <a:rPr lang="en-US" sz="1200">
                <a:latin typeface="Calibri"/>
                <a:ea typeface="Calibri"/>
                <a:cs typeface="Calibri"/>
                <a:sym typeface="Calibri"/>
              </a:rPr>
              <a:t>After taking a patient's blood sample, it is purified so that only the serum remains. A donor's blood sample containing erythrocytes is added.</a:t>
            </a:r>
            <a:br>
              <a:rPr lang="en-US" sz="1200">
                <a:latin typeface="Calibri"/>
                <a:ea typeface="Calibri"/>
                <a:cs typeface="Calibri"/>
                <a:sym typeface="Calibri"/>
              </a:rPr>
            </a:br>
            <a:r>
              <a:rPr lang="en-US" sz="1200">
                <a:latin typeface="Calibri"/>
                <a:ea typeface="Calibri"/>
                <a:cs typeface="Calibri"/>
                <a:sym typeface="Calibri"/>
              </a:rPr>
              <a:t>Coombs serum containing anti-human globulins (antigens) is added as well.</a:t>
            </a:r>
            <a:br>
              <a:rPr lang="en-US" sz="1200">
                <a:latin typeface="Calibri"/>
                <a:ea typeface="Calibri"/>
                <a:cs typeface="Calibri"/>
                <a:sym typeface="Calibri"/>
              </a:rPr>
            </a:br>
            <a:r>
              <a:rPr lang="en-US" sz="1200">
                <a:latin typeface="Calibri"/>
                <a:ea typeface="Calibri"/>
                <a:cs typeface="Calibri"/>
                <a:sym typeface="Calibri"/>
              </a:rPr>
              <a:t>The examiner visually analyzes the sample and looks for erythrocyte agglutination. </a:t>
            </a:r>
            <a:endParaRPr/>
          </a:p>
          <a:p>
            <a:pPr marL="0" lvl="0" indent="0" algn="l" rtl="0">
              <a:spcBef>
                <a:spcPts val="0"/>
              </a:spcBef>
              <a:spcAft>
                <a:spcPts val="0"/>
              </a:spcAft>
              <a:buNone/>
            </a:pPr>
            <a:r>
              <a:rPr lang="en-US" sz="1200">
                <a:latin typeface="Calibri"/>
                <a:ea typeface="Calibri"/>
                <a:cs typeface="Calibri"/>
                <a:sym typeface="Calibri"/>
              </a:rPr>
              <a:t>In the case of erythrocyte agglutination → positive test → confirmation of preexisting circulating, free antibodies within patient's serum that bound to donor's RBC surfaces</a:t>
            </a:r>
            <a:br>
              <a:rPr lang="en-US" sz="1200">
                <a:latin typeface="Calibri"/>
                <a:ea typeface="Calibri"/>
                <a:cs typeface="Calibri"/>
                <a:sym typeface="Calibri"/>
              </a:rPr>
            </a:br>
            <a:r>
              <a:rPr lang="en-US" sz="1200">
                <a:latin typeface="Calibri"/>
                <a:ea typeface="Calibri"/>
                <a:cs typeface="Calibri"/>
                <a:sym typeface="Calibri"/>
              </a:rPr>
              <a:t>In the case of absent erythrocyte agglutination → negative test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72" name="Google Shape;7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77" name="Google Shape;7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83" name="Google Shape;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88" name="Google Shape;8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93" name="Google Shape;9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en-US" sz="1200">
                <a:latin typeface="Calibri"/>
                <a:ea typeface="Calibri"/>
                <a:cs typeface="Calibri"/>
                <a:sym typeface="Calibri"/>
              </a:rPr>
            </a:b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04" name="Google Shape;10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09" name="Google Shape;10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14" name="Google Shape;11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9" name="Google Shape;1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Macroangiopathic hemolytic anemia</a:t>
            </a:r>
            <a:endParaRPr/>
          </a:p>
          <a:p>
            <a:pPr marL="0" lvl="0" indent="0" algn="l" rtl="0">
              <a:spcBef>
                <a:spcPts val="0"/>
              </a:spcBef>
              <a:spcAft>
                <a:spcPts val="0"/>
              </a:spcAft>
              <a:buNone/>
            </a:pPr>
            <a:r>
              <a:rPr lang="en-US" b="1"/>
              <a:t>Etiology</a:t>
            </a:r>
            <a:endParaRPr/>
          </a:p>
          <a:p>
            <a:pPr marL="0" lvl="1" indent="457200" algn="l" rtl="0">
              <a:spcBef>
                <a:spcPts val="0"/>
              </a:spcBef>
              <a:spcAft>
                <a:spcPts val="0"/>
              </a:spcAft>
              <a:buNone/>
            </a:pPr>
            <a:r>
              <a:rPr lang="en-US" sz="1200">
                <a:latin typeface="Calibri"/>
                <a:ea typeface="Calibri"/>
                <a:cs typeface="Calibri"/>
                <a:sym typeface="Calibri"/>
              </a:rPr>
              <a:t>Moderate and severe </a:t>
            </a:r>
            <a:r>
              <a:rPr lang="en-US" u="sng">
                <a:solidFill>
                  <a:srgbClr val="0563C1"/>
                </a:solidFill>
                <a:hlinkClick r:id="rId3">
                  <a:extLst>
                    <a:ext uri="{A12FA001-AC4F-418D-AE19-62706E023703}">
                      <ahyp:hlinkClr xmlns:ahyp="http://schemas.microsoft.com/office/drawing/2018/hyperlinkcolor" val="tx"/>
                    </a:ext>
                  </a:extLst>
                </a:hlinkClick>
              </a:rPr>
              <a:t>aortic stenosis</a:t>
            </a:r>
            <a:r>
              <a:rPr lang="en-US" sz="1200">
                <a:latin typeface="Calibri"/>
                <a:ea typeface="Calibri"/>
                <a:cs typeface="Calibri"/>
                <a:sym typeface="Calibri"/>
              </a:rPr>
              <a:t>: </a:t>
            </a:r>
            <a:r>
              <a:rPr lang="en-US" u="sng">
                <a:solidFill>
                  <a:srgbClr val="0563C1"/>
                </a:solidFill>
                <a:hlinkClick r:id="rId4">
                  <a:extLst>
                    <a:ext uri="{A12FA001-AC4F-418D-AE19-62706E023703}">
                      <ahyp:hlinkClr xmlns:ahyp="http://schemas.microsoft.com/office/drawing/2018/hyperlinkcolor" val="tx"/>
                    </a:ext>
                  </a:extLst>
                </a:hlinkClick>
              </a:rPr>
              <a:t>heart valve</a:t>
            </a:r>
            <a:r>
              <a:rPr lang="en-US" sz="1200">
                <a:latin typeface="Calibri"/>
                <a:ea typeface="Calibri"/>
                <a:cs typeface="Calibri"/>
                <a:sym typeface="Calibri"/>
              </a:rPr>
              <a:t> replacement resolves the </a:t>
            </a:r>
            <a:r>
              <a:rPr lang="en-US" u="sng">
                <a:solidFill>
                  <a:srgbClr val="0563C1"/>
                </a:solidFill>
                <a:hlinkClick r:id="rId5">
                  <a:extLst>
                    <a:ext uri="{A12FA001-AC4F-418D-AE19-62706E023703}">
                      <ahyp:hlinkClr xmlns:ahyp="http://schemas.microsoft.com/office/drawing/2018/hyperlinkcolor" val="tx"/>
                    </a:ext>
                  </a:extLst>
                </a:hlinkClick>
              </a:rPr>
              <a:t>anemia</a:t>
            </a:r>
            <a:endParaRPr/>
          </a:p>
          <a:p>
            <a:pPr marL="0" lvl="1" indent="457200" algn="l" rtl="0">
              <a:spcBef>
                <a:spcPts val="0"/>
              </a:spcBef>
              <a:spcAft>
                <a:spcPts val="0"/>
              </a:spcAft>
              <a:buNone/>
            </a:pPr>
            <a:r>
              <a:rPr lang="en-US" u="sng">
                <a:solidFill>
                  <a:srgbClr val="0563C1"/>
                </a:solidFill>
                <a:hlinkClick r:id="rId6">
                  <a:extLst>
                    <a:ext uri="{A12FA001-AC4F-418D-AE19-62706E023703}">
                      <ahyp:hlinkClr xmlns:ahyp="http://schemas.microsoft.com/office/drawing/2018/hyperlinkcolor" val="tx"/>
                    </a:ext>
                  </a:extLst>
                </a:hlinkClick>
              </a:rPr>
              <a:t>Prosthetic heart valve</a:t>
            </a:r>
            <a:endParaRPr/>
          </a:p>
          <a:p>
            <a:pPr marL="0" lvl="1" indent="457200" algn="l" rtl="0">
              <a:spcBef>
                <a:spcPts val="0"/>
              </a:spcBef>
              <a:spcAft>
                <a:spcPts val="0"/>
              </a:spcAft>
              <a:buNone/>
            </a:pPr>
            <a:r>
              <a:rPr lang="en-US" sz="1200">
                <a:latin typeface="Calibri"/>
                <a:ea typeface="Calibri"/>
                <a:cs typeface="Calibri"/>
                <a:sym typeface="Calibri"/>
              </a:rPr>
              <a:t>Extracorporeal circulation (e.g., dialysis)</a:t>
            </a:r>
            <a:endParaRPr/>
          </a:p>
          <a:p>
            <a:pPr marL="0" lvl="1" indent="457200" algn="l" rtl="0">
              <a:spcBef>
                <a:spcPts val="0"/>
              </a:spcBef>
              <a:spcAft>
                <a:spcPts val="0"/>
              </a:spcAft>
              <a:buNone/>
            </a:pPr>
            <a:r>
              <a:rPr lang="en-US" sz="1200">
                <a:latin typeface="Calibri"/>
                <a:ea typeface="Calibri"/>
                <a:cs typeface="Calibri"/>
                <a:sym typeface="Calibri"/>
              </a:rPr>
              <a:t>Exertional hemoglobinuria (“March hemoglobinuria”): destruction of </a:t>
            </a:r>
            <a:r>
              <a:rPr lang="en-US" u="sng">
                <a:solidFill>
                  <a:srgbClr val="0563C1"/>
                </a:solidFill>
                <a:hlinkClick r:id="rId7">
                  <a:extLst>
                    <a:ext uri="{A12FA001-AC4F-418D-AE19-62706E023703}">
                      <ahyp:hlinkClr xmlns:ahyp="http://schemas.microsoft.com/office/drawing/2018/hyperlinkcolor" val="tx"/>
                    </a:ext>
                  </a:extLst>
                </a:hlinkClick>
              </a:rPr>
              <a:t>RBCs</a:t>
            </a:r>
            <a:r>
              <a:rPr lang="en-US" sz="1200">
                <a:latin typeface="Calibri"/>
                <a:ea typeface="Calibri"/>
                <a:cs typeface="Calibri"/>
                <a:sym typeface="Calibri"/>
              </a:rPr>
              <a:t> in the feet during strenuous exercise (especially running and walking on hard surfaces)</a:t>
            </a:r>
            <a:endParaRPr/>
          </a:p>
          <a:p>
            <a:pPr marL="0" lvl="0" indent="0" algn="l" rtl="0">
              <a:spcBef>
                <a:spcPts val="0"/>
              </a:spcBef>
              <a:spcAft>
                <a:spcPts val="0"/>
              </a:spcAft>
              <a:buNone/>
            </a:pPr>
            <a:r>
              <a:rPr lang="en-US" b="1"/>
              <a:t>Pathophysiology</a:t>
            </a:r>
            <a:endParaRPr/>
          </a:p>
          <a:p>
            <a:pPr marL="0" lvl="1" indent="457200" algn="l" rtl="0">
              <a:spcBef>
                <a:spcPts val="0"/>
              </a:spcBef>
              <a:spcAft>
                <a:spcPts val="0"/>
              </a:spcAft>
              <a:buNone/>
            </a:pPr>
            <a:r>
              <a:rPr lang="en-US" u="sng">
                <a:solidFill>
                  <a:srgbClr val="0563C1"/>
                </a:solidFill>
                <a:hlinkClick r:id="rId7">
                  <a:extLst>
                    <a:ext uri="{A12FA001-AC4F-418D-AE19-62706E023703}">
                      <ahyp:hlinkClr xmlns:ahyp="http://schemas.microsoft.com/office/drawing/2018/hyperlinkcolor" val="tx"/>
                    </a:ext>
                  </a:extLst>
                </a:hlinkClick>
              </a:rPr>
              <a:t>RBC</a:t>
            </a:r>
            <a:r>
              <a:rPr lang="en-US" sz="1200">
                <a:latin typeface="Calibri"/>
                <a:ea typeface="Calibri"/>
                <a:cs typeface="Calibri"/>
                <a:sym typeface="Calibri"/>
              </a:rPr>
              <a:t> destruction in the </a:t>
            </a:r>
            <a:r>
              <a:rPr lang="en-US" u="sng">
                <a:solidFill>
                  <a:srgbClr val="0563C1"/>
                </a:solidFill>
                <a:hlinkClick r:id="rId8">
                  <a:extLst>
                    <a:ext uri="{A12FA001-AC4F-418D-AE19-62706E023703}">
                      <ahyp:hlinkClr xmlns:ahyp="http://schemas.microsoft.com/office/drawing/2018/hyperlinkcolor" val="tx"/>
                    </a:ext>
                  </a:extLst>
                </a:hlinkClick>
              </a:rPr>
              <a:t>systemic circulation</a:t>
            </a:r>
            <a:r>
              <a:rPr lang="en-US" sz="1200">
                <a:latin typeface="Calibri"/>
                <a:ea typeface="Calibri"/>
                <a:cs typeface="Calibri"/>
                <a:sym typeface="Calibri"/>
              </a:rPr>
              <a:t> due to mechanical forces applied to the </a:t>
            </a:r>
            <a:r>
              <a:rPr lang="en-US" u="sng">
                <a:solidFill>
                  <a:srgbClr val="0563C1"/>
                </a:solidFill>
                <a:hlinkClick r:id="rId7">
                  <a:extLst>
                    <a:ext uri="{A12FA001-AC4F-418D-AE19-62706E023703}">
                      <ahyp:hlinkClr xmlns:ahyp="http://schemas.microsoft.com/office/drawing/2018/hyperlinkcolor" val="tx"/>
                    </a:ext>
                  </a:extLst>
                </a:hlinkClick>
              </a:rPr>
              <a:t>erythrocyte</a:t>
            </a:r>
            <a:r>
              <a:rPr lang="en-US" sz="1200">
                <a:latin typeface="Calibri"/>
                <a:ea typeface="Calibri"/>
                <a:cs typeface="Calibri"/>
                <a:sym typeface="Calibri"/>
              </a:rPr>
              <a:t> membrane</a:t>
            </a:r>
            <a:endParaRPr/>
          </a:p>
          <a:p>
            <a:pPr marL="0" lvl="0" indent="0" algn="l" rtl="0">
              <a:spcBef>
                <a:spcPts val="0"/>
              </a:spcBef>
              <a:spcAft>
                <a:spcPts val="0"/>
              </a:spcAft>
              <a:buNone/>
            </a:pPr>
            <a:r>
              <a:rPr lang="en-US" b="1"/>
              <a:t>Clinical features</a:t>
            </a:r>
            <a:endParaRPr/>
          </a:p>
          <a:p>
            <a:pPr marL="0" lvl="1" indent="457200" algn="l" rtl="0">
              <a:spcBef>
                <a:spcPts val="0"/>
              </a:spcBef>
              <a:spcAft>
                <a:spcPts val="0"/>
              </a:spcAft>
              <a:buNone/>
            </a:pPr>
            <a:r>
              <a:rPr lang="en-US" sz="1200">
                <a:latin typeface="Calibri"/>
                <a:ea typeface="Calibri"/>
                <a:cs typeface="Calibri"/>
                <a:sym typeface="Calibri"/>
              </a:rPr>
              <a:t>Features of </a:t>
            </a:r>
            <a:r>
              <a:rPr lang="en-US" u="sng">
                <a:solidFill>
                  <a:srgbClr val="0563C1"/>
                </a:solidFill>
                <a:hlinkClick r:id="rId5">
                  <a:extLst>
                    <a:ext uri="{A12FA001-AC4F-418D-AE19-62706E023703}">
                      <ahyp:hlinkClr xmlns:ahyp="http://schemas.microsoft.com/office/drawing/2018/hyperlinkcolor" val="tx"/>
                    </a:ext>
                  </a:extLst>
                </a:hlinkClick>
              </a:rPr>
              <a:t>anemia</a:t>
            </a:r>
            <a:r>
              <a:rPr lang="en-US" sz="1200">
                <a:latin typeface="Calibri"/>
                <a:ea typeface="Calibri"/>
                <a:cs typeface="Calibri"/>
                <a:sym typeface="Calibri"/>
              </a:rPr>
              <a:t> (e.g., pallor, fatigue)</a:t>
            </a:r>
            <a:endParaRPr/>
          </a:p>
          <a:p>
            <a:pPr marL="0" lvl="1" indent="457200" algn="l" rtl="0">
              <a:spcBef>
                <a:spcPts val="0"/>
              </a:spcBef>
              <a:spcAft>
                <a:spcPts val="0"/>
              </a:spcAft>
              <a:buNone/>
            </a:pPr>
            <a:r>
              <a:rPr lang="en-US" sz="1200">
                <a:latin typeface="Calibri"/>
                <a:ea typeface="Calibri"/>
                <a:cs typeface="Calibri"/>
                <a:sym typeface="Calibri"/>
              </a:rPr>
              <a:t>Features of </a:t>
            </a:r>
            <a:r>
              <a:rPr lang="en-US" u="sng">
                <a:solidFill>
                  <a:srgbClr val="0563C1"/>
                </a:solidFill>
                <a:hlinkClick r:id="rId9">
                  <a:extLst>
                    <a:ext uri="{A12FA001-AC4F-418D-AE19-62706E023703}">
                      <ahyp:hlinkClr xmlns:ahyp="http://schemas.microsoft.com/office/drawing/2018/hyperlinkcolor" val="tx"/>
                    </a:ext>
                  </a:extLst>
                </a:hlinkClick>
              </a:rPr>
              <a:t>intravascular hemolysis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25" name="Google Shape;12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32" name="Google Shape;13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60000"/>
              </a:lnSpc>
              <a:spcBef>
                <a:spcPts val="0"/>
              </a:spcBef>
              <a:spcAft>
                <a:spcPts val="0"/>
              </a:spcAft>
              <a:buNone/>
            </a:pPr>
            <a:r>
              <a:rPr lang="en-US" sz="200">
                <a:latin typeface="Arial"/>
                <a:ea typeface="Arial"/>
                <a:cs typeface="Arial"/>
                <a:sym typeface="Arial"/>
              </a:rPr>
              <a:t>The phosphatidylinositol glycan-complementation class A (</a:t>
            </a:r>
            <a:r>
              <a:rPr lang="en-US" i="1"/>
              <a:t>PIG-A)</a:t>
            </a:r>
            <a:r>
              <a:rPr lang="en-US" sz="200">
                <a:latin typeface="Arial"/>
                <a:ea typeface="Arial"/>
                <a:cs typeface="Arial"/>
                <a:sym typeface="Arial"/>
              </a:rPr>
              <a:t> gene encodes a subunit of N-acetyl glucosamine phosphatidylinositol transferase, a protein essential for the synthesis of glycosylphosphotidylinositol (GPI), a lipid moiety that serves to anchor a variety of proteins to the cell surface</a:t>
            </a:r>
            <a:endParaRPr/>
          </a:p>
          <a:p>
            <a:pPr marL="0" lvl="0" indent="0" algn="l" rtl="0">
              <a:lnSpc>
                <a:spcPct val="60000"/>
              </a:lnSpc>
              <a:spcBef>
                <a:spcPts val="0"/>
              </a:spcBef>
              <a:spcAft>
                <a:spcPts val="0"/>
              </a:spcAft>
              <a:buNone/>
            </a:pPr>
            <a:r>
              <a:rPr lang="en-US" sz="200">
                <a:latin typeface="Arial"/>
                <a:ea typeface="Arial"/>
                <a:cs typeface="Arial"/>
                <a:sym typeface="Arial"/>
              </a:rPr>
              <a:t>Because the mutation in the </a:t>
            </a:r>
            <a:r>
              <a:rPr lang="en-US" i="1"/>
              <a:t>PIG-A</a:t>
            </a:r>
            <a:r>
              <a:rPr lang="en-US" sz="200">
                <a:latin typeface="Arial"/>
                <a:ea typeface="Arial"/>
                <a:cs typeface="Arial"/>
                <a:sym typeface="Arial"/>
              </a:rPr>
              <a:t> gene takes place in a pluripotent hematopoietic stem cell, the mutation results in a deficiency of GPI-anchored proteins in all blood cell types</a:t>
            </a:r>
            <a:endParaRPr/>
          </a:p>
          <a:p>
            <a:pPr marL="0" lvl="0" indent="0" algn="l" rtl="0">
              <a:lnSpc>
                <a:spcPct val="60000"/>
              </a:lnSpc>
              <a:spcBef>
                <a:spcPts val="0"/>
              </a:spcBef>
              <a:spcAft>
                <a:spcPts val="0"/>
              </a:spcAft>
              <a:buNone/>
            </a:pPr>
            <a:r>
              <a:rPr lang="en-US" sz="200">
                <a:latin typeface="Arial"/>
                <a:ea typeface="Arial"/>
                <a:cs typeface="Arial"/>
                <a:sym typeface="Arial"/>
              </a:rPr>
              <a:t>Lack of GPI-anchored proteins results in absence of complement inhibitors leading to hemolysis in PNH</a:t>
            </a:r>
            <a:endParaRPr/>
          </a:p>
          <a:p>
            <a:pPr marL="0" lvl="0" indent="0" algn="l" rtl="0">
              <a:lnSpc>
                <a:spcPct val="60000"/>
              </a:lnSpc>
              <a:spcBef>
                <a:spcPts val="0"/>
              </a:spcBef>
              <a:spcAft>
                <a:spcPts val="0"/>
              </a:spcAft>
              <a:buNone/>
            </a:pPr>
            <a:endParaRPr sz="200">
              <a:latin typeface="Arial"/>
              <a:ea typeface="Arial"/>
              <a:cs typeface="Arial"/>
              <a:sym typeface="Arial"/>
            </a:endParaRPr>
          </a:p>
          <a:p>
            <a:pPr marL="0" lvl="0" indent="0" algn="l" rtl="0">
              <a:lnSpc>
                <a:spcPct val="60000"/>
              </a:lnSpc>
              <a:spcBef>
                <a:spcPts val="0"/>
              </a:spcBef>
              <a:spcAft>
                <a:spcPts val="0"/>
              </a:spcAft>
              <a:buNone/>
            </a:pPr>
            <a:r>
              <a:rPr lang="en-US" sz="200">
                <a:latin typeface="Arial"/>
                <a:ea typeface="Arial"/>
                <a:cs typeface="Arial"/>
                <a:sym typeface="Arial"/>
              </a:rPr>
              <a:t>Parker, et al. </a:t>
            </a:r>
            <a:r>
              <a:rPr lang="en-US" i="1"/>
              <a:t>Blood</a:t>
            </a:r>
            <a:r>
              <a:rPr lang="en-US" sz="200">
                <a:latin typeface="Arial"/>
                <a:ea typeface="Arial"/>
                <a:cs typeface="Arial"/>
                <a:sym typeface="Arial"/>
              </a:rPr>
              <a:t>. 2005;106:3699-3709.</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10" name="Google Shape;3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56" name="Google Shape;3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62" name="Google Shape;36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68" name="Google Shape;36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4" name="Google Shape;374;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latin typeface="Calibri"/>
                <a:ea typeface="Calibri"/>
                <a:cs typeface="Calibri"/>
                <a:sym typeface="Calibri"/>
              </a:rPr>
              <a:t>Hemolytic anemias are a group of conditions characterized by the breakdown of red blood cells. Hemolysis is caused by either abnormalities of the RBCs themselves (abnormalities in hemoglobin, the RBC membrane or intracellular enzymes), also called corpuscular anemia, or by external causes (immune-mediated or mechanical damage), which is referred to as extracorpuscular anemia. All hemolytic anemias feature varying degrees of fatigue, pallor, and weakness (from asymptomatic disease to life-threatening hemolytic crisis), although some diseases have more specific findings (e.g., venous thrombosis in paroxysmal nocturnal hemoglobinuria). They also share common laboratory findings, such as elevated indirect bilirubin and lactate dehydrogenase, reticulocytosis, and decreased haptoglobin levels. The Coombs test helps to distinguish autoimmune (positive Coombs test) from non- autoimmune anemias (negative Coombs test). Treatment includes RBC transfusions as required but otherwise depends on the specific type of hemolytic anemia and its causes.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80" name="Google Shape;38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5" name="Google Shape;2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1" name="Google Shape;3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7" name="Google Shape;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42" name="Google Shape;4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 name="Google Shape;4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 Haptoglobin</a:t>
            </a:r>
            <a:br>
              <a:rPr lang="en-US" sz="1200">
                <a:latin typeface="Calibri"/>
                <a:ea typeface="Calibri"/>
                <a:cs typeface="Calibri"/>
                <a:sym typeface="Calibri"/>
              </a:rPr>
            </a:br>
            <a:r>
              <a:rPr lang="en-US" sz="1200">
                <a:latin typeface="Calibri"/>
                <a:ea typeface="Calibri"/>
                <a:cs typeface="Calibri"/>
                <a:sym typeface="Calibri"/>
              </a:rPr>
              <a:t>Only free and unbound haptoglobin is measured</a:t>
            </a:r>
            <a:br>
              <a:rPr lang="en-US" sz="1200">
                <a:latin typeface="Calibri"/>
                <a:ea typeface="Calibri"/>
                <a:cs typeface="Calibri"/>
                <a:sym typeface="Calibri"/>
              </a:rPr>
            </a:br>
            <a:r>
              <a:rPr lang="en-US" sz="1200">
                <a:latin typeface="Calibri"/>
                <a:ea typeface="Calibri"/>
                <a:cs typeface="Calibri"/>
                <a:sym typeface="Calibri"/>
              </a:rPr>
              <a:t>Hemoglobin released from broken down erythrocytes binds to haptoglobin; . → ↓ free, circulating haptoglobin Occurs mostly in intravascular hemolysis</a:t>
            </a:r>
            <a:br>
              <a:rPr lang="en-US" sz="1200">
                <a:latin typeface="Calibri"/>
                <a:ea typeface="Calibri"/>
                <a:cs typeface="Calibri"/>
                <a:sym typeface="Calibri"/>
              </a:rPr>
            </a:br>
            <a:r>
              <a:rPr lang="en-US" sz="1200">
                <a:latin typeface="Calibri"/>
                <a:ea typeface="Calibri"/>
                <a:cs typeface="Calibri"/>
                <a:sym typeface="Calibri"/>
              </a:rPr>
              <a:t>Haptoglobin can be increased or normal as a reaction to an infectious process, thereby masking hemolysis </a:t>
            </a:r>
            <a:endParaRPr/>
          </a:p>
          <a:p>
            <a:pPr marL="0" lvl="0" indent="0" algn="l" rtl="0">
              <a:spcBef>
                <a:spcPts val="0"/>
              </a:spcBef>
              <a:spcAft>
                <a:spcPts val="0"/>
              </a:spcAft>
              <a:buNone/>
            </a:pPr>
            <a:r>
              <a:rPr lang="en-US" sz="1200">
                <a:latin typeface="Calibri"/>
                <a:ea typeface="Calibri"/>
                <a:cs typeface="Calibri"/>
                <a:sym typeface="Calibri"/>
              </a:rPr>
              <a:t>↑ Lactate dehydrogenase (LDH): nonspecific parameter that simply indicates increased cellular breakdown ↑ Indirect/unconjugated bilirubin </a:t>
            </a:r>
            <a:endParaRPr/>
          </a:p>
          <a:p>
            <a:pPr marL="0" lvl="0" indent="0" algn="l" rtl="0">
              <a:spcBef>
                <a:spcPts val="0"/>
              </a:spcBef>
              <a:spcAft>
                <a:spcPts val="0"/>
              </a:spcAft>
              <a:buNone/>
            </a:pPr>
            <a:r>
              <a:rPr lang="en-US" sz="1200">
                <a:latin typeface="Calibri"/>
                <a:ea typeface="Calibri"/>
                <a:cs typeface="Calibri"/>
                <a:sym typeface="Calibri"/>
              </a:rPr>
              <a:t>Hemoglobin released from erythrocytes is turned into indirect/unconjugated bilirubin. Increased bilirubin levels can result in icterus.</a:t>
            </a:r>
            <a:br>
              <a:rPr lang="en-US" sz="1200">
                <a:latin typeface="Calibri"/>
                <a:ea typeface="Calibri"/>
                <a:cs typeface="Calibri"/>
                <a:sym typeface="Calibri"/>
              </a:rPr>
            </a:br>
            <a:r>
              <a:rPr lang="en-US" sz="1200">
                <a:latin typeface="Calibri"/>
                <a:ea typeface="Calibri"/>
                <a:cs typeface="Calibri"/>
                <a:sym typeface="Calibri"/>
              </a:rPr>
              <a:t>Urobilinogenuria </a:t>
            </a:r>
            <a:endParaRPr/>
          </a:p>
          <a:p>
            <a:pPr marL="0" lvl="0" indent="0" algn="l" rtl="0">
              <a:spcBef>
                <a:spcPts val="0"/>
              </a:spcBef>
              <a:spcAft>
                <a:spcPts val="0"/>
              </a:spcAft>
              <a:buNone/>
            </a:pPr>
            <a:r>
              <a:rPr lang="en-US" sz="1200">
                <a:latin typeface="Calibri"/>
                <a:ea typeface="Calibri"/>
                <a:cs typeface="Calibri"/>
                <a:sym typeface="Calibri"/>
              </a:rPr>
              <a:t>↑ Reticulocytes: loss of erythrocytes → reactive increase in erythropoiesis → increase in reticulocytes in the peripheral blood In extreme hemolysis: ↑ free hemoglobin </a:t>
            </a:r>
            <a:endParaRPr/>
          </a:p>
          <a:p>
            <a:pPr marL="0" lvl="0" indent="0" algn="l" rtl="0">
              <a:spcBef>
                <a:spcPts val="0"/>
              </a:spcBef>
              <a:spcAft>
                <a:spcPts val="0"/>
              </a:spcAft>
              <a:buNone/>
            </a:pPr>
            <a:r>
              <a:rPr lang="en-US" sz="1200">
                <a:latin typeface="Calibri"/>
                <a:ea typeface="Calibri"/>
                <a:cs typeface="Calibri"/>
                <a:sym typeface="Calibri"/>
              </a:rPr>
              <a:t>Brown-colored urine due to hemoglobinuria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53" name="Google Shape;5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 name="Google Shape;60;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Direct Coombs test</a:t>
            </a:r>
            <a:br>
              <a:rPr lang="en-US" sz="1200">
                <a:latin typeface="Calibri"/>
                <a:ea typeface="Calibri"/>
                <a:cs typeface="Calibri"/>
                <a:sym typeface="Calibri"/>
              </a:rPr>
            </a:br>
            <a:r>
              <a:rPr lang="en-US" sz="1200">
                <a:latin typeface="Calibri"/>
                <a:ea typeface="Calibri"/>
                <a:cs typeface="Calibri"/>
                <a:sym typeface="Calibri"/>
              </a:rPr>
              <a:t>After taking a patient's blood sample, it is purified so that only the erythrocytes remain. Coombs serum containing anti-human globulins (antigens) is added.</a:t>
            </a:r>
            <a:br>
              <a:rPr lang="en-US" sz="1200">
                <a:latin typeface="Calibri"/>
                <a:ea typeface="Calibri"/>
                <a:cs typeface="Calibri"/>
                <a:sym typeface="Calibri"/>
              </a:rPr>
            </a:br>
            <a:r>
              <a:rPr lang="en-US" sz="1200">
                <a:latin typeface="Calibri"/>
                <a:ea typeface="Calibri"/>
                <a:cs typeface="Calibri"/>
                <a:sym typeface="Calibri"/>
              </a:rPr>
              <a:t>The examiner visually analyzes the sample and looks for erythrocyte agglutination. </a:t>
            </a:r>
            <a:endParaRPr/>
          </a:p>
          <a:p>
            <a:pPr marL="0" lvl="0" indent="0" algn="l" rtl="0">
              <a:spcBef>
                <a:spcPts val="0"/>
              </a:spcBef>
              <a:spcAft>
                <a:spcPts val="0"/>
              </a:spcAft>
              <a:buNone/>
            </a:pPr>
            <a:r>
              <a:rPr lang="en-US" sz="1200">
                <a:latin typeface="Calibri"/>
                <a:ea typeface="Calibri"/>
                <a:cs typeface="Calibri"/>
                <a:sym typeface="Calibri"/>
              </a:rPr>
              <a:t>In the case of erythrocyte agglutination → positive test → confirmation of preexisting erythrocytes coated with autoantibodies</a:t>
            </a:r>
            <a:br>
              <a:rPr lang="en-US" sz="1200">
                <a:latin typeface="Calibri"/>
                <a:ea typeface="Calibri"/>
                <a:cs typeface="Calibri"/>
                <a:sym typeface="Calibri"/>
              </a:rPr>
            </a:br>
            <a:r>
              <a:rPr lang="en-US" sz="1200">
                <a:latin typeface="Calibri"/>
                <a:ea typeface="Calibri"/>
                <a:cs typeface="Calibri"/>
                <a:sym typeface="Calibri"/>
              </a:rPr>
              <a:t>In the case of absent erythrocyte agglutination → negative test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type="tx">
  <p:cSld name="TITLE_AND_BODY">
    <p:spTree>
      <p:nvGrpSpPr>
        <p:cNvPr id="1" name="Shape 9"/>
        <p:cNvGrpSpPr/>
        <p:nvPr/>
      </p:nvGrpSpPr>
      <p:grpSpPr>
        <a:xfrm>
          <a:off x="0" y="0"/>
          <a:ext cx="0" cy="0"/>
          <a:chOff x="0" y="0"/>
          <a:chExt cx="0" cy="0"/>
        </a:xfrm>
      </p:grpSpPr>
      <p:sp>
        <p:nvSpPr>
          <p:cNvPr id="10" name="Google Shape;10;p3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98989"/>
              </a:buClr>
              <a:buSzPts val="1200"/>
              <a:buFont typeface="Calibri"/>
              <a:buNone/>
              <a:defRPr sz="1200">
                <a:solidFill>
                  <a:srgbClr val="898989"/>
                </a:solidFill>
              </a:defRPr>
            </a:lvl1pPr>
            <a:lvl2pPr marL="0" lvl="1" indent="0" algn="r">
              <a:lnSpc>
                <a:spcPct val="100000"/>
              </a:lnSpc>
              <a:spcBef>
                <a:spcPts val="0"/>
              </a:spcBef>
              <a:spcAft>
                <a:spcPts val="0"/>
              </a:spcAft>
              <a:buClr>
                <a:srgbClr val="898989"/>
              </a:buClr>
              <a:buSzPts val="1200"/>
              <a:buFont typeface="Calibri"/>
              <a:buNone/>
              <a:defRPr sz="1200">
                <a:solidFill>
                  <a:srgbClr val="898989"/>
                </a:solidFill>
              </a:defRPr>
            </a:lvl2pPr>
            <a:lvl3pPr marL="0" lvl="2" indent="0" algn="r">
              <a:lnSpc>
                <a:spcPct val="100000"/>
              </a:lnSpc>
              <a:spcBef>
                <a:spcPts val="0"/>
              </a:spcBef>
              <a:spcAft>
                <a:spcPts val="0"/>
              </a:spcAft>
              <a:buClr>
                <a:srgbClr val="898989"/>
              </a:buClr>
              <a:buSzPts val="1200"/>
              <a:buFont typeface="Calibri"/>
              <a:buNone/>
              <a:defRPr sz="1200">
                <a:solidFill>
                  <a:srgbClr val="898989"/>
                </a:solidFill>
              </a:defRPr>
            </a:lvl3pPr>
            <a:lvl4pPr marL="0" lvl="3" indent="0" algn="r">
              <a:lnSpc>
                <a:spcPct val="100000"/>
              </a:lnSpc>
              <a:spcBef>
                <a:spcPts val="0"/>
              </a:spcBef>
              <a:spcAft>
                <a:spcPts val="0"/>
              </a:spcAft>
              <a:buClr>
                <a:srgbClr val="898989"/>
              </a:buClr>
              <a:buSzPts val="1200"/>
              <a:buFont typeface="Calibri"/>
              <a:buNone/>
              <a:defRPr sz="1200">
                <a:solidFill>
                  <a:srgbClr val="898989"/>
                </a:solidFill>
              </a:defRPr>
            </a:lvl4pPr>
            <a:lvl5pPr marL="0" lvl="4" indent="0" algn="r">
              <a:lnSpc>
                <a:spcPct val="100000"/>
              </a:lnSpc>
              <a:spcBef>
                <a:spcPts val="0"/>
              </a:spcBef>
              <a:spcAft>
                <a:spcPts val="0"/>
              </a:spcAft>
              <a:buClr>
                <a:srgbClr val="898989"/>
              </a:buClr>
              <a:buSzPts val="1200"/>
              <a:buFont typeface="Calibri"/>
              <a:buNone/>
              <a:defRPr sz="1200">
                <a:solidFill>
                  <a:srgbClr val="898989"/>
                </a:solidFill>
              </a:defRPr>
            </a:lvl5pPr>
            <a:lvl6pPr marL="0" lvl="5" indent="0" algn="r">
              <a:lnSpc>
                <a:spcPct val="100000"/>
              </a:lnSpc>
              <a:spcBef>
                <a:spcPts val="0"/>
              </a:spcBef>
              <a:spcAft>
                <a:spcPts val="0"/>
              </a:spcAft>
              <a:buClr>
                <a:srgbClr val="898989"/>
              </a:buClr>
              <a:buSzPts val="1200"/>
              <a:buFont typeface="Calibri"/>
              <a:buNone/>
              <a:defRPr sz="1200">
                <a:solidFill>
                  <a:srgbClr val="898989"/>
                </a:solidFill>
              </a:defRPr>
            </a:lvl6pPr>
            <a:lvl7pPr marL="0" lvl="6" indent="0" algn="r">
              <a:lnSpc>
                <a:spcPct val="100000"/>
              </a:lnSpc>
              <a:spcBef>
                <a:spcPts val="0"/>
              </a:spcBef>
              <a:spcAft>
                <a:spcPts val="0"/>
              </a:spcAft>
              <a:buClr>
                <a:srgbClr val="898989"/>
              </a:buClr>
              <a:buSzPts val="1200"/>
              <a:buFont typeface="Calibri"/>
              <a:buNone/>
              <a:defRPr sz="1200">
                <a:solidFill>
                  <a:srgbClr val="898989"/>
                </a:solidFill>
              </a:defRPr>
            </a:lvl7pPr>
            <a:lvl8pPr marL="0" lvl="7" indent="0" algn="r">
              <a:lnSpc>
                <a:spcPct val="100000"/>
              </a:lnSpc>
              <a:spcBef>
                <a:spcPts val="0"/>
              </a:spcBef>
              <a:spcAft>
                <a:spcPts val="0"/>
              </a:spcAft>
              <a:buClr>
                <a:srgbClr val="898989"/>
              </a:buClr>
              <a:buSzPts val="1200"/>
              <a:buFont typeface="Calibri"/>
              <a:buNone/>
              <a:defRPr sz="1200">
                <a:solidFill>
                  <a:srgbClr val="898989"/>
                </a:solidFill>
              </a:defRPr>
            </a:lvl8pPr>
            <a:lvl9pPr marL="0" lvl="8" indent="0" algn="r">
              <a:lnSpc>
                <a:spcPct val="100000"/>
              </a:lnSpc>
              <a:spcBef>
                <a:spcPts val="0"/>
              </a:spcBef>
              <a:spcAft>
                <a:spcPts val="0"/>
              </a:spcAft>
              <a:buClr>
                <a:srgbClr val="898989"/>
              </a:buClr>
              <a:buSzPts val="1200"/>
              <a:buFont typeface="Calibri"/>
              <a:buNone/>
              <a:defRPr sz="1200">
                <a:solidFill>
                  <a:srgbClr val="898989"/>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609600" y="92074"/>
            <a:ext cx="10972800" cy="1508126"/>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30"/>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amboss.com/us/knowledge/Hemolytic_uremic_syndrom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image2.slideserve.com/4450253/slide18-l.jp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image2.slideserve.com/4450253/eculizumab-l.jp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en.wikipedia.org/wiki/Glycophosphatidylinositol" TargetMode="External"/><Relationship Id="rId5" Type="http://schemas.openxmlformats.org/officeDocument/2006/relationships/hyperlink" Target="http://en.wikipedia.org/wiki/Cell_membrane" TargetMode="External"/><Relationship Id="rId4" Type="http://schemas.openxmlformats.org/officeDocument/2006/relationships/hyperlink" Target="http://en.wikipedia.org/wiki/Phosphatidylinositol_glycan_A"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sp>
        <p:nvSpPr>
          <p:cNvPr id="15" name="Google Shape;15;p1"/>
          <p:cNvSpPr txBox="1"/>
          <p:nvPr/>
        </p:nvSpPr>
        <p:spPr>
          <a:xfrm>
            <a:off x="2815907" y="1417637"/>
            <a:ext cx="7700011" cy="100723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7200"/>
              <a:buFont typeface="Calibri"/>
              <a:buNone/>
            </a:pPr>
            <a:r>
              <a:rPr lang="en-US" sz="7200" b="1" i="0" u="none" strike="noStrike" cap="none">
                <a:solidFill>
                  <a:srgbClr val="000000"/>
                </a:solidFill>
                <a:latin typeface="Calibri"/>
                <a:ea typeface="Calibri"/>
                <a:cs typeface="Calibri"/>
                <a:sym typeface="Calibri"/>
              </a:rPr>
              <a:t>Hemolytic anemia </a:t>
            </a:r>
            <a:endParaRPr/>
          </a:p>
        </p:txBody>
      </p:sp>
      <p:sp>
        <p:nvSpPr>
          <p:cNvPr id="16" name="Google Shape;16;p1"/>
          <p:cNvSpPr txBox="1"/>
          <p:nvPr/>
        </p:nvSpPr>
        <p:spPr>
          <a:xfrm>
            <a:off x="3319145" y="3870325"/>
            <a:ext cx="5394960" cy="9550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800"/>
              <a:buFont typeface="Tahoma"/>
              <a:buNone/>
            </a:pPr>
            <a:r>
              <a:rPr lang="en-US" sz="2800" b="0" i="0" u="none" strike="noStrike" cap="none" dirty="0">
                <a:solidFill>
                  <a:srgbClr val="000000"/>
                </a:solidFill>
                <a:latin typeface="Tahoma"/>
                <a:ea typeface="Tahoma"/>
                <a:cs typeface="Tahoma"/>
                <a:sym typeface="Tahoma"/>
              </a:rPr>
              <a:t>Engin KELKİTLİ MD</a:t>
            </a:r>
            <a:endParaRPr dirty="0"/>
          </a:p>
          <a:p>
            <a:pPr marL="0" marR="0" lvl="0" indent="0" algn="ctr" rtl="0">
              <a:lnSpc>
                <a:spcPct val="100000"/>
              </a:lnSpc>
              <a:spcBef>
                <a:spcPts val="0"/>
              </a:spcBef>
              <a:spcAft>
                <a:spcPts val="0"/>
              </a:spcAft>
              <a:buClr>
                <a:srgbClr val="000000"/>
              </a:buClr>
              <a:buSzPts val="2800"/>
              <a:buFont typeface="Tahoma"/>
              <a:buNone/>
            </a:pPr>
            <a:r>
              <a:rPr lang="en-US" sz="2800" b="0" i="0" u="none" strike="noStrike" cap="none" dirty="0">
                <a:solidFill>
                  <a:srgbClr val="000000"/>
                </a:solidFill>
                <a:latin typeface="Tahoma"/>
                <a:ea typeface="Tahoma"/>
                <a:cs typeface="Tahoma"/>
                <a:sym typeface="Tahoma"/>
              </a:rPr>
              <a:t>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0" descr="image.png"/>
          <p:cNvPicPr preferRelativeResize="0"/>
          <p:nvPr/>
        </p:nvPicPr>
        <p:blipFill rotWithShape="1">
          <a:blip r:embed="rId3">
            <a:alphaModFix/>
          </a:blip>
          <a:srcRect/>
          <a:stretch/>
        </p:blipFill>
        <p:spPr>
          <a:xfrm>
            <a:off x="3935412" y="115887"/>
            <a:ext cx="4633913" cy="3441701"/>
          </a:xfrm>
          <a:prstGeom prst="rect">
            <a:avLst/>
          </a:prstGeom>
          <a:noFill/>
          <a:ln>
            <a:noFill/>
          </a:ln>
        </p:spPr>
      </p:pic>
      <p:pic>
        <p:nvPicPr>
          <p:cNvPr id="69" name="Google Shape;69;p10" descr="image.png"/>
          <p:cNvPicPr preferRelativeResize="0"/>
          <p:nvPr/>
        </p:nvPicPr>
        <p:blipFill rotWithShape="1">
          <a:blip r:embed="rId4">
            <a:alphaModFix/>
          </a:blip>
          <a:srcRect/>
          <a:stretch/>
        </p:blipFill>
        <p:spPr>
          <a:xfrm>
            <a:off x="3216275" y="3573462"/>
            <a:ext cx="6175375" cy="32480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1" descr="~AUT0030"/>
          <p:cNvPicPr preferRelativeResize="0"/>
          <p:nvPr/>
        </p:nvPicPr>
        <p:blipFill rotWithShape="1">
          <a:blip r:embed="rId3">
            <a:alphaModFix/>
          </a:blip>
          <a:srcRect/>
          <a:stretch/>
        </p:blipFill>
        <p:spPr>
          <a:xfrm>
            <a:off x="2819400" y="2133600"/>
            <a:ext cx="7100888" cy="2524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2" descr="~AUT0031"/>
          <p:cNvPicPr preferRelativeResize="0"/>
          <p:nvPr/>
        </p:nvPicPr>
        <p:blipFill rotWithShape="1">
          <a:blip r:embed="rId3">
            <a:alphaModFix/>
          </a:blip>
          <a:srcRect/>
          <a:stretch/>
        </p:blipFill>
        <p:spPr>
          <a:xfrm>
            <a:off x="2590800" y="381000"/>
            <a:ext cx="6942138" cy="3625850"/>
          </a:xfrm>
          <a:prstGeom prst="rect">
            <a:avLst/>
          </a:prstGeom>
          <a:noFill/>
          <a:ln>
            <a:noFill/>
          </a:ln>
        </p:spPr>
      </p:pic>
      <p:pic>
        <p:nvPicPr>
          <p:cNvPr id="80" name="Google Shape;80;p12" descr="~AUT0032"/>
          <p:cNvPicPr preferRelativeResize="0"/>
          <p:nvPr/>
        </p:nvPicPr>
        <p:blipFill rotWithShape="1">
          <a:blip r:embed="rId4">
            <a:alphaModFix/>
          </a:blip>
          <a:srcRect/>
          <a:stretch/>
        </p:blipFill>
        <p:spPr>
          <a:xfrm>
            <a:off x="3962400" y="4114800"/>
            <a:ext cx="3492500" cy="2571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3" descr="image.png"/>
          <p:cNvPicPr preferRelativeResize="0"/>
          <p:nvPr/>
        </p:nvPicPr>
        <p:blipFill rotWithShape="1">
          <a:blip r:embed="rId3">
            <a:alphaModFix/>
          </a:blip>
          <a:srcRect/>
          <a:stretch/>
        </p:blipFill>
        <p:spPr>
          <a:xfrm>
            <a:off x="1524000" y="0"/>
            <a:ext cx="9144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descr="image.png"/>
          <p:cNvPicPr preferRelativeResize="0"/>
          <p:nvPr/>
        </p:nvPicPr>
        <p:blipFill rotWithShape="1">
          <a:blip r:embed="rId3">
            <a:alphaModFix/>
          </a:blip>
          <a:srcRect/>
          <a:stretch/>
        </p:blipFill>
        <p:spPr>
          <a:xfrm>
            <a:off x="1847850" y="260350"/>
            <a:ext cx="7947025" cy="5911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idx="4294967295"/>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31517D"/>
              </a:buClr>
              <a:buSzPts val="4400"/>
              <a:buFont typeface="Calibri"/>
              <a:buNone/>
            </a:pPr>
            <a:r>
              <a:rPr lang="en-US">
                <a:solidFill>
                  <a:srgbClr val="31517D"/>
                </a:solidFill>
              </a:rPr>
              <a:t>Autoimmune Hemolytic Anemia</a:t>
            </a:r>
            <a:endParaRPr/>
          </a:p>
        </p:txBody>
      </p:sp>
      <p:sp>
        <p:nvSpPr>
          <p:cNvPr id="96" name="Google Shape;96;p15"/>
          <p:cNvSpPr txBox="1">
            <a:spLocks noGrp="1"/>
          </p:cNvSpPr>
          <p:nvPr>
            <p:ph type="body" idx="4294967295"/>
          </p:nvPr>
        </p:nvSpPr>
        <p:spPr>
          <a:xfrm>
            <a:off x="838200" y="1825624"/>
            <a:ext cx="10515600" cy="4351339"/>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000000"/>
              </a:buClr>
              <a:buSzPts val="2800"/>
              <a:buChar char="•"/>
            </a:pPr>
            <a:r>
              <a:rPr lang="en-US" sz="2800" b="0" i="0" u="none" strike="noStrike" cap="none">
                <a:solidFill>
                  <a:srgbClr val="000000"/>
                </a:solidFill>
                <a:latin typeface="Calibri"/>
                <a:ea typeface="Calibri"/>
                <a:cs typeface="Calibri"/>
                <a:sym typeface="Calibri"/>
              </a:rPr>
              <a:t>Result from RBC destruction due to RBC autoantibodies: Ig G, M, E, A</a:t>
            </a:r>
            <a:endParaRPr/>
          </a:p>
          <a:p>
            <a:pPr marL="228600" lvl="0" indent="-228600" algn="l" rtl="0">
              <a:lnSpc>
                <a:spcPct val="90000"/>
              </a:lnSpc>
              <a:spcBef>
                <a:spcPts val="1000"/>
              </a:spcBef>
              <a:spcAft>
                <a:spcPts val="0"/>
              </a:spcAft>
              <a:buClr>
                <a:srgbClr val="000000"/>
              </a:buClr>
              <a:buSzPts val="2800"/>
              <a:buChar char="•"/>
            </a:pPr>
            <a:r>
              <a:rPr lang="en-US" sz="2800" b="0" i="0" u="none" strike="noStrike" cap="none">
                <a:solidFill>
                  <a:srgbClr val="000000"/>
                </a:solidFill>
                <a:latin typeface="Calibri"/>
                <a:ea typeface="Calibri"/>
                <a:cs typeface="Calibri"/>
                <a:sym typeface="Calibri"/>
              </a:rPr>
              <a:t>Most commonly-idiopathic</a:t>
            </a:r>
            <a:endParaRPr/>
          </a:p>
          <a:p>
            <a:pPr marL="228600" lvl="0" indent="-228600" algn="l" rtl="0">
              <a:lnSpc>
                <a:spcPct val="90000"/>
              </a:lnSpc>
              <a:spcBef>
                <a:spcPts val="1000"/>
              </a:spcBef>
              <a:spcAft>
                <a:spcPts val="0"/>
              </a:spcAft>
              <a:buClr>
                <a:srgbClr val="000000"/>
              </a:buClr>
              <a:buSzPts val="2800"/>
              <a:buChar char="•"/>
            </a:pPr>
            <a:r>
              <a:rPr lang="en-US" sz="2800" b="0" i="0" u="none" strike="noStrike" cap="none">
                <a:solidFill>
                  <a:srgbClr val="000000"/>
                </a:solidFill>
                <a:latin typeface="Calibri"/>
                <a:ea typeface="Calibri"/>
                <a:cs typeface="Calibri"/>
                <a:sym typeface="Calibri"/>
              </a:rPr>
              <a:t>Classification</a:t>
            </a:r>
            <a:endParaRPr/>
          </a:p>
          <a:p>
            <a:pPr marL="685800" lvl="1" indent="-228600" algn="l" rtl="0">
              <a:lnSpc>
                <a:spcPct val="100000"/>
              </a:lnSpc>
              <a:spcBef>
                <a:spcPts val="500"/>
              </a:spcBef>
              <a:spcAft>
                <a:spcPts val="0"/>
              </a:spcAft>
              <a:buClr>
                <a:srgbClr val="000000"/>
              </a:buClr>
              <a:buSzPts val="2400"/>
              <a:buChar char="•"/>
            </a:pPr>
            <a:r>
              <a:rPr lang="en-US" sz="2400"/>
              <a:t>Warm AI hemolysis: Ab binds at 37 degree Celsius</a:t>
            </a:r>
            <a:endParaRPr/>
          </a:p>
          <a:p>
            <a:pPr marL="685800" lvl="1" indent="-228600" algn="l" rtl="0">
              <a:lnSpc>
                <a:spcPct val="100000"/>
              </a:lnSpc>
              <a:spcBef>
                <a:spcPts val="500"/>
              </a:spcBef>
              <a:spcAft>
                <a:spcPts val="0"/>
              </a:spcAft>
              <a:buClr>
                <a:srgbClr val="000000"/>
              </a:buClr>
              <a:buSzPts val="2400"/>
              <a:buChar char="•"/>
            </a:pPr>
            <a:r>
              <a:rPr lang="en-US" sz="2400"/>
              <a:t>Cold AI Hemolysis: Ab binds at 4 degree Celsius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6" descr="image.png"/>
          <p:cNvPicPr preferRelativeResize="0"/>
          <p:nvPr/>
        </p:nvPicPr>
        <p:blipFill rotWithShape="1">
          <a:blip r:embed="rId3">
            <a:alphaModFix/>
          </a:blip>
          <a:srcRect/>
          <a:stretch/>
        </p:blipFill>
        <p:spPr>
          <a:xfrm>
            <a:off x="1574800" y="203200"/>
            <a:ext cx="8864600" cy="6654800"/>
          </a:xfrm>
          <a:prstGeom prst="rect">
            <a:avLst/>
          </a:prstGeom>
          <a:noFill/>
          <a:ln>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7" descr="image.png"/>
          <p:cNvPicPr preferRelativeResize="0"/>
          <p:nvPr/>
        </p:nvPicPr>
        <p:blipFill rotWithShape="1">
          <a:blip r:embed="rId3">
            <a:alphaModFix/>
          </a:blip>
          <a:srcRect/>
          <a:stretch/>
        </p:blipFill>
        <p:spPr>
          <a:xfrm>
            <a:off x="1219200" y="1346200"/>
            <a:ext cx="10706100" cy="4597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8" descr="image.png"/>
          <p:cNvPicPr preferRelativeResize="0"/>
          <p:nvPr/>
        </p:nvPicPr>
        <p:blipFill rotWithShape="1">
          <a:blip r:embed="rId3">
            <a:alphaModFix/>
          </a:blip>
          <a:srcRect/>
          <a:stretch/>
        </p:blipFill>
        <p:spPr>
          <a:xfrm>
            <a:off x="241300" y="584200"/>
            <a:ext cx="11455400" cy="5765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F96DBD-94CD-1B80-25F9-7FA718A7BDDF}"/>
              </a:ext>
            </a:extLst>
          </p:cNvPr>
          <p:cNvSpPr>
            <a:spLocks noChangeArrowheads="1"/>
          </p:cNvSpPr>
          <p:nvPr/>
        </p:nvSpPr>
        <p:spPr bwMode="auto">
          <a:xfrm>
            <a:off x="1671144" y="1625181"/>
            <a:ext cx="946982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dirty="0">
                <a:ln>
                  <a:noFill/>
                </a:ln>
                <a:solidFill>
                  <a:schemeClr val="tx1"/>
                </a:solidFill>
                <a:effectLst/>
                <a:latin typeface="Arial" panose="020B0604020202020204" pitchFamily="34" charset="0"/>
              </a:rPr>
              <a:t>Definition:</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Complement-mediated</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hemolytic</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anemia</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caused</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by</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1" i="0" u="none" strike="noStrike" cap="none" normalizeH="0" baseline="0" dirty="0" err="1">
                <a:ln>
                  <a:noFill/>
                </a:ln>
                <a:solidFill>
                  <a:schemeClr val="tx1"/>
                </a:solidFill>
                <a:effectLst/>
                <a:latin typeface="Arial" panose="020B0604020202020204" pitchFamily="34" charset="0"/>
              </a:rPr>
              <a:t>cold-reactive</a:t>
            </a:r>
            <a:r>
              <a:rPr kumimoji="0" lang="tr-TR" altLang="tr-TR" sz="2800" b="1" i="0" u="none" strike="noStrike" cap="none" normalizeH="0" baseline="0" dirty="0">
                <a:ln>
                  <a:noFill/>
                </a:ln>
                <a:solidFill>
                  <a:schemeClr val="tx1"/>
                </a:solidFill>
                <a:effectLst/>
                <a:latin typeface="Arial" panose="020B0604020202020204" pitchFamily="34" charset="0"/>
              </a:rPr>
              <a:t> IgM</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antibodies</a:t>
            </a:r>
            <a:endParaRPr kumimoji="0" lang="tr-TR" altLang="tr-T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dirty="0" err="1">
                <a:ln>
                  <a:noFill/>
                </a:ln>
                <a:solidFill>
                  <a:schemeClr val="tx1"/>
                </a:solidFill>
                <a:effectLst/>
                <a:latin typeface="Arial" panose="020B0604020202020204" pitchFamily="34" charset="0"/>
              </a:rPr>
              <a:t>Primary</a:t>
            </a:r>
            <a:r>
              <a:rPr kumimoji="0" lang="tr-TR" altLang="tr-TR" sz="2800" b="1" i="0" u="none" strike="noStrike" cap="none" normalizeH="0" baseline="0" dirty="0">
                <a:ln>
                  <a:noFill/>
                </a:ln>
                <a:solidFill>
                  <a:schemeClr val="tx1"/>
                </a:solidFill>
                <a:effectLst/>
                <a:latin typeface="Arial" panose="020B0604020202020204" pitchFamily="34" charset="0"/>
              </a:rPr>
              <a:t> CAD </a:t>
            </a:r>
            <a:r>
              <a:rPr kumimoji="0" lang="tr-TR" altLang="tr-TR" sz="2800" b="1" i="0" u="none" strike="noStrike" cap="none" normalizeH="0" baseline="0" dirty="0" err="1">
                <a:ln>
                  <a:noFill/>
                </a:ln>
                <a:solidFill>
                  <a:schemeClr val="tx1"/>
                </a:solidFill>
                <a:effectLst/>
                <a:latin typeface="Arial" panose="020B0604020202020204" pitchFamily="34" charset="0"/>
              </a:rPr>
              <a:t>vs</a:t>
            </a:r>
            <a:r>
              <a:rPr kumimoji="0" lang="tr-TR" altLang="tr-TR" sz="2800" b="1" i="0" u="none" strike="noStrike" cap="none" normalizeH="0" baseline="0" dirty="0">
                <a:ln>
                  <a:noFill/>
                </a:ln>
                <a:solidFill>
                  <a:schemeClr val="tx1"/>
                </a:solidFill>
                <a:effectLst/>
                <a:latin typeface="Arial" panose="020B0604020202020204" pitchFamily="34" charset="0"/>
              </a:rPr>
              <a:t> </a:t>
            </a:r>
            <a:r>
              <a:rPr kumimoji="0" lang="tr-TR" altLang="tr-TR" sz="2800" b="1" i="0" u="none" strike="noStrike" cap="none" normalizeH="0" baseline="0" dirty="0" err="1">
                <a:ln>
                  <a:noFill/>
                </a:ln>
                <a:solidFill>
                  <a:schemeClr val="tx1"/>
                </a:solidFill>
                <a:effectLst/>
                <a:latin typeface="Arial" panose="020B0604020202020204" pitchFamily="34" charset="0"/>
              </a:rPr>
              <a:t>Secondary</a:t>
            </a:r>
            <a:r>
              <a:rPr kumimoji="0" lang="tr-TR" altLang="tr-TR" sz="2800" b="1" i="0" u="none" strike="noStrike" cap="none" normalizeH="0" baseline="0" dirty="0">
                <a:ln>
                  <a:noFill/>
                </a:ln>
                <a:solidFill>
                  <a:schemeClr val="tx1"/>
                </a:solidFill>
                <a:effectLst/>
                <a:latin typeface="Arial" panose="020B0604020202020204" pitchFamily="34" charset="0"/>
              </a:rPr>
              <a:t> </a:t>
            </a:r>
            <a:r>
              <a:rPr kumimoji="0" lang="tr-TR" altLang="tr-TR" sz="2800" b="1" i="0" u="none" strike="noStrike" cap="none" normalizeH="0" baseline="0" dirty="0" err="1">
                <a:ln>
                  <a:noFill/>
                </a:ln>
                <a:solidFill>
                  <a:schemeClr val="tx1"/>
                </a:solidFill>
                <a:effectLst/>
                <a:latin typeface="Arial" panose="020B0604020202020204" pitchFamily="34" charset="0"/>
              </a:rPr>
              <a:t>Cold</a:t>
            </a:r>
            <a:r>
              <a:rPr kumimoji="0" lang="tr-TR" altLang="tr-TR" sz="2800" b="1" i="0" u="none" strike="noStrike" cap="none" normalizeH="0" baseline="0" dirty="0">
                <a:ln>
                  <a:noFill/>
                </a:ln>
                <a:solidFill>
                  <a:schemeClr val="tx1"/>
                </a:solidFill>
                <a:effectLst/>
                <a:latin typeface="Arial" panose="020B0604020202020204" pitchFamily="34" charset="0"/>
              </a:rPr>
              <a:t> </a:t>
            </a:r>
            <a:r>
              <a:rPr kumimoji="0" lang="tr-TR" altLang="tr-TR" sz="2800" b="1" i="0" u="none" strike="noStrike" cap="none" normalizeH="0" baseline="0" dirty="0" err="1">
                <a:ln>
                  <a:noFill/>
                </a:ln>
                <a:solidFill>
                  <a:schemeClr val="tx1"/>
                </a:solidFill>
                <a:effectLst/>
                <a:latin typeface="Arial" panose="020B0604020202020204" pitchFamily="34" charset="0"/>
              </a:rPr>
              <a:t>Agglutinin</a:t>
            </a:r>
            <a:r>
              <a:rPr kumimoji="0" lang="tr-TR" altLang="tr-TR" sz="2800" b="1" i="0" u="none" strike="noStrike" cap="none" normalizeH="0" baseline="0" dirty="0">
                <a:ln>
                  <a:noFill/>
                </a:ln>
                <a:solidFill>
                  <a:schemeClr val="tx1"/>
                </a:solidFill>
                <a:effectLst/>
                <a:latin typeface="Arial" panose="020B0604020202020204" pitchFamily="34" charset="0"/>
              </a:rPr>
              <a:t> </a:t>
            </a:r>
            <a:r>
              <a:rPr kumimoji="0" lang="tr-TR" altLang="tr-TR" sz="2800" b="1" i="0" u="none" strike="noStrike" cap="none" normalizeH="0" baseline="0" dirty="0" err="1">
                <a:ln>
                  <a:noFill/>
                </a:ln>
                <a:solidFill>
                  <a:schemeClr val="tx1"/>
                </a:solidFill>
                <a:effectLst/>
                <a:latin typeface="Arial" panose="020B0604020202020204" pitchFamily="34" charset="0"/>
              </a:rPr>
              <a:t>Syndrome</a:t>
            </a:r>
            <a:r>
              <a:rPr kumimoji="0" lang="tr-TR" altLang="tr-TR" sz="2800" b="1" i="0" u="none" strike="noStrike" cap="none" normalizeH="0" baseline="0" dirty="0">
                <a:ln>
                  <a:noFill/>
                </a:ln>
                <a:solidFill>
                  <a:schemeClr val="tx1"/>
                </a:solidFill>
                <a:effectLst/>
                <a:latin typeface="Arial" panose="020B0604020202020204" pitchFamily="34" charset="0"/>
              </a:rPr>
              <a:t> (CAS)</a:t>
            </a:r>
            <a:endParaRPr kumimoji="0" lang="tr-TR" altLang="tr-TR" sz="2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dirty="0" err="1">
                <a:ln>
                  <a:noFill/>
                </a:ln>
                <a:solidFill>
                  <a:schemeClr val="tx1"/>
                </a:solidFill>
                <a:effectLst/>
                <a:latin typeface="Arial" panose="020B0604020202020204" pitchFamily="34" charset="0"/>
              </a:rPr>
              <a:t>Primary</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clonal</a:t>
            </a:r>
            <a:r>
              <a:rPr kumimoji="0" lang="tr-TR" altLang="tr-TR" sz="2800" b="0" i="0" u="none" strike="noStrike" cap="none" normalizeH="0" baseline="0" dirty="0">
                <a:ln>
                  <a:noFill/>
                </a:ln>
                <a:solidFill>
                  <a:schemeClr val="tx1"/>
                </a:solidFill>
                <a:effectLst/>
                <a:latin typeface="Arial" panose="020B0604020202020204" pitchFamily="34" charset="0"/>
              </a:rPr>
              <a:t> B-</a:t>
            </a:r>
            <a:r>
              <a:rPr kumimoji="0" lang="tr-TR" altLang="tr-TR" sz="2800" b="0" i="0" u="none" strike="noStrike" cap="none" normalizeH="0" baseline="0" dirty="0" err="1">
                <a:ln>
                  <a:noFill/>
                </a:ln>
                <a:solidFill>
                  <a:schemeClr val="tx1"/>
                </a:solidFill>
                <a:effectLst/>
                <a:latin typeface="Arial" panose="020B0604020202020204" pitchFamily="34" charset="0"/>
              </a:rPr>
              <a:t>cell</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disorder</a:t>
            </a:r>
            <a:r>
              <a:rPr kumimoji="0" lang="tr-TR" altLang="tr-TR" sz="2800" b="0" i="0" u="none" strike="noStrike" cap="none" normalizeH="0" baseline="0" dirty="0">
                <a:ln>
                  <a:noFill/>
                </a:ln>
                <a:solidFill>
                  <a:schemeClr val="tx1"/>
                </a:solidFill>
                <a:effectLst/>
                <a:latin typeface="Arial" panose="020B0604020202020204" pitchFamily="34" charset="0"/>
              </a:rPr>
              <a:t> / “</a:t>
            </a:r>
            <a:r>
              <a:rPr kumimoji="0" lang="tr-TR" altLang="tr-TR" sz="2800" b="0" i="0" u="none" strike="noStrike" cap="none" normalizeH="0" baseline="0" dirty="0" err="1">
                <a:ln>
                  <a:noFill/>
                </a:ln>
                <a:solidFill>
                  <a:schemeClr val="tx1"/>
                </a:solidFill>
                <a:effectLst/>
                <a:latin typeface="Arial" panose="020B0604020202020204" pitchFamily="34" charset="0"/>
              </a:rPr>
              <a:t>primary</a:t>
            </a:r>
            <a:r>
              <a:rPr kumimoji="0" lang="tr-TR" altLang="tr-TR" sz="2800" b="0" i="0" u="none" strike="noStrike" cap="none" normalizeH="0" baseline="0" dirty="0">
                <a:ln>
                  <a:noFill/>
                </a:ln>
                <a:solidFill>
                  <a:schemeClr val="tx1"/>
                </a:solidFill>
                <a:effectLst/>
                <a:latin typeface="Arial" panose="020B0604020202020204" pitchFamily="34" charset="0"/>
              </a:rPr>
              <a:t>” CAD</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dirty="0" err="1">
                <a:ln>
                  <a:noFill/>
                </a:ln>
                <a:solidFill>
                  <a:schemeClr val="tx1"/>
                </a:solidFill>
                <a:effectLst/>
                <a:latin typeface="Arial" panose="020B0604020202020204" pitchFamily="34" charset="0"/>
              </a:rPr>
              <a:t>Secondary</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infections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e.g</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1" u="none" strike="noStrike" cap="none" normalizeH="0" baseline="0" dirty="0" err="1">
                <a:ln>
                  <a:noFill/>
                </a:ln>
                <a:solidFill>
                  <a:schemeClr val="tx1"/>
                </a:solidFill>
                <a:effectLst/>
                <a:latin typeface="Arial" panose="020B0604020202020204" pitchFamily="34" charset="0"/>
              </a:rPr>
              <a:t>Mycoplasma</a:t>
            </a:r>
            <a:r>
              <a:rPr kumimoji="0" lang="tr-TR" altLang="tr-TR" sz="2800" b="0" i="1" u="none" strike="noStrike" cap="none" normalizeH="0" baseline="0" dirty="0">
                <a:ln>
                  <a:noFill/>
                </a:ln>
                <a:solidFill>
                  <a:schemeClr val="tx1"/>
                </a:solidFill>
                <a:effectLst/>
                <a:latin typeface="Arial" panose="020B0604020202020204" pitchFamily="34" charset="0"/>
              </a:rPr>
              <a:t> </a:t>
            </a:r>
            <a:r>
              <a:rPr kumimoji="0" lang="tr-TR" altLang="tr-TR" sz="2800" b="0" i="1" u="none" strike="noStrike" cap="none" normalizeH="0" baseline="0" dirty="0" err="1">
                <a:ln>
                  <a:noFill/>
                </a:ln>
                <a:solidFill>
                  <a:schemeClr val="tx1"/>
                </a:solidFill>
                <a:effectLst/>
                <a:latin typeface="Arial" panose="020B0604020202020204" pitchFamily="34" charset="0"/>
              </a:rPr>
              <a:t>pneumoniae</a:t>
            </a:r>
            <a:r>
              <a:rPr kumimoji="0" lang="tr-TR" altLang="tr-TR" sz="2800" b="0" i="0" u="none" strike="noStrike" cap="none" normalizeH="0" baseline="0" dirty="0">
                <a:ln>
                  <a:noFill/>
                </a:ln>
                <a:solidFill>
                  <a:schemeClr val="tx1"/>
                </a:solidFill>
                <a:effectLst/>
                <a:latin typeface="Arial" panose="020B0604020202020204" pitchFamily="34" charset="0"/>
              </a:rPr>
              <a:t>, EBV) </a:t>
            </a:r>
            <a:r>
              <a:rPr kumimoji="0" lang="tr-TR" altLang="tr-TR" sz="2800" b="0" i="0" u="none" strike="noStrike" cap="none" normalizeH="0" baseline="0" dirty="0" err="1">
                <a:ln>
                  <a:noFill/>
                </a:ln>
                <a:solidFill>
                  <a:schemeClr val="tx1"/>
                </a:solidFill>
                <a:effectLst/>
                <a:latin typeface="Arial" panose="020B0604020202020204" pitchFamily="34" charset="0"/>
              </a:rPr>
              <a:t>or</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lymphoproliferative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disease</a:t>
            </a:r>
            <a:endParaRPr kumimoji="0" lang="tr-TR" altLang="tr-T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dirty="0" err="1">
                <a:ln>
                  <a:noFill/>
                </a:ln>
                <a:solidFill>
                  <a:schemeClr val="tx1"/>
                </a:solidFill>
                <a:effectLst/>
                <a:latin typeface="Arial" panose="020B0604020202020204" pitchFamily="34" charset="0"/>
              </a:rPr>
              <a:t>Key</a:t>
            </a:r>
            <a:r>
              <a:rPr kumimoji="0" lang="tr-TR" altLang="tr-TR" sz="2800" b="1" i="0" u="none" strike="noStrike" cap="none" normalizeH="0" baseline="0" dirty="0">
                <a:ln>
                  <a:noFill/>
                </a:ln>
                <a:solidFill>
                  <a:schemeClr val="tx1"/>
                </a:solidFill>
                <a:effectLst/>
                <a:latin typeface="Arial" panose="020B0604020202020204" pitchFamily="34" charset="0"/>
              </a:rPr>
              <a:t> </a:t>
            </a:r>
            <a:r>
              <a:rPr kumimoji="0" lang="tr-TR" altLang="tr-TR" sz="2800" b="1" i="0" u="none" strike="noStrike" cap="none" normalizeH="0" baseline="0" dirty="0" err="1">
                <a:ln>
                  <a:noFill/>
                </a:ln>
                <a:solidFill>
                  <a:schemeClr val="tx1"/>
                </a:solidFill>
                <a:effectLst/>
                <a:latin typeface="Arial" panose="020B0604020202020204" pitchFamily="34" charset="0"/>
              </a:rPr>
              <a:t>concept</a:t>
            </a:r>
            <a:r>
              <a:rPr kumimoji="0" lang="tr-TR" altLang="tr-TR" sz="2800" b="1" i="0" u="none" strike="noStrike" cap="none" normalizeH="0" baseline="0" dirty="0">
                <a:ln>
                  <a:noFill/>
                </a:ln>
                <a:solidFill>
                  <a:schemeClr val="tx1"/>
                </a:solidFill>
                <a:effectLst/>
                <a:latin typeface="Arial" panose="020B0604020202020204" pitchFamily="34" charset="0"/>
              </a:rPr>
              <a:t>:</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Hemolysis</a:t>
            </a:r>
            <a:r>
              <a:rPr kumimoji="0" lang="tr-TR" altLang="tr-TR" sz="2800" b="0" i="0" u="none" strike="noStrike" cap="none" normalizeH="0" baseline="0" dirty="0">
                <a:ln>
                  <a:noFill/>
                </a:ln>
                <a:solidFill>
                  <a:schemeClr val="tx1"/>
                </a:solidFill>
                <a:effectLst/>
                <a:latin typeface="Arial" panose="020B0604020202020204" pitchFamily="34" charset="0"/>
              </a:rPr>
              <a:t> is </a:t>
            </a:r>
            <a:r>
              <a:rPr kumimoji="0" lang="tr-TR" altLang="tr-TR" sz="2800" b="0" i="0" u="none" strike="noStrike" cap="none" normalizeH="0" baseline="0" dirty="0" err="1">
                <a:ln>
                  <a:noFill/>
                </a:ln>
                <a:solidFill>
                  <a:schemeClr val="tx1"/>
                </a:solidFill>
                <a:effectLst/>
                <a:latin typeface="Arial" panose="020B0604020202020204" pitchFamily="34" charset="0"/>
              </a:rPr>
              <a:t>mainly</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1" i="0" u="none" strike="noStrike" cap="none" normalizeH="0" baseline="0" dirty="0" err="1">
                <a:ln>
                  <a:noFill/>
                </a:ln>
                <a:solidFill>
                  <a:schemeClr val="tx1"/>
                </a:solidFill>
                <a:effectLst/>
                <a:latin typeface="Arial" panose="020B0604020202020204" pitchFamily="34" charset="0"/>
              </a:rPr>
              <a:t>extravascular</a:t>
            </a:r>
            <a:r>
              <a:rPr kumimoji="0" lang="tr-TR" altLang="tr-TR" sz="2800" b="1" i="0" u="none" strike="noStrike" cap="none" normalizeH="0" baseline="0" dirty="0">
                <a:ln>
                  <a:noFill/>
                </a:ln>
                <a:solidFill>
                  <a:schemeClr val="tx1"/>
                </a:solidFill>
                <a:effectLst/>
                <a:latin typeface="Arial" panose="020B0604020202020204" pitchFamily="34" charset="0"/>
              </a:rPr>
              <a:t> (C3b-mediated)</a:t>
            </a:r>
            <a:r>
              <a:rPr kumimoji="0" lang="tr-TR" altLang="tr-TR" sz="2800" b="0" i="0" u="none" strike="noStrike" cap="none" normalizeH="0" baseline="0" dirty="0">
                <a:ln>
                  <a:noFill/>
                </a:ln>
                <a:solidFill>
                  <a:schemeClr val="tx1"/>
                </a:solidFill>
                <a:effectLst/>
                <a:latin typeface="Arial" panose="020B0604020202020204" pitchFamily="34" charset="0"/>
              </a:rPr>
              <a:t>, can </a:t>
            </a:r>
            <a:r>
              <a:rPr kumimoji="0" lang="tr-TR" altLang="tr-TR" sz="2800" b="0" i="0" u="none" strike="noStrike" cap="none" normalizeH="0" baseline="0" dirty="0" err="1">
                <a:ln>
                  <a:noFill/>
                </a:ln>
                <a:solidFill>
                  <a:schemeClr val="tx1"/>
                </a:solidFill>
                <a:effectLst/>
                <a:latin typeface="Arial" panose="020B0604020202020204" pitchFamily="34" charset="0"/>
              </a:rPr>
              <a:t>have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intravascular</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component</a:t>
            </a:r>
            <a:r>
              <a:rPr kumimoji="0" lang="tr-TR" altLang="tr-TR" sz="2800" b="0" i="0" u="none" strike="noStrike" cap="none" normalizeH="0" baseline="0" dirty="0">
                <a:ln>
                  <a:noFill/>
                </a:ln>
                <a:solidFill>
                  <a:schemeClr val="tx1"/>
                </a:solidFill>
                <a:effectLst/>
                <a:latin typeface="Arial" panose="020B0604020202020204" pitchFamily="34" charset="0"/>
              </a:rPr>
              <a:t> in severe </a:t>
            </a:r>
            <a:r>
              <a:rPr kumimoji="0" lang="tr-TR" altLang="tr-TR" sz="2800" b="0" i="0" u="none" strike="noStrike" cap="none" normalizeH="0" baseline="0" dirty="0" err="1">
                <a:ln>
                  <a:noFill/>
                </a:ln>
                <a:solidFill>
                  <a:schemeClr val="tx1"/>
                </a:solidFill>
                <a:effectLst/>
                <a:latin typeface="Arial" panose="020B0604020202020204" pitchFamily="34" charset="0"/>
              </a:rPr>
              <a:t>cases</a:t>
            </a:r>
            <a:endParaRPr kumimoji="0" lang="tr-TR" altLang="tr-T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a:ln>
                <a:noFill/>
              </a:ln>
              <a:solidFill>
                <a:schemeClr val="tx1"/>
              </a:solidFill>
              <a:effectLst/>
              <a:latin typeface="Arial" panose="020B0604020202020204" pitchFamily="34" charset="0"/>
            </a:endParaRPr>
          </a:p>
        </p:txBody>
      </p:sp>
      <p:sp>
        <p:nvSpPr>
          <p:cNvPr id="4" name="Metin kutusu 3">
            <a:extLst>
              <a:ext uri="{FF2B5EF4-FFF2-40B4-BE49-F238E27FC236}">
                <a16:creationId xmlns:a16="http://schemas.microsoft.com/office/drawing/2014/main" id="{176B40CF-EEF3-84A2-1E48-B150AE04FCF2}"/>
              </a:ext>
            </a:extLst>
          </p:cNvPr>
          <p:cNvSpPr txBox="1"/>
          <p:nvPr/>
        </p:nvSpPr>
        <p:spPr>
          <a:xfrm>
            <a:off x="1860329" y="475602"/>
            <a:ext cx="8240111"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1" i="0" u="none" strike="noStrike" cap="none" normalizeH="0" baseline="0" dirty="0" err="1">
                <a:ln>
                  <a:noFill/>
                </a:ln>
                <a:solidFill>
                  <a:schemeClr val="tx1"/>
                </a:solidFill>
                <a:effectLst/>
                <a:highlight>
                  <a:srgbClr val="FFFF00"/>
                </a:highlight>
                <a:latin typeface="Arial" panose="020B0604020202020204" pitchFamily="34" charset="0"/>
              </a:rPr>
              <a:t>Cold</a:t>
            </a:r>
            <a:r>
              <a:rPr kumimoji="0" lang="tr-TR" altLang="tr-TR" sz="3200" b="1" i="0" u="none" strike="noStrike" cap="none" normalizeH="0" baseline="0" dirty="0">
                <a:ln>
                  <a:noFill/>
                </a:ln>
                <a:solidFill>
                  <a:schemeClr val="tx1"/>
                </a:solidFill>
                <a:effectLst/>
                <a:highlight>
                  <a:srgbClr val="FFFF00"/>
                </a:highlight>
                <a:latin typeface="Arial" panose="020B0604020202020204" pitchFamily="34" charset="0"/>
              </a:rPr>
              <a:t> </a:t>
            </a:r>
            <a:r>
              <a:rPr kumimoji="0" lang="tr-TR" altLang="tr-TR" sz="3200" b="1" i="0" u="none" strike="noStrike" cap="none" normalizeH="0" baseline="0" dirty="0" err="1">
                <a:ln>
                  <a:noFill/>
                </a:ln>
                <a:solidFill>
                  <a:schemeClr val="tx1"/>
                </a:solidFill>
                <a:effectLst/>
                <a:highlight>
                  <a:srgbClr val="FFFF00"/>
                </a:highlight>
                <a:latin typeface="Arial" panose="020B0604020202020204" pitchFamily="34" charset="0"/>
              </a:rPr>
              <a:t>Agglutinin</a:t>
            </a:r>
            <a:r>
              <a:rPr kumimoji="0" lang="tr-TR" altLang="tr-TR" sz="3200" b="1" i="0" u="none" strike="noStrike" cap="none" normalizeH="0" baseline="0" dirty="0">
                <a:ln>
                  <a:noFill/>
                </a:ln>
                <a:solidFill>
                  <a:schemeClr val="tx1"/>
                </a:solidFill>
                <a:effectLst/>
                <a:highlight>
                  <a:srgbClr val="FFFF00"/>
                </a:highlight>
                <a:latin typeface="Arial" panose="020B0604020202020204" pitchFamily="34" charset="0"/>
              </a:rPr>
              <a:t> </a:t>
            </a:r>
            <a:r>
              <a:rPr kumimoji="0" lang="tr-TR" altLang="tr-TR" sz="3200" b="1" i="0" u="none" strike="noStrike" cap="none" normalizeH="0" baseline="0" dirty="0" err="1">
                <a:ln>
                  <a:noFill/>
                </a:ln>
                <a:solidFill>
                  <a:schemeClr val="tx1"/>
                </a:solidFill>
                <a:effectLst/>
                <a:highlight>
                  <a:srgbClr val="FFFF00"/>
                </a:highlight>
                <a:latin typeface="Arial" panose="020B0604020202020204" pitchFamily="34" charset="0"/>
              </a:rPr>
              <a:t>Disease</a:t>
            </a:r>
            <a:r>
              <a:rPr kumimoji="0" lang="tr-TR" altLang="tr-TR" sz="3200" b="1" i="0" u="none" strike="noStrike" cap="none" normalizeH="0" baseline="0" dirty="0">
                <a:ln>
                  <a:noFill/>
                </a:ln>
                <a:solidFill>
                  <a:schemeClr val="tx1"/>
                </a:solidFill>
                <a:effectLst/>
                <a:highlight>
                  <a:srgbClr val="FFFF00"/>
                </a:highlight>
                <a:latin typeface="Arial" panose="020B0604020202020204" pitchFamily="34" charset="0"/>
              </a:rPr>
              <a:t> (CAD): </a:t>
            </a:r>
            <a:r>
              <a:rPr kumimoji="0" lang="tr-TR" altLang="tr-TR" sz="3200" b="1" i="0" u="none" strike="noStrike" cap="none" normalizeH="0" baseline="0" dirty="0" err="1">
                <a:ln>
                  <a:noFill/>
                </a:ln>
                <a:solidFill>
                  <a:schemeClr val="tx1"/>
                </a:solidFill>
                <a:effectLst/>
                <a:highlight>
                  <a:srgbClr val="FFFF00"/>
                </a:highlight>
                <a:latin typeface="Arial" panose="020B0604020202020204" pitchFamily="34" charset="0"/>
              </a:rPr>
              <a:t>What</a:t>
            </a:r>
            <a:r>
              <a:rPr kumimoji="0" lang="tr-TR" altLang="tr-TR" sz="3200" b="1" i="0" u="none" strike="noStrike" cap="none" normalizeH="0" baseline="0" dirty="0">
                <a:ln>
                  <a:noFill/>
                </a:ln>
                <a:solidFill>
                  <a:schemeClr val="tx1"/>
                </a:solidFill>
                <a:effectLst/>
                <a:highlight>
                  <a:srgbClr val="FFFF00"/>
                </a:highlight>
                <a:latin typeface="Arial" panose="020B0604020202020204" pitchFamily="34" charset="0"/>
              </a:rPr>
              <a:t> it is</a:t>
            </a:r>
          </a:p>
        </p:txBody>
      </p:sp>
    </p:spTree>
    <p:extLst>
      <p:ext uri="{BB962C8B-B14F-4D97-AF65-F5344CB8AC3E}">
        <p14:creationId xmlns:p14="http://schemas.microsoft.com/office/powerpoint/2010/main" val="238925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Google Shape;21;p2"/>
          <p:cNvSpPr txBox="1">
            <a:spLocks noGrp="1"/>
          </p:cNvSpPr>
          <p:nvPr>
            <p:ph type="title" idx="4294967295"/>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31517D"/>
              </a:buClr>
              <a:buSzPts val="4400"/>
              <a:buFont typeface="Calibri"/>
              <a:buNone/>
            </a:pPr>
            <a:r>
              <a:rPr lang="en-US">
                <a:solidFill>
                  <a:srgbClr val="31517D"/>
                </a:solidFill>
              </a:rPr>
              <a:t>Hemolytic Anemias</a:t>
            </a:r>
            <a:endParaRPr/>
          </a:p>
        </p:txBody>
      </p:sp>
      <p:sp>
        <p:nvSpPr>
          <p:cNvPr id="22" name="Google Shape;22;p2"/>
          <p:cNvSpPr txBox="1">
            <a:spLocks noGrp="1"/>
          </p:cNvSpPr>
          <p:nvPr>
            <p:ph type="body" idx="4294967295"/>
          </p:nvPr>
        </p:nvSpPr>
        <p:spPr>
          <a:xfrm>
            <a:off x="1392237" y="1784350"/>
            <a:ext cx="8818563" cy="971550"/>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000000"/>
              </a:buClr>
              <a:buSzPts val="3600"/>
              <a:buChar char="•"/>
            </a:pPr>
            <a:r>
              <a:rPr lang="en-US" sz="3600"/>
              <a:t>Mean life span of a RBC 120 days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D7C89-27F8-ECFD-6A99-6F7AA83FA98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7924DEA-D7F2-9F6C-0429-D9BAA0569026}"/>
              </a:ext>
            </a:extLst>
          </p:cNvPr>
          <p:cNvSpPr>
            <a:spLocks noChangeArrowheads="1"/>
          </p:cNvSpPr>
          <p:nvPr/>
        </p:nvSpPr>
        <p:spPr bwMode="auto">
          <a:xfrm>
            <a:off x="1655095" y="1874728"/>
            <a:ext cx="970104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dirty="0">
                <a:ln>
                  <a:noFill/>
                </a:ln>
                <a:solidFill>
                  <a:schemeClr val="tx1"/>
                </a:solidFill>
                <a:effectLst/>
                <a:latin typeface="Arial" panose="020B0604020202020204" pitchFamily="34" charset="0"/>
              </a:rPr>
              <a:t>IgM </a:t>
            </a:r>
            <a:r>
              <a:rPr kumimoji="0" lang="tr-TR" altLang="tr-TR" sz="2800" b="0" i="0" u="none" strike="noStrike" cap="none" normalizeH="0" baseline="0" dirty="0" err="1">
                <a:ln>
                  <a:noFill/>
                </a:ln>
                <a:solidFill>
                  <a:schemeClr val="tx1"/>
                </a:solidFill>
                <a:effectLst/>
                <a:latin typeface="Arial" panose="020B0604020202020204" pitchFamily="34" charset="0"/>
              </a:rPr>
              <a:t>binds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RBCs</a:t>
            </a:r>
            <a:r>
              <a:rPr kumimoji="0" lang="tr-TR" altLang="tr-TR" sz="2800" b="0" i="0" u="none" strike="noStrike" cap="none" normalizeH="0" baseline="0" dirty="0">
                <a:ln>
                  <a:noFill/>
                </a:ln>
                <a:solidFill>
                  <a:schemeClr val="tx1"/>
                </a:solidFill>
                <a:effectLst/>
                <a:latin typeface="Arial" panose="020B0604020202020204" pitchFamily="34" charset="0"/>
              </a:rPr>
              <a:t> in </a:t>
            </a:r>
            <a:r>
              <a:rPr kumimoji="0" lang="tr-TR" altLang="tr-TR" sz="2800" b="0" i="0" u="none" strike="noStrike" cap="none" normalizeH="0" baseline="0" dirty="0" err="1">
                <a:ln>
                  <a:noFill/>
                </a:ln>
                <a:solidFill>
                  <a:schemeClr val="tx1"/>
                </a:solidFill>
                <a:effectLst/>
                <a:latin typeface="Arial" panose="020B0604020202020204" pitchFamily="34" charset="0"/>
              </a:rPr>
              <a:t>cooler</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peripheral</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circulation</a:t>
            </a:r>
            <a:r>
              <a:rPr kumimoji="0" lang="tr-TR" altLang="tr-TR" sz="2800" b="0" i="0" u="none" strike="noStrike" cap="none" normalizeH="0" baseline="0" dirty="0">
                <a:ln>
                  <a:noFill/>
                </a:ln>
                <a:solidFill>
                  <a:schemeClr val="tx1"/>
                </a:solidFill>
                <a:effectLst/>
                <a:latin typeface="Arial" panose="020B0604020202020204" pitchFamily="34" charset="0"/>
              </a:rPr>
              <a:t> → </a:t>
            </a:r>
            <a:r>
              <a:rPr kumimoji="0" lang="tr-TR" altLang="tr-TR" sz="2800" b="1" i="0" u="none" strike="noStrike" cap="none" normalizeH="0" baseline="0" dirty="0" err="1">
                <a:ln>
                  <a:noFill/>
                </a:ln>
                <a:solidFill>
                  <a:schemeClr val="tx1"/>
                </a:solidFill>
                <a:effectLst/>
                <a:latin typeface="Arial" panose="020B0604020202020204" pitchFamily="34" charset="0"/>
              </a:rPr>
              <a:t>agglutination</a:t>
            </a:r>
            <a:endParaRPr kumimoji="0" lang="tr-TR" altLang="tr-T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dirty="0">
                <a:ln>
                  <a:noFill/>
                </a:ln>
                <a:solidFill>
                  <a:schemeClr val="tx1"/>
                </a:solidFill>
                <a:effectLst/>
                <a:latin typeface="Arial" panose="020B0604020202020204" pitchFamily="34" charset="0"/>
              </a:rPr>
              <a:t>IgM </a:t>
            </a:r>
            <a:r>
              <a:rPr kumimoji="0" lang="tr-TR" altLang="tr-TR" sz="2800" b="0" i="0" u="none" strike="noStrike" cap="none" normalizeH="0" baseline="0" dirty="0" err="1">
                <a:ln>
                  <a:noFill/>
                </a:ln>
                <a:solidFill>
                  <a:schemeClr val="tx1"/>
                </a:solidFill>
                <a:effectLst/>
                <a:latin typeface="Arial" panose="020B0604020202020204" pitchFamily="34" charset="0"/>
              </a:rPr>
              <a:t>fixes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complement</a:t>
            </a:r>
            <a:r>
              <a:rPr kumimoji="0" lang="tr-TR" altLang="tr-TR" sz="2800" b="0" i="0" u="none" strike="noStrike" cap="none" normalizeH="0" baseline="0" dirty="0">
                <a:ln>
                  <a:noFill/>
                </a:ln>
                <a:solidFill>
                  <a:schemeClr val="tx1"/>
                </a:solidFill>
                <a:effectLst/>
                <a:latin typeface="Arial" panose="020B0604020202020204" pitchFamily="34" charset="0"/>
              </a:rPr>
              <a:t> (C1 → C4/C2 → C3)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dirty="0" err="1">
                <a:ln>
                  <a:noFill/>
                </a:ln>
                <a:solidFill>
                  <a:schemeClr val="tx1"/>
                </a:solidFill>
                <a:effectLst/>
                <a:latin typeface="Arial" panose="020B0604020202020204" pitchFamily="34" charset="0"/>
              </a:rPr>
              <a:t>In</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liver</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macrophages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clear</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1" i="0" u="none" strike="noStrike" cap="none" normalizeH="0" baseline="0" dirty="0">
                <a:ln>
                  <a:noFill/>
                </a:ln>
                <a:solidFill>
                  <a:schemeClr val="tx1"/>
                </a:solidFill>
                <a:effectLst/>
                <a:latin typeface="Arial" panose="020B0604020202020204" pitchFamily="34" charset="0"/>
              </a:rPr>
              <a:t>C3b-opsonized </a:t>
            </a:r>
            <a:r>
              <a:rPr kumimoji="0" lang="tr-TR" altLang="tr-TR" sz="2800" b="1" i="0" u="none" strike="noStrike" cap="none" normalizeH="0" baseline="0" dirty="0" err="1">
                <a:ln>
                  <a:noFill/>
                </a:ln>
                <a:solidFill>
                  <a:schemeClr val="tx1"/>
                </a:solidFill>
                <a:effectLst/>
                <a:latin typeface="Arial" panose="020B0604020202020204" pitchFamily="34" charset="0"/>
              </a:rPr>
              <a:t>RBCs</a:t>
            </a:r>
            <a:endParaRPr kumimoji="0" lang="tr-TR" altLang="tr-T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dirty="0" err="1">
                <a:ln>
                  <a:noFill/>
                </a:ln>
                <a:solidFill>
                  <a:schemeClr val="tx1"/>
                </a:solidFill>
                <a:effectLst/>
                <a:latin typeface="Arial" panose="020B0604020202020204" pitchFamily="34" charset="0"/>
              </a:rPr>
              <a:t>Thermal</a:t>
            </a:r>
            <a:r>
              <a:rPr kumimoji="0" lang="tr-TR" altLang="tr-TR" sz="2800" b="1" i="0" u="none" strike="noStrike" cap="none" normalizeH="0" baseline="0" dirty="0">
                <a:ln>
                  <a:noFill/>
                </a:ln>
                <a:solidFill>
                  <a:schemeClr val="tx1"/>
                </a:solidFill>
                <a:effectLst/>
                <a:latin typeface="Arial" panose="020B0604020202020204" pitchFamily="34" charset="0"/>
              </a:rPr>
              <a:t> </a:t>
            </a:r>
            <a:r>
              <a:rPr kumimoji="0" lang="tr-TR" altLang="tr-TR" sz="2800" b="1" i="0" u="none" strike="noStrike" cap="none" normalizeH="0" baseline="0" dirty="0" err="1">
                <a:ln>
                  <a:noFill/>
                </a:ln>
                <a:solidFill>
                  <a:schemeClr val="tx1"/>
                </a:solidFill>
                <a:effectLst/>
                <a:latin typeface="Arial" panose="020B0604020202020204" pitchFamily="34" charset="0"/>
              </a:rPr>
              <a:t>amplitude</a:t>
            </a:r>
            <a:r>
              <a:rPr kumimoji="0" lang="tr-TR" altLang="tr-TR" sz="2800" b="0" i="0" u="none" strike="noStrike" cap="none" normalizeH="0" baseline="0" dirty="0">
                <a:ln>
                  <a:noFill/>
                </a:ln>
                <a:solidFill>
                  <a:schemeClr val="tx1"/>
                </a:solidFill>
                <a:effectLst/>
                <a:latin typeface="Arial" panose="020B0604020202020204" pitchFamily="34" charset="0"/>
              </a:rPr>
              <a:t> (how </a:t>
            </a:r>
            <a:r>
              <a:rPr kumimoji="0" lang="tr-TR" altLang="tr-TR" sz="2800" b="0" i="0" u="none" strike="noStrike" cap="none" normalizeH="0" baseline="0" dirty="0" err="1">
                <a:ln>
                  <a:noFill/>
                </a:ln>
                <a:solidFill>
                  <a:schemeClr val="tx1"/>
                </a:solidFill>
                <a:effectLst/>
                <a:latin typeface="Arial" panose="020B0604020202020204" pitchFamily="34" charset="0"/>
              </a:rPr>
              <a:t>warm</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the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antibody</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remains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active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predicts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clinical</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severity</a:t>
            </a:r>
            <a:endParaRPr kumimoji="0" lang="tr-TR" altLang="tr-T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a:ln>
                <a:noFill/>
              </a:ln>
              <a:solidFill>
                <a:schemeClr val="tx1"/>
              </a:solidFill>
              <a:effectLst/>
              <a:latin typeface="Arial" panose="020B0604020202020204" pitchFamily="34" charset="0"/>
            </a:endParaRPr>
          </a:p>
        </p:txBody>
      </p:sp>
      <p:sp>
        <p:nvSpPr>
          <p:cNvPr id="4" name="Metin kutusu 3">
            <a:extLst>
              <a:ext uri="{FF2B5EF4-FFF2-40B4-BE49-F238E27FC236}">
                <a16:creationId xmlns:a16="http://schemas.microsoft.com/office/drawing/2014/main" id="{FF131315-2376-73B0-4472-1890012D25D5}"/>
              </a:ext>
            </a:extLst>
          </p:cNvPr>
          <p:cNvSpPr txBox="1"/>
          <p:nvPr/>
        </p:nvSpPr>
        <p:spPr>
          <a:xfrm>
            <a:off x="777765" y="664575"/>
            <a:ext cx="11281719"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1" i="0" u="none" strike="noStrike" cap="none" normalizeH="0" baseline="0" dirty="0" err="1">
                <a:ln>
                  <a:noFill/>
                </a:ln>
                <a:solidFill>
                  <a:schemeClr val="tx1"/>
                </a:solidFill>
                <a:effectLst/>
                <a:highlight>
                  <a:srgbClr val="FFFF00"/>
                </a:highlight>
                <a:latin typeface="Arial" panose="020B0604020202020204" pitchFamily="34" charset="0"/>
              </a:rPr>
              <a:t>Pathophysiology</a:t>
            </a:r>
            <a:r>
              <a:rPr kumimoji="0" lang="tr-TR" altLang="tr-TR" sz="3200" b="1" i="0" u="none" strike="noStrike" cap="none" normalizeH="0" baseline="0" dirty="0">
                <a:ln>
                  <a:noFill/>
                </a:ln>
                <a:solidFill>
                  <a:schemeClr val="tx1"/>
                </a:solidFill>
                <a:effectLst/>
                <a:highlight>
                  <a:srgbClr val="FFFF00"/>
                </a:highlight>
                <a:latin typeface="Arial" panose="020B0604020202020204" pitchFamily="34" charset="0"/>
              </a:rPr>
              <a:t>: </a:t>
            </a:r>
            <a:r>
              <a:rPr kumimoji="0" lang="tr-TR" altLang="tr-TR" sz="3200" b="1" i="0" u="none" strike="noStrike" cap="none" normalizeH="0" baseline="0" dirty="0" err="1">
                <a:ln>
                  <a:noFill/>
                </a:ln>
                <a:solidFill>
                  <a:schemeClr val="tx1"/>
                </a:solidFill>
                <a:effectLst/>
                <a:highlight>
                  <a:srgbClr val="FFFF00"/>
                </a:highlight>
                <a:latin typeface="Arial" panose="020B0604020202020204" pitchFamily="34" charset="0"/>
              </a:rPr>
              <a:t>Thermal</a:t>
            </a:r>
            <a:r>
              <a:rPr kumimoji="0" lang="tr-TR" altLang="tr-TR" sz="3200" b="1" i="0" u="none" strike="noStrike" cap="none" normalizeH="0" baseline="0" dirty="0">
                <a:ln>
                  <a:noFill/>
                </a:ln>
                <a:solidFill>
                  <a:schemeClr val="tx1"/>
                </a:solidFill>
                <a:effectLst/>
                <a:highlight>
                  <a:srgbClr val="FFFF00"/>
                </a:highlight>
                <a:latin typeface="Arial" panose="020B0604020202020204" pitchFamily="34" charset="0"/>
              </a:rPr>
              <a:t> </a:t>
            </a:r>
            <a:r>
              <a:rPr kumimoji="0" lang="tr-TR" altLang="tr-TR" sz="3200" b="1" i="0" u="none" strike="noStrike" cap="none" normalizeH="0" baseline="0" dirty="0" err="1">
                <a:ln>
                  <a:noFill/>
                </a:ln>
                <a:solidFill>
                  <a:schemeClr val="tx1"/>
                </a:solidFill>
                <a:effectLst/>
                <a:highlight>
                  <a:srgbClr val="FFFF00"/>
                </a:highlight>
                <a:latin typeface="Arial" panose="020B0604020202020204" pitchFamily="34" charset="0"/>
              </a:rPr>
              <a:t>amplitude</a:t>
            </a:r>
            <a:r>
              <a:rPr kumimoji="0" lang="tr-TR" altLang="tr-TR" sz="3200" b="1" i="0" u="none" strike="noStrike" cap="none" normalizeH="0" baseline="0" dirty="0">
                <a:ln>
                  <a:noFill/>
                </a:ln>
                <a:solidFill>
                  <a:schemeClr val="tx1"/>
                </a:solidFill>
                <a:effectLst/>
                <a:highlight>
                  <a:srgbClr val="FFFF00"/>
                </a:highlight>
                <a:latin typeface="Arial" panose="020B0604020202020204" pitchFamily="34" charset="0"/>
              </a:rPr>
              <a:t> + </a:t>
            </a:r>
            <a:r>
              <a:rPr kumimoji="0" lang="tr-TR" altLang="tr-TR" sz="3200" b="1" i="0" u="none" strike="noStrike" cap="none" normalizeH="0" baseline="0" dirty="0" err="1">
                <a:ln>
                  <a:noFill/>
                </a:ln>
                <a:solidFill>
                  <a:schemeClr val="tx1"/>
                </a:solidFill>
                <a:effectLst/>
                <a:highlight>
                  <a:srgbClr val="FFFF00"/>
                </a:highlight>
                <a:latin typeface="Arial" panose="020B0604020202020204" pitchFamily="34" charset="0"/>
              </a:rPr>
              <a:t>complement</a:t>
            </a:r>
            <a:endParaRPr kumimoji="0" lang="tr-TR" altLang="tr-TR" sz="3200" b="1" i="0" u="none" strike="noStrike" cap="none" normalizeH="0" baseline="0" dirty="0">
              <a:ln>
                <a:noFill/>
              </a:ln>
              <a:solidFill>
                <a:schemeClr val="tx1"/>
              </a:solidFill>
              <a:effectLst/>
              <a:highlight>
                <a:srgbClr val="FFFF00"/>
              </a:highlight>
              <a:latin typeface="Arial" panose="020B0604020202020204" pitchFamily="34" charset="0"/>
            </a:endParaRPr>
          </a:p>
        </p:txBody>
      </p:sp>
    </p:spTree>
    <p:extLst>
      <p:ext uri="{BB962C8B-B14F-4D97-AF65-F5344CB8AC3E}">
        <p14:creationId xmlns:p14="http://schemas.microsoft.com/office/powerpoint/2010/main" val="1774377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97EF293-B5F3-F47C-D03F-E64151914E89}"/>
              </a:ext>
            </a:extLst>
          </p:cNvPr>
          <p:cNvSpPr txBox="1"/>
          <p:nvPr/>
        </p:nvSpPr>
        <p:spPr>
          <a:xfrm>
            <a:off x="1109019" y="630766"/>
            <a:ext cx="6098058" cy="646331"/>
          </a:xfrm>
          <a:prstGeom prst="rect">
            <a:avLst/>
          </a:prstGeom>
          <a:noFill/>
        </p:spPr>
        <p:txBody>
          <a:bodyPr wrap="square">
            <a:spAutoFit/>
          </a:bodyPr>
          <a:lstStyle/>
          <a:p>
            <a:r>
              <a:rPr lang="tr-TR" sz="3600" b="1" i="0" dirty="0" err="1">
                <a:solidFill>
                  <a:schemeClr val="tx1"/>
                </a:solidFill>
                <a:effectLst/>
              </a:rPr>
              <a:t>Clinical</a:t>
            </a:r>
            <a:r>
              <a:rPr lang="tr-TR" sz="3600" b="1" i="0" dirty="0">
                <a:solidFill>
                  <a:schemeClr val="tx1"/>
                </a:solidFill>
                <a:effectLst/>
              </a:rPr>
              <a:t> </a:t>
            </a:r>
            <a:r>
              <a:rPr lang="tr-TR" sz="3600" b="1" i="0" dirty="0" err="1">
                <a:solidFill>
                  <a:schemeClr val="tx1"/>
                </a:solidFill>
                <a:effectLst/>
              </a:rPr>
              <a:t>features</a:t>
            </a:r>
            <a:endParaRPr lang="tr-TR" sz="3600" dirty="0">
              <a:solidFill>
                <a:schemeClr val="tx1"/>
              </a:solidFill>
            </a:endParaRPr>
          </a:p>
        </p:txBody>
      </p:sp>
      <p:sp>
        <p:nvSpPr>
          <p:cNvPr id="4" name="Rectangle 1">
            <a:extLst>
              <a:ext uri="{FF2B5EF4-FFF2-40B4-BE49-F238E27FC236}">
                <a16:creationId xmlns:a16="http://schemas.microsoft.com/office/drawing/2014/main" id="{BDF2657F-3B31-1806-F069-70D1FAD1B963}"/>
              </a:ext>
            </a:extLst>
          </p:cNvPr>
          <p:cNvSpPr>
            <a:spLocks noChangeArrowheads="1"/>
          </p:cNvSpPr>
          <p:nvPr/>
        </p:nvSpPr>
        <p:spPr bwMode="auto">
          <a:xfrm>
            <a:off x="1060106" y="2090172"/>
            <a:ext cx="100717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Hemolytic anemia symptoms:</a:t>
            </a:r>
            <a:r>
              <a:rPr kumimoji="0" lang="tr-TR" altLang="tr-TR" sz="2800" b="0" i="0" u="none" strike="noStrike" cap="none" normalizeH="0" baseline="0">
                <a:ln>
                  <a:noFill/>
                </a:ln>
                <a:solidFill>
                  <a:schemeClr val="tx1"/>
                </a:solidFill>
                <a:effectLst/>
                <a:latin typeface="Arial" panose="020B0604020202020204" pitchFamily="34" charset="0"/>
              </a:rPr>
              <a:t> fatigue, dyspnea, jaundice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Cold-induced symptoms:</a:t>
            </a:r>
            <a:r>
              <a:rPr kumimoji="0" lang="tr-TR" altLang="tr-TR" sz="2800" b="0" i="0" u="none" strike="noStrike" cap="none" normalizeH="0" baseline="0">
                <a:ln>
                  <a:noFill/>
                </a:ln>
                <a:solidFill>
                  <a:schemeClr val="tx1"/>
                </a:solidFill>
                <a:effectLst/>
                <a:latin typeface="Arial" panose="020B0604020202020204" pitchFamily="34" charset="0"/>
              </a:rPr>
              <a:t> acrocyanosis, Raynaud-like changes, livedo, pain/numbness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Hemoglobinuria</a:t>
            </a:r>
            <a:r>
              <a:rPr kumimoji="0" lang="tr-TR" altLang="tr-TR" sz="2800" b="0" i="0" u="none" strike="noStrike" cap="none" normalizeH="0" baseline="0">
                <a:ln>
                  <a:noFill/>
                </a:ln>
                <a:solidFill>
                  <a:schemeClr val="tx1"/>
                </a:solidFill>
                <a:effectLst/>
                <a:latin typeface="Arial" panose="020B0604020202020204" pitchFamily="34" charset="0"/>
              </a:rPr>
              <a:t> can occur in severe complement activation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a:ln>
                  <a:noFill/>
                </a:ln>
                <a:solidFill>
                  <a:schemeClr val="tx1"/>
                </a:solidFill>
                <a:effectLst/>
                <a:latin typeface="Arial" panose="020B0604020202020204" pitchFamily="34" charset="0"/>
              </a:rPr>
              <a:t>Triggers: cold exposure, infections, surgery, transfusion without warming</a:t>
            </a:r>
          </a:p>
        </p:txBody>
      </p:sp>
    </p:spTree>
    <p:extLst>
      <p:ext uri="{BB962C8B-B14F-4D97-AF65-F5344CB8AC3E}">
        <p14:creationId xmlns:p14="http://schemas.microsoft.com/office/powerpoint/2010/main" val="3384134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15A1EA7-1262-AD5A-AFD2-5A2C8DC9EECA}"/>
              </a:ext>
            </a:extLst>
          </p:cNvPr>
          <p:cNvSpPr txBox="1"/>
          <p:nvPr/>
        </p:nvSpPr>
        <p:spPr>
          <a:xfrm>
            <a:off x="2088292" y="618410"/>
            <a:ext cx="7528353" cy="523220"/>
          </a:xfrm>
          <a:prstGeom prst="rect">
            <a:avLst/>
          </a:prstGeom>
          <a:noFill/>
        </p:spPr>
        <p:txBody>
          <a:bodyPr wrap="square">
            <a:spAutoFit/>
          </a:bodyPr>
          <a:lstStyle/>
          <a:p>
            <a:r>
              <a:rPr lang="tr-TR" sz="2800" b="1" i="0" dirty="0" err="1">
                <a:solidFill>
                  <a:schemeClr val="tx1"/>
                </a:solidFill>
                <a:effectLst/>
              </a:rPr>
              <a:t>Diagnosis</a:t>
            </a:r>
            <a:r>
              <a:rPr lang="tr-TR" sz="2800" b="1" i="0" dirty="0">
                <a:solidFill>
                  <a:schemeClr val="tx1"/>
                </a:solidFill>
                <a:effectLst/>
              </a:rPr>
              <a:t>: </a:t>
            </a:r>
            <a:r>
              <a:rPr lang="tr-TR" sz="2800" b="1" i="0" dirty="0" err="1">
                <a:solidFill>
                  <a:schemeClr val="tx1"/>
                </a:solidFill>
                <a:effectLst/>
              </a:rPr>
              <a:t>What</a:t>
            </a:r>
            <a:r>
              <a:rPr lang="tr-TR" sz="2800" b="1" i="0" dirty="0">
                <a:solidFill>
                  <a:schemeClr val="tx1"/>
                </a:solidFill>
                <a:effectLst/>
              </a:rPr>
              <a:t> </a:t>
            </a:r>
            <a:r>
              <a:rPr lang="tr-TR" sz="2800" b="1" i="0" dirty="0" err="1">
                <a:solidFill>
                  <a:schemeClr val="tx1"/>
                </a:solidFill>
                <a:effectLst/>
              </a:rPr>
              <a:t>to</a:t>
            </a:r>
            <a:r>
              <a:rPr lang="tr-TR" sz="2800" b="1" i="0" dirty="0">
                <a:solidFill>
                  <a:schemeClr val="tx1"/>
                </a:solidFill>
                <a:effectLst/>
              </a:rPr>
              <a:t> </a:t>
            </a:r>
            <a:r>
              <a:rPr lang="tr-TR" sz="2800" b="1" i="0" dirty="0" err="1">
                <a:solidFill>
                  <a:schemeClr val="tx1"/>
                </a:solidFill>
                <a:effectLst/>
              </a:rPr>
              <a:t>order</a:t>
            </a:r>
            <a:r>
              <a:rPr lang="tr-TR" sz="2800" b="1" i="0" dirty="0">
                <a:solidFill>
                  <a:schemeClr val="tx1"/>
                </a:solidFill>
                <a:effectLst/>
              </a:rPr>
              <a:t> / </a:t>
            </a:r>
            <a:r>
              <a:rPr lang="tr-TR" sz="2800" b="1" i="0" dirty="0" err="1">
                <a:solidFill>
                  <a:schemeClr val="tx1"/>
                </a:solidFill>
                <a:effectLst/>
              </a:rPr>
              <a:t>what</a:t>
            </a:r>
            <a:r>
              <a:rPr lang="tr-TR" sz="2800" b="1" i="0" dirty="0">
                <a:solidFill>
                  <a:schemeClr val="tx1"/>
                </a:solidFill>
                <a:effectLst/>
              </a:rPr>
              <a:t> </a:t>
            </a:r>
            <a:r>
              <a:rPr lang="tr-TR" sz="2800" b="1" i="0" dirty="0" err="1">
                <a:solidFill>
                  <a:schemeClr val="tx1"/>
                </a:solidFill>
                <a:effectLst/>
              </a:rPr>
              <a:t>to</a:t>
            </a:r>
            <a:r>
              <a:rPr lang="tr-TR" sz="2800" b="1" i="0" dirty="0">
                <a:solidFill>
                  <a:schemeClr val="tx1"/>
                </a:solidFill>
                <a:effectLst/>
              </a:rPr>
              <a:t> </a:t>
            </a:r>
            <a:r>
              <a:rPr lang="tr-TR" sz="2800" b="1" i="0" dirty="0" err="1">
                <a:solidFill>
                  <a:schemeClr val="tx1"/>
                </a:solidFill>
                <a:effectLst/>
              </a:rPr>
              <a:t>look</a:t>
            </a:r>
            <a:r>
              <a:rPr lang="tr-TR" sz="2800" b="1" i="0" dirty="0">
                <a:solidFill>
                  <a:schemeClr val="tx1"/>
                </a:solidFill>
                <a:effectLst/>
              </a:rPr>
              <a:t> </a:t>
            </a:r>
            <a:r>
              <a:rPr lang="tr-TR" sz="2800" b="1" i="0" dirty="0" err="1">
                <a:solidFill>
                  <a:schemeClr val="tx1"/>
                </a:solidFill>
                <a:effectLst/>
              </a:rPr>
              <a:t>for</a:t>
            </a:r>
            <a:endParaRPr lang="tr-TR" sz="2800" dirty="0">
              <a:solidFill>
                <a:schemeClr val="tx1"/>
              </a:solidFill>
            </a:endParaRPr>
          </a:p>
        </p:txBody>
      </p:sp>
      <p:sp>
        <p:nvSpPr>
          <p:cNvPr id="4" name="Rectangle 1">
            <a:extLst>
              <a:ext uri="{FF2B5EF4-FFF2-40B4-BE49-F238E27FC236}">
                <a16:creationId xmlns:a16="http://schemas.microsoft.com/office/drawing/2014/main" id="{990CB860-61C2-6B7B-663B-5ACEC2BB1307}"/>
              </a:ext>
            </a:extLst>
          </p:cNvPr>
          <p:cNvSpPr>
            <a:spLocks noChangeArrowheads="1"/>
          </p:cNvSpPr>
          <p:nvPr/>
        </p:nvSpPr>
        <p:spPr bwMode="auto">
          <a:xfrm>
            <a:off x="420129" y="1682280"/>
            <a:ext cx="1071330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DAT (Direct antiglobulin test): typically C3d positive, IgG negative</a:t>
            </a:r>
            <a:endParaRPr kumimoji="0" lang="tr-TR" altLang="tr-TR"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Cold agglutinin titer</a:t>
            </a:r>
            <a:r>
              <a:rPr kumimoji="0" lang="tr-TR" altLang="tr-TR" sz="2800" b="0" i="0" u="none" strike="noStrike" cap="none" normalizeH="0" baseline="0">
                <a:ln>
                  <a:noFill/>
                </a:ln>
                <a:solidFill>
                  <a:schemeClr val="tx1"/>
                </a:solidFill>
                <a:effectLst/>
                <a:latin typeface="Arial" panose="020B0604020202020204" pitchFamily="34" charset="0"/>
              </a:rPr>
              <a:t> and/or thermal amplitude assessment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a:ln>
                  <a:noFill/>
                </a:ln>
                <a:solidFill>
                  <a:schemeClr val="tx1"/>
                </a:solidFill>
                <a:effectLst/>
                <a:latin typeface="Arial" panose="020B0604020202020204" pitchFamily="34" charset="0"/>
              </a:rPr>
              <a:t>Hemolysis labs: ↑LDH, ↑indirect bilirubin, ↓haptoglobin, ↑reticulocytes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Peripheral smear:</a:t>
            </a:r>
            <a:r>
              <a:rPr kumimoji="0" lang="tr-TR" altLang="tr-TR" sz="2800" b="0" i="0" u="none" strike="noStrike" cap="none" normalizeH="0" baseline="0">
                <a:ln>
                  <a:noFill/>
                </a:ln>
                <a:solidFill>
                  <a:schemeClr val="tx1"/>
                </a:solidFill>
                <a:effectLst/>
                <a:latin typeface="Arial" panose="020B0604020202020204" pitchFamily="34" charset="0"/>
              </a:rPr>
              <a:t> RBC agglutination may be seen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Lab artifacts:</a:t>
            </a:r>
            <a:r>
              <a:rPr kumimoji="0" lang="tr-TR" altLang="tr-TR" sz="2800" b="0" i="0" u="none" strike="noStrike" cap="none" normalizeH="0" baseline="0">
                <a:ln>
                  <a:noFill/>
                </a:ln>
                <a:solidFill>
                  <a:schemeClr val="tx1"/>
                </a:solidFill>
                <a:effectLst/>
                <a:latin typeface="Arial" panose="020B0604020202020204" pitchFamily="34" charset="0"/>
              </a:rPr>
              <a:t> spuriously ↑MCV, ↓RBC count, abnormal CBC unless sample warmed</a:t>
            </a:r>
          </a:p>
        </p:txBody>
      </p:sp>
    </p:spTree>
    <p:extLst>
      <p:ext uri="{BB962C8B-B14F-4D97-AF65-F5344CB8AC3E}">
        <p14:creationId xmlns:p14="http://schemas.microsoft.com/office/powerpoint/2010/main" val="1038663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94CBC1A-C2A4-C94A-5455-65FC6E3F1FE3}"/>
              </a:ext>
            </a:extLst>
          </p:cNvPr>
          <p:cNvSpPr txBox="1"/>
          <p:nvPr/>
        </p:nvSpPr>
        <p:spPr>
          <a:xfrm>
            <a:off x="3209668" y="741977"/>
            <a:ext cx="6098058" cy="461665"/>
          </a:xfrm>
          <a:prstGeom prst="rect">
            <a:avLst/>
          </a:prstGeom>
          <a:noFill/>
        </p:spPr>
        <p:txBody>
          <a:bodyPr wrap="square">
            <a:spAutoFit/>
          </a:bodyPr>
          <a:lstStyle/>
          <a:p>
            <a:r>
              <a:rPr lang="tr-TR" sz="2400" b="1" i="0" dirty="0">
                <a:solidFill>
                  <a:schemeClr val="tx1"/>
                </a:solidFill>
                <a:effectLst/>
              </a:rPr>
              <a:t>Management: </a:t>
            </a:r>
            <a:r>
              <a:rPr lang="tr-TR" sz="2400" b="1" i="0" dirty="0" err="1">
                <a:solidFill>
                  <a:schemeClr val="tx1"/>
                </a:solidFill>
                <a:effectLst/>
              </a:rPr>
              <a:t>practical</a:t>
            </a:r>
            <a:r>
              <a:rPr lang="tr-TR" sz="2400" b="1" i="0" dirty="0">
                <a:solidFill>
                  <a:schemeClr val="tx1"/>
                </a:solidFill>
                <a:effectLst/>
              </a:rPr>
              <a:t> </a:t>
            </a:r>
            <a:r>
              <a:rPr lang="tr-TR" sz="2400" b="1" i="0" dirty="0" err="1">
                <a:solidFill>
                  <a:schemeClr val="tx1"/>
                </a:solidFill>
                <a:effectLst/>
              </a:rPr>
              <a:t>and</a:t>
            </a:r>
            <a:r>
              <a:rPr lang="tr-TR" sz="2400" b="1" i="0" dirty="0">
                <a:solidFill>
                  <a:schemeClr val="tx1"/>
                </a:solidFill>
                <a:effectLst/>
              </a:rPr>
              <a:t> modern</a:t>
            </a:r>
            <a:endParaRPr lang="tr-TR" sz="2400" dirty="0">
              <a:solidFill>
                <a:schemeClr val="tx1"/>
              </a:solidFill>
            </a:endParaRPr>
          </a:p>
        </p:txBody>
      </p:sp>
      <p:sp>
        <p:nvSpPr>
          <p:cNvPr id="4" name="Rectangle 1">
            <a:extLst>
              <a:ext uri="{FF2B5EF4-FFF2-40B4-BE49-F238E27FC236}">
                <a16:creationId xmlns:a16="http://schemas.microsoft.com/office/drawing/2014/main" id="{8D7FE27D-BC41-392F-8E6A-070856449038}"/>
              </a:ext>
            </a:extLst>
          </p:cNvPr>
          <p:cNvSpPr>
            <a:spLocks noChangeArrowheads="1"/>
          </p:cNvSpPr>
          <p:nvPr/>
        </p:nvSpPr>
        <p:spPr bwMode="auto">
          <a:xfrm>
            <a:off x="702275" y="1542695"/>
            <a:ext cx="1078744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First-line supportive:</a:t>
            </a:r>
            <a:r>
              <a:rPr kumimoji="0" lang="tr-TR" altLang="tr-TR" sz="2800" b="0" i="0" u="none" strike="noStrike" cap="none" normalizeH="0" baseline="0">
                <a:ln>
                  <a:noFill/>
                </a:ln>
                <a:solidFill>
                  <a:schemeClr val="tx1"/>
                </a:solidFill>
                <a:effectLst/>
                <a:latin typeface="Arial" panose="020B0604020202020204" pitchFamily="34" charset="0"/>
              </a:rPr>
              <a:t> strict cold avoidance, warm clothing, treat triggers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Transfusion:</a:t>
            </a:r>
            <a:r>
              <a:rPr kumimoji="0" lang="tr-TR" altLang="tr-TR" sz="2800" b="0" i="0" u="none" strike="noStrike" cap="none" normalizeH="0" baseline="0">
                <a:ln>
                  <a:noFill/>
                </a:ln>
                <a:solidFill>
                  <a:schemeClr val="tx1"/>
                </a:solidFill>
                <a:effectLst/>
                <a:latin typeface="Arial" panose="020B0604020202020204" pitchFamily="34" charset="0"/>
              </a:rPr>
              <a:t> warm patient + </a:t>
            </a:r>
            <a:r>
              <a:rPr kumimoji="0" lang="tr-TR" altLang="tr-TR" sz="2800" b="1" i="0" u="none" strike="noStrike" cap="none" normalizeH="0" baseline="0">
                <a:ln>
                  <a:noFill/>
                </a:ln>
                <a:solidFill>
                  <a:schemeClr val="tx1"/>
                </a:solidFill>
                <a:effectLst/>
                <a:latin typeface="Arial" panose="020B0604020202020204" pitchFamily="34" charset="0"/>
              </a:rPr>
              <a:t>use blood warmer</a:t>
            </a:r>
            <a:r>
              <a:rPr kumimoji="0" lang="tr-TR" altLang="tr-TR" sz="2800" b="0" i="0" u="none" strike="noStrike" cap="none" normalizeH="0" baseline="0">
                <a:ln>
                  <a:noFill/>
                </a:ln>
                <a:solidFill>
                  <a:schemeClr val="tx1"/>
                </a:solidFill>
                <a:effectLst/>
                <a:latin typeface="Arial" panose="020B0604020202020204" pitchFamily="34" charset="0"/>
              </a:rPr>
              <a:t>, warm IV fluids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Pharmacologic options</a:t>
            </a:r>
            <a:endParaRPr kumimoji="0" lang="tr-TR" altLang="tr-TR"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Rituximab-based therapy</a:t>
            </a:r>
            <a:r>
              <a:rPr kumimoji="0" lang="tr-TR" altLang="tr-TR" sz="2800" b="0" i="0" u="none" strike="noStrike" cap="none" normalizeH="0" baseline="0">
                <a:ln>
                  <a:noFill/>
                </a:ln>
                <a:solidFill>
                  <a:schemeClr val="tx1"/>
                </a:solidFill>
                <a:effectLst/>
                <a:latin typeface="Arial" panose="020B0604020202020204" pitchFamily="34" charset="0"/>
              </a:rPr>
              <a:t> (± bendamustine) for clonal disease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Complement inhibition (classical pathway): sutimlimab</a:t>
            </a:r>
            <a:r>
              <a:rPr kumimoji="0" lang="tr-TR" altLang="tr-TR" sz="2800" b="0" i="0" u="none" strike="noStrike" cap="none" normalizeH="0" baseline="0">
                <a:ln>
                  <a:noFill/>
                </a:ln>
                <a:solidFill>
                  <a:schemeClr val="tx1"/>
                </a:solidFill>
                <a:effectLst/>
                <a:latin typeface="Arial" panose="020B0604020202020204" pitchFamily="34" charset="0"/>
              </a:rPr>
              <a:t> can rapidly improve hemolysis (where available)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1" i="0" u="none" strike="noStrike" cap="none" normalizeH="0" baseline="0">
                <a:ln>
                  <a:noFill/>
                </a:ln>
                <a:solidFill>
                  <a:schemeClr val="tx1"/>
                </a:solidFill>
                <a:effectLst/>
                <a:latin typeface="Arial" panose="020B0604020202020204" pitchFamily="34" charset="0"/>
              </a:rPr>
              <a:t>Steroids/splenectomy:</a:t>
            </a:r>
            <a:r>
              <a:rPr kumimoji="0" lang="tr-TR" altLang="tr-TR" sz="2800" b="0" i="0" u="none" strike="noStrike" cap="none" normalizeH="0" baseline="0">
                <a:ln>
                  <a:noFill/>
                </a:ln>
                <a:solidFill>
                  <a:schemeClr val="tx1"/>
                </a:solidFill>
                <a:effectLst/>
                <a:latin typeface="Arial" panose="020B0604020202020204" pitchFamily="34" charset="0"/>
              </a:rPr>
              <a:t> generally </a:t>
            </a:r>
            <a:r>
              <a:rPr kumimoji="0" lang="tr-TR" altLang="tr-TR" sz="2800" b="1" i="0" u="none" strike="noStrike" cap="none" normalizeH="0" baseline="0">
                <a:ln>
                  <a:noFill/>
                </a:ln>
                <a:solidFill>
                  <a:schemeClr val="tx1"/>
                </a:solidFill>
                <a:effectLst/>
                <a:latin typeface="Arial" panose="020B0604020202020204" pitchFamily="34" charset="0"/>
              </a:rPr>
              <a:t>ineffective</a:t>
            </a:r>
            <a:r>
              <a:rPr kumimoji="0" lang="tr-TR" altLang="tr-TR" sz="2800" b="0" i="0" u="none" strike="noStrike" cap="none" normalizeH="0" baseline="0">
                <a:ln>
                  <a:noFill/>
                </a:ln>
                <a:solidFill>
                  <a:schemeClr val="tx1"/>
                </a:solidFill>
                <a:effectLst/>
                <a:latin typeface="Arial" panose="020B0604020202020204" pitchFamily="34" charset="0"/>
              </a:rPr>
              <a:t> in CAD (unlike warm AIHA)</a:t>
            </a:r>
          </a:p>
        </p:txBody>
      </p:sp>
    </p:spTree>
    <p:extLst>
      <p:ext uri="{BB962C8B-B14F-4D97-AF65-F5344CB8AC3E}">
        <p14:creationId xmlns:p14="http://schemas.microsoft.com/office/powerpoint/2010/main" val="422985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40457A-F99E-F616-0D58-A4860B747CA2}"/>
              </a:ext>
            </a:extLst>
          </p:cNvPr>
          <p:cNvSpPr>
            <a:spLocks noChangeArrowheads="1"/>
          </p:cNvSpPr>
          <p:nvPr/>
        </p:nvSpPr>
        <p:spPr bwMode="auto">
          <a:xfrm>
            <a:off x="1143000" y="1974009"/>
            <a:ext cx="939731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dirty="0" err="1">
                <a:ln>
                  <a:noFill/>
                </a:ln>
                <a:solidFill>
                  <a:schemeClr val="tx1"/>
                </a:solidFill>
                <a:effectLst/>
                <a:latin typeface="Arial" panose="020B0604020202020204" pitchFamily="34" charset="0"/>
              </a:rPr>
              <a:t>Warm</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IgG</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splenic</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clearance</a:t>
            </a:r>
            <a:r>
              <a:rPr kumimoji="0" lang="tr-TR" altLang="tr-TR" sz="2800" b="0" i="0" u="none" strike="noStrike" cap="none" normalizeH="0" baseline="0" dirty="0">
                <a:ln>
                  <a:noFill/>
                </a:ln>
                <a:solidFill>
                  <a:schemeClr val="tx1"/>
                </a:solidFill>
                <a:effectLst/>
                <a:latin typeface="Arial" panose="020B0604020202020204" pitchFamily="34" charset="0"/>
              </a:rPr>
              <a:t>, DAT </a:t>
            </a:r>
            <a:r>
              <a:rPr kumimoji="0" lang="tr-TR" altLang="tr-TR" sz="2800" b="0" i="0" u="none" strike="noStrike" cap="none" normalizeH="0" baseline="0" dirty="0" err="1">
                <a:ln>
                  <a:noFill/>
                </a:ln>
                <a:solidFill>
                  <a:schemeClr val="tx1"/>
                </a:solidFill>
                <a:effectLst/>
                <a:latin typeface="Arial" panose="020B0604020202020204" pitchFamily="34" charset="0"/>
              </a:rPr>
              <a:t>IgG</a:t>
            </a:r>
            <a:r>
              <a:rPr kumimoji="0" lang="tr-TR" altLang="tr-TR"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dirty="0">
                <a:ln>
                  <a:noFill/>
                </a:ln>
                <a:solidFill>
                  <a:schemeClr val="tx1"/>
                </a:solidFill>
                <a:effectLst/>
                <a:latin typeface="Arial" panose="020B0604020202020204" pitchFamily="34" charset="0"/>
              </a:rPr>
              <a:t>CAD: </a:t>
            </a:r>
            <a:r>
              <a:rPr kumimoji="0" lang="tr-TR" altLang="tr-TR" sz="2800" b="0" i="0" u="none" strike="noStrike" cap="none" normalizeH="0" baseline="0" dirty="0" err="1">
                <a:ln>
                  <a:noFill/>
                </a:ln>
                <a:solidFill>
                  <a:schemeClr val="tx1"/>
                </a:solidFill>
                <a:effectLst/>
                <a:latin typeface="Arial" panose="020B0604020202020204" pitchFamily="34" charset="0"/>
              </a:rPr>
              <a:t>IgM→complement</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hepatic</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clearance</a:t>
            </a:r>
            <a:r>
              <a:rPr kumimoji="0" lang="tr-TR" altLang="tr-TR" sz="2800" b="0" i="0" u="none" strike="noStrike" cap="none" normalizeH="0" baseline="0" dirty="0">
                <a:ln>
                  <a:noFill/>
                </a:ln>
                <a:solidFill>
                  <a:schemeClr val="tx1"/>
                </a:solidFill>
                <a:effectLst/>
                <a:latin typeface="Arial" panose="020B0604020202020204" pitchFamily="34" charset="0"/>
              </a:rPr>
              <a:t>, DAT C3d+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dirty="0" err="1">
                <a:ln>
                  <a:noFill/>
                </a:ln>
                <a:solidFill>
                  <a:schemeClr val="tx1"/>
                </a:solidFill>
                <a:effectLst/>
                <a:latin typeface="Arial" panose="020B0604020202020204" pitchFamily="34" charset="0"/>
              </a:rPr>
              <a:t>Steroids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warm</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often</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responds</a:t>
            </a:r>
            <a:r>
              <a:rPr kumimoji="0" lang="tr-TR" altLang="tr-TR" sz="2800" b="0" i="0" u="none" strike="noStrike" cap="none" normalizeH="0" baseline="0" dirty="0">
                <a:ln>
                  <a:noFill/>
                </a:ln>
                <a:solidFill>
                  <a:schemeClr val="tx1"/>
                </a:solidFill>
                <a:effectLst/>
                <a:latin typeface="Arial" panose="020B0604020202020204" pitchFamily="34" charset="0"/>
              </a:rPr>
              <a:t>; CAD </a:t>
            </a:r>
            <a:r>
              <a:rPr kumimoji="0" lang="tr-TR" altLang="tr-TR" sz="2800" b="0" i="0" u="none" strike="noStrike" cap="none" normalizeH="0" baseline="0" dirty="0" err="1">
                <a:ln>
                  <a:noFill/>
                </a:ln>
                <a:solidFill>
                  <a:schemeClr val="tx1"/>
                </a:solidFill>
                <a:effectLst/>
                <a:latin typeface="Arial" panose="020B0604020202020204" pitchFamily="34" charset="0"/>
              </a:rPr>
              <a:t>usually</a:t>
            </a:r>
            <a:r>
              <a:rPr kumimoji="0" lang="tr-TR" altLang="tr-TR" sz="2800" b="0" i="0" u="none" strike="noStrike" cap="none" normalizeH="0" baseline="0" dirty="0">
                <a:ln>
                  <a:noFill/>
                </a:ln>
                <a:solidFill>
                  <a:schemeClr val="tx1"/>
                </a:solidFill>
                <a:effectLst/>
                <a:latin typeface="Arial" panose="020B0604020202020204" pitchFamily="34" charset="0"/>
              </a:rPr>
              <a:t> not</a:t>
            </a:r>
          </a:p>
          <a:p>
            <a:pPr marL="0" marR="0" lvl="0" indent="0" algn="l" defTabSz="914400" rtl="0" eaLnBrk="0" fontAlgn="base" latinLnBrk="0" hangingPunct="0">
              <a:lnSpc>
                <a:spcPct val="100000"/>
              </a:lnSpc>
              <a:spcBef>
                <a:spcPct val="0"/>
              </a:spcBef>
              <a:spcAft>
                <a:spcPct val="0"/>
              </a:spcAft>
              <a:buClrTx/>
              <a:buSzTx/>
              <a:tabLst/>
            </a:pPr>
            <a:endParaRPr kumimoji="0" lang="tr-TR" altLang="tr-T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dirty="0" err="1">
                <a:ln>
                  <a:noFill/>
                </a:ln>
                <a:solidFill>
                  <a:schemeClr val="tx1"/>
                </a:solidFill>
                <a:effectLst/>
                <a:latin typeface="Arial" panose="020B0604020202020204" pitchFamily="34" charset="0"/>
              </a:rPr>
              <a:t>Key</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complication</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cold-induced</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circulatory</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symptoms</a:t>
            </a:r>
            <a:r>
              <a:rPr kumimoji="0" lang="tr-TR" altLang="tr-TR" sz="2800" b="0" i="0" u="none" strike="noStrike" cap="none" normalizeH="0" baseline="0" dirty="0">
                <a:ln>
                  <a:noFill/>
                </a:ln>
                <a:solidFill>
                  <a:schemeClr val="tx1"/>
                </a:solidFill>
                <a:effectLst/>
                <a:latin typeface="Arial" panose="020B0604020202020204" pitchFamily="34" charset="0"/>
              </a:rPr>
              <a:t> in CAD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a:ln>
                <a:noFill/>
              </a:ln>
              <a:solidFill>
                <a:schemeClr val="tx1"/>
              </a:solidFill>
              <a:effectLst/>
              <a:latin typeface="Arial" panose="020B0604020202020204" pitchFamily="34" charset="0"/>
            </a:endParaRPr>
          </a:p>
        </p:txBody>
      </p:sp>
      <p:sp>
        <p:nvSpPr>
          <p:cNvPr id="4" name="Metin kutusu 3">
            <a:extLst>
              <a:ext uri="{FF2B5EF4-FFF2-40B4-BE49-F238E27FC236}">
                <a16:creationId xmlns:a16="http://schemas.microsoft.com/office/drawing/2014/main" id="{058BAEC7-4ECB-3C72-6CB1-1023803028E5}"/>
              </a:ext>
            </a:extLst>
          </p:cNvPr>
          <p:cNvSpPr txBox="1"/>
          <p:nvPr/>
        </p:nvSpPr>
        <p:spPr>
          <a:xfrm>
            <a:off x="3469160" y="664575"/>
            <a:ext cx="609805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1" i="0" u="none" strike="noStrike" cap="none" normalizeH="0" baseline="0" dirty="0" err="1">
                <a:ln>
                  <a:noFill/>
                </a:ln>
                <a:solidFill>
                  <a:schemeClr val="tx1"/>
                </a:solidFill>
                <a:effectLst/>
                <a:latin typeface="Arial" panose="020B0604020202020204" pitchFamily="34" charset="0"/>
              </a:rPr>
              <a:t>Warm</a:t>
            </a:r>
            <a:r>
              <a:rPr kumimoji="0" lang="tr-TR" altLang="tr-TR" sz="3600" b="1" i="0" u="none" strike="noStrike" cap="none" normalizeH="0" baseline="0" dirty="0">
                <a:ln>
                  <a:noFill/>
                </a:ln>
                <a:solidFill>
                  <a:schemeClr val="tx1"/>
                </a:solidFill>
                <a:effectLst/>
                <a:latin typeface="Arial" panose="020B0604020202020204" pitchFamily="34" charset="0"/>
              </a:rPr>
              <a:t> AIHA </a:t>
            </a:r>
            <a:r>
              <a:rPr kumimoji="0" lang="tr-TR" altLang="tr-TR" sz="3600" b="1" i="0" u="none" strike="noStrike" cap="none" normalizeH="0" baseline="0" dirty="0" err="1">
                <a:ln>
                  <a:noFill/>
                </a:ln>
                <a:solidFill>
                  <a:schemeClr val="tx1"/>
                </a:solidFill>
                <a:effectLst/>
                <a:latin typeface="Arial" panose="020B0604020202020204" pitchFamily="34" charset="0"/>
              </a:rPr>
              <a:t>vs</a:t>
            </a:r>
            <a:r>
              <a:rPr kumimoji="0" lang="tr-TR" altLang="tr-TR" sz="3600" b="1" i="0" u="none" strike="noStrike" cap="none" normalizeH="0" baseline="0" dirty="0">
                <a:ln>
                  <a:noFill/>
                </a:ln>
                <a:solidFill>
                  <a:schemeClr val="tx1"/>
                </a:solidFill>
                <a:effectLst/>
                <a:latin typeface="Arial" panose="020B0604020202020204" pitchFamily="34" charset="0"/>
              </a:rPr>
              <a:t> CAD</a:t>
            </a:r>
          </a:p>
        </p:txBody>
      </p:sp>
    </p:spTree>
    <p:extLst>
      <p:ext uri="{BB962C8B-B14F-4D97-AF65-F5344CB8AC3E}">
        <p14:creationId xmlns:p14="http://schemas.microsoft.com/office/powerpoint/2010/main" val="1432980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9" descr="image.png"/>
          <p:cNvPicPr preferRelativeResize="0"/>
          <p:nvPr/>
        </p:nvPicPr>
        <p:blipFill rotWithShape="1">
          <a:blip r:embed="rId3">
            <a:alphaModFix/>
          </a:blip>
          <a:srcRect/>
          <a:stretch/>
        </p:blipFill>
        <p:spPr>
          <a:xfrm>
            <a:off x="685800" y="292100"/>
            <a:ext cx="10083800" cy="6299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p:nvPr/>
        </p:nvSpPr>
        <p:spPr>
          <a:xfrm>
            <a:off x="2931795" y="428625"/>
            <a:ext cx="6934459" cy="5493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3600"/>
              <a:buFont typeface="Calibri"/>
              <a:buNone/>
            </a:pPr>
            <a:r>
              <a:rPr lang="en-US" sz="3600" b="1" i="0" u="none" strike="noStrike" cap="none">
                <a:solidFill>
                  <a:srgbClr val="000000"/>
                </a:solidFill>
                <a:latin typeface="Calibri"/>
                <a:ea typeface="Calibri"/>
                <a:cs typeface="Calibri"/>
                <a:sym typeface="Calibri"/>
              </a:rPr>
              <a:t>Microangiopathic hemolytic anemia</a:t>
            </a:r>
            <a:endParaRPr/>
          </a:p>
        </p:txBody>
      </p:sp>
      <p:sp>
        <p:nvSpPr>
          <p:cNvPr id="122" name="Google Shape;122;p20"/>
          <p:cNvSpPr txBox="1"/>
          <p:nvPr/>
        </p:nvSpPr>
        <p:spPr>
          <a:xfrm>
            <a:off x="1749107" y="1681162"/>
            <a:ext cx="8836661" cy="297354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Hemolytic uremic syndrome (</a:t>
            </a:r>
            <a:r>
              <a:rPr lang="en-US" sz="3200" b="0" i="0" u="sng" strike="noStrike" cap="non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HUS</a:t>
            </a:r>
            <a:r>
              <a:rPr lang="en-US" sz="32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Thrombotic thrombocytopenic purpura (TTP)</a:t>
            </a:r>
            <a:endParaRPr/>
          </a:p>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Malignant hypertension</a:t>
            </a:r>
            <a:endParaRPr/>
          </a:p>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Systemic lupus erythematosus (SLE)</a:t>
            </a:r>
            <a:endParaRPr/>
          </a:p>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HELLP Syndrome</a:t>
            </a:r>
            <a:endParaRPr/>
          </a:p>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DIC</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idx="4294967295"/>
          </p:nvPr>
        </p:nvSpPr>
        <p:spPr>
          <a:xfrm>
            <a:off x="2495550" y="188912"/>
            <a:ext cx="7772400" cy="1260476"/>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31517D"/>
              </a:buClr>
              <a:buSzPts val="4000"/>
              <a:buFont typeface="Calibri"/>
              <a:buNone/>
            </a:pPr>
            <a:r>
              <a:rPr lang="en-US" sz="4000">
                <a:solidFill>
                  <a:srgbClr val="31517D"/>
                </a:solidFill>
              </a:rPr>
              <a:t>Paroxysmal nocturnal hemoglobinuria</a:t>
            </a:r>
            <a:endParaRPr/>
          </a:p>
        </p:txBody>
      </p:sp>
      <p:sp>
        <p:nvSpPr>
          <p:cNvPr id="128" name="Google Shape;128;p21"/>
          <p:cNvSpPr txBox="1">
            <a:spLocks noGrp="1"/>
          </p:cNvSpPr>
          <p:nvPr>
            <p:ph type="body" idx="4294967295"/>
          </p:nvPr>
        </p:nvSpPr>
        <p:spPr>
          <a:xfrm>
            <a:off x="2135187" y="1628775"/>
            <a:ext cx="8075613" cy="4727575"/>
          </a:xfrm>
          <a:prstGeom prst="rect">
            <a:avLst/>
          </a:prstGeom>
          <a:noFill/>
          <a:ln>
            <a:noFill/>
          </a:ln>
        </p:spPr>
        <p:txBody>
          <a:bodyPr spcFirstLastPara="1" wrap="square" lIns="45700" tIns="45700" rIns="45700" bIns="45700" anchor="t" anchorCtr="0">
            <a:normAutofit/>
          </a:bodyPr>
          <a:lstStyle/>
          <a:p>
            <a:pPr marL="411162" lvl="0" indent="-228600" algn="l" rtl="0">
              <a:lnSpc>
                <a:spcPct val="90000"/>
              </a:lnSpc>
              <a:spcBef>
                <a:spcPts val="0"/>
              </a:spcBef>
              <a:spcAft>
                <a:spcPts val="0"/>
              </a:spcAft>
              <a:buClr>
                <a:srgbClr val="000000"/>
              </a:buClr>
              <a:buSzPts val="2400"/>
              <a:buFont typeface="Calibri"/>
              <a:buChar char="▪"/>
            </a:pPr>
            <a:r>
              <a:rPr lang="en-US" sz="2400"/>
              <a:t>Paroxysmal nocturnal hemoglobinuria is an acquired genetic disorder that results in increased susceptibility of RBCs to lysis by the complement system.</a:t>
            </a:r>
            <a:endParaRPr/>
          </a:p>
          <a:p>
            <a:pPr marL="411162" lvl="0" indent="-228600" algn="l" rtl="0">
              <a:lnSpc>
                <a:spcPct val="90000"/>
              </a:lnSpc>
              <a:spcBef>
                <a:spcPts val="1000"/>
              </a:spcBef>
              <a:spcAft>
                <a:spcPts val="0"/>
              </a:spcAft>
              <a:buClr>
                <a:srgbClr val="000000"/>
              </a:buClr>
              <a:buSzPts val="2400"/>
              <a:buFont typeface="Calibri"/>
              <a:buChar char="▪"/>
            </a:pPr>
            <a:r>
              <a:rPr lang="en-US" sz="2400"/>
              <a:t>The condition results from an inability to synthesize the glycosyl phosphatidylinositol (GPI) anchor, which anchors a variety of molecules on the surface of erythrocytes and other cells.</a:t>
            </a:r>
            <a:endParaRPr/>
          </a:p>
          <a:p>
            <a:pPr marL="411162" lvl="0" indent="-228600" algn="l" rtl="0">
              <a:lnSpc>
                <a:spcPct val="90000"/>
              </a:lnSpc>
              <a:spcBef>
                <a:spcPts val="1000"/>
              </a:spcBef>
              <a:spcAft>
                <a:spcPts val="0"/>
              </a:spcAft>
              <a:buClr>
                <a:srgbClr val="000000"/>
              </a:buClr>
              <a:buSzPts val="2400"/>
              <a:buFont typeface="Calibri"/>
              <a:buChar char="▪"/>
            </a:pPr>
            <a:r>
              <a:rPr lang="en-US" sz="2400"/>
              <a:t>Among the molecules that use the GPI anchor are the membrane inhibitor of reactive lysis (MIRL; CD59 in the Cluster Designation system for leukocyte antigens), decay accelerating factor (DAF; CD55), and the homologous restriction factor (C8 binding protein), which are all involved in the RBC defense against complement</a:t>
            </a:r>
            <a:endParaRPr/>
          </a:p>
        </p:txBody>
      </p:sp>
      <p:sp>
        <p:nvSpPr>
          <p:cNvPr id="129" name="Google Shape;129;p21"/>
          <p:cNvSpPr txBox="1"/>
          <p:nvPr/>
        </p:nvSpPr>
        <p:spPr>
          <a:xfrm rot="-1767433">
            <a:off x="2182049" y="3723215"/>
            <a:ext cx="7920039" cy="601623"/>
          </a:xfrm>
          <a:prstGeom prst="rect">
            <a:avLst/>
          </a:prstGeom>
          <a:solidFill>
            <a:srgbClr val="222A35"/>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00"/>
              </a:buClr>
              <a:buSzPts val="4000"/>
              <a:buFont typeface="Calibri"/>
              <a:buNone/>
            </a:pPr>
            <a:r>
              <a:rPr lang="en-US" sz="4000" b="1" i="0" u="none" strike="noStrike" cap="none">
                <a:solidFill>
                  <a:srgbClr val="FFFF00"/>
                </a:solidFill>
                <a:latin typeface="Calibri"/>
                <a:ea typeface="Calibri"/>
                <a:cs typeface="Calibri"/>
                <a:sym typeface="Calibri"/>
              </a:rPr>
              <a:t>Result : Intravascular Hemolysis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idx="4294967295"/>
          </p:nvPr>
        </p:nvSpPr>
        <p:spPr>
          <a:xfrm>
            <a:off x="2351087" y="260350"/>
            <a:ext cx="8223251" cy="949325"/>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FFCC66"/>
              </a:buClr>
              <a:buSzPts val="4400"/>
              <a:buFont typeface="Calibri"/>
              <a:buNone/>
            </a:pPr>
            <a:r>
              <a:rPr lang="en-US">
                <a:solidFill>
                  <a:srgbClr val="FFCC66"/>
                </a:solidFill>
              </a:rPr>
              <a:t>PNH – Triad of Clinical Features</a:t>
            </a:r>
            <a:endParaRPr/>
          </a:p>
        </p:txBody>
      </p:sp>
      <p:sp>
        <p:nvSpPr>
          <p:cNvPr id="135" name="Google Shape;135;p22"/>
          <p:cNvSpPr txBox="1"/>
          <p:nvPr/>
        </p:nvSpPr>
        <p:spPr>
          <a:xfrm>
            <a:off x="2437409" y="1327150"/>
            <a:ext cx="1832370" cy="35066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Haemoglobinuria</a:t>
            </a:r>
            <a:endParaRPr/>
          </a:p>
        </p:txBody>
      </p:sp>
      <p:pic>
        <p:nvPicPr>
          <p:cNvPr id="136" name="Google Shape;136;p22" descr="PC200004"/>
          <p:cNvPicPr preferRelativeResize="0"/>
          <p:nvPr/>
        </p:nvPicPr>
        <p:blipFill rotWithShape="1">
          <a:blip r:embed="rId3">
            <a:alphaModFix/>
          </a:blip>
          <a:srcRect/>
          <a:stretch/>
        </p:blipFill>
        <p:spPr>
          <a:xfrm>
            <a:off x="1865312" y="2276475"/>
            <a:ext cx="3135313" cy="2179638"/>
          </a:xfrm>
          <a:prstGeom prst="rect">
            <a:avLst/>
          </a:prstGeom>
          <a:noFill/>
          <a:ln w="19050" cap="flat" cmpd="sng">
            <a:solidFill>
              <a:srgbClr val="FF0000"/>
            </a:solidFill>
            <a:prstDash val="solid"/>
            <a:round/>
            <a:headEnd type="none" w="sm" len="sm"/>
            <a:tailEnd type="none" w="sm" len="sm"/>
          </a:ln>
        </p:spPr>
      </p:pic>
      <p:sp>
        <p:nvSpPr>
          <p:cNvPr id="137" name="Google Shape;137;p22"/>
          <p:cNvSpPr txBox="1"/>
          <p:nvPr/>
        </p:nvSpPr>
        <p:spPr>
          <a:xfrm>
            <a:off x="1774825" y="4652962"/>
            <a:ext cx="3305175" cy="24345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Quattrocento Sans"/>
              <a:buNone/>
            </a:pPr>
            <a:r>
              <a:rPr lang="en-US" sz="2000" b="1" i="0" u="none" strike="noStrike" cap="none">
                <a:solidFill>
                  <a:srgbClr val="000000"/>
                </a:solidFill>
                <a:latin typeface="Quattrocento Sans"/>
                <a:ea typeface="Quattrocento Sans"/>
                <a:cs typeface="Quattrocento Sans"/>
                <a:sym typeface="Quattrocento Sans"/>
              </a:rPr>
              <a:t>Intravascular haemolysis</a:t>
            </a:r>
            <a:endParaRPr/>
          </a:p>
          <a:p>
            <a:pPr marL="0" marR="0" lvl="0" indent="0" algn="l" rtl="0">
              <a:lnSpc>
                <a:spcPct val="100000"/>
              </a:lnSpc>
              <a:spcBef>
                <a:spcPts val="0"/>
              </a:spcBef>
              <a:spcAft>
                <a:spcPts val="0"/>
              </a:spcAft>
              <a:buClr>
                <a:srgbClr val="000000"/>
              </a:buClr>
              <a:buSzPts val="2000"/>
              <a:buFont typeface="Noto Sans Symbols"/>
              <a:buNone/>
            </a:pPr>
            <a:r>
              <a:rPr lang="en-US" sz="2000" b="0" i="0" u="none" strike="noStrike" cap="none">
                <a:solidFill>
                  <a:srgbClr val="000000"/>
                </a:solidFill>
                <a:latin typeface="Noto Sans Symbols"/>
                <a:ea typeface="Noto Sans Symbols"/>
                <a:cs typeface="Noto Sans Symbols"/>
                <a:sym typeface="Noto Sans Symbols"/>
              </a:rPr>
              <a:t>🡪</a:t>
            </a:r>
            <a:r>
              <a:rPr lang="en-US" sz="2000" b="1" i="0" u="none" strike="noStrike" cap="none">
                <a:solidFill>
                  <a:srgbClr val="000000"/>
                </a:solidFill>
                <a:latin typeface="Quattrocento Sans"/>
                <a:ea typeface="Quattrocento Sans"/>
                <a:cs typeface="Quattrocento Sans"/>
                <a:sym typeface="Quattrocento Sans"/>
              </a:rPr>
              <a:t> disabling symptoms</a:t>
            </a:r>
            <a:endParaRPr/>
          </a:p>
          <a:p>
            <a:pPr marL="457200" marR="0" lvl="1" indent="-127000" algn="l" rtl="0">
              <a:lnSpc>
                <a:spcPct val="100000"/>
              </a:lnSpc>
              <a:spcBef>
                <a:spcPts val="0"/>
              </a:spcBef>
              <a:spcAft>
                <a:spcPts val="0"/>
              </a:spcAft>
              <a:buClr>
                <a:srgbClr val="000000"/>
              </a:buClr>
              <a:buSzPts val="2000"/>
              <a:buFont typeface="Quattrocento Sans"/>
              <a:buChar char="-"/>
            </a:pPr>
            <a:r>
              <a:rPr lang="en-US" sz="2000" b="1" i="0" u="none" strike="noStrike" cap="none">
                <a:solidFill>
                  <a:srgbClr val="000000"/>
                </a:solidFill>
                <a:latin typeface="Quattrocento Sans"/>
                <a:ea typeface="Quattrocento Sans"/>
                <a:cs typeface="Quattrocento Sans"/>
                <a:sym typeface="Quattrocento Sans"/>
              </a:rPr>
              <a:t> abdominal pain</a:t>
            </a:r>
            <a:endParaRPr/>
          </a:p>
          <a:p>
            <a:pPr marL="457200" marR="0" lvl="1" indent="-127000" algn="l" rtl="0">
              <a:lnSpc>
                <a:spcPct val="100000"/>
              </a:lnSpc>
              <a:spcBef>
                <a:spcPts val="0"/>
              </a:spcBef>
              <a:spcAft>
                <a:spcPts val="0"/>
              </a:spcAft>
              <a:buClr>
                <a:srgbClr val="000000"/>
              </a:buClr>
              <a:buSzPts val="2000"/>
              <a:buFont typeface="Quattrocento Sans"/>
              <a:buChar char="-"/>
            </a:pPr>
            <a:r>
              <a:rPr lang="en-US" sz="2000" b="1" i="0" u="none" strike="noStrike" cap="none">
                <a:solidFill>
                  <a:srgbClr val="000000"/>
                </a:solidFill>
                <a:latin typeface="Quattrocento Sans"/>
                <a:ea typeface="Quattrocento Sans"/>
                <a:cs typeface="Quattrocento Sans"/>
                <a:sym typeface="Quattrocento Sans"/>
              </a:rPr>
              <a:t> dysphagia</a:t>
            </a:r>
            <a:endParaRPr/>
          </a:p>
          <a:p>
            <a:pPr marL="457200" marR="0" lvl="1" indent="-127000" algn="l" rtl="0">
              <a:lnSpc>
                <a:spcPct val="100000"/>
              </a:lnSpc>
              <a:spcBef>
                <a:spcPts val="0"/>
              </a:spcBef>
              <a:spcAft>
                <a:spcPts val="0"/>
              </a:spcAft>
              <a:buClr>
                <a:srgbClr val="000000"/>
              </a:buClr>
              <a:buSzPts val="2000"/>
              <a:buFont typeface="Quattrocento Sans"/>
              <a:buChar char="-"/>
            </a:pPr>
            <a:r>
              <a:rPr lang="en-US" sz="2000" b="1" i="0" u="none" strike="noStrike" cap="none">
                <a:solidFill>
                  <a:srgbClr val="000000"/>
                </a:solidFill>
                <a:latin typeface="Quattrocento Sans"/>
                <a:ea typeface="Quattrocento Sans"/>
                <a:cs typeface="Quattrocento Sans"/>
                <a:sym typeface="Quattrocento Sans"/>
              </a:rPr>
              <a:t> erectile failure</a:t>
            </a:r>
            <a:endParaRPr/>
          </a:p>
          <a:p>
            <a:pPr marL="457200" marR="0" lvl="1" indent="-127000" algn="l" rtl="0">
              <a:lnSpc>
                <a:spcPct val="100000"/>
              </a:lnSpc>
              <a:spcBef>
                <a:spcPts val="0"/>
              </a:spcBef>
              <a:spcAft>
                <a:spcPts val="0"/>
              </a:spcAft>
              <a:buClr>
                <a:srgbClr val="000000"/>
              </a:buClr>
              <a:buSzPts val="2000"/>
              <a:buFont typeface="Quattrocento Sans"/>
              <a:buChar char="-"/>
            </a:pPr>
            <a:r>
              <a:rPr lang="en-US" sz="2000" b="1" i="0" u="none" strike="noStrike" cap="none">
                <a:solidFill>
                  <a:srgbClr val="000000"/>
                </a:solidFill>
                <a:latin typeface="Quattrocento Sans"/>
                <a:ea typeface="Quattrocento Sans"/>
                <a:cs typeface="Quattrocento Sans"/>
                <a:sym typeface="Quattrocento Sans"/>
              </a:rPr>
              <a:t> severe lethargy</a:t>
            </a:r>
            <a:endParaRPr/>
          </a:p>
        </p:txBody>
      </p:sp>
      <p:grpSp>
        <p:nvGrpSpPr>
          <p:cNvPr id="138" name="Google Shape;138;p22"/>
          <p:cNvGrpSpPr/>
          <p:nvPr/>
        </p:nvGrpSpPr>
        <p:grpSpPr>
          <a:xfrm>
            <a:off x="5154612" y="1327149"/>
            <a:ext cx="2066926" cy="4885955"/>
            <a:chOff x="0" y="0"/>
            <a:chExt cx="2066925" cy="4885953"/>
          </a:xfrm>
        </p:grpSpPr>
        <p:sp>
          <p:nvSpPr>
            <p:cNvPr id="139" name="Google Shape;139;p22"/>
            <p:cNvSpPr txBox="1"/>
            <p:nvPr/>
          </p:nvSpPr>
          <p:spPr>
            <a:xfrm>
              <a:off x="406432" y="0"/>
              <a:ext cx="1311211" cy="61736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Budd-Chiari</a:t>
              </a:r>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syndrome</a:t>
              </a:r>
              <a:endParaRPr/>
            </a:p>
          </p:txBody>
        </p:sp>
        <p:pic>
          <p:nvPicPr>
            <p:cNvPr id="140" name="Google Shape;140;p22" descr="image.png"/>
            <p:cNvPicPr preferRelativeResize="0"/>
            <p:nvPr/>
          </p:nvPicPr>
          <p:blipFill rotWithShape="1">
            <a:blip r:embed="rId4">
              <a:alphaModFix/>
            </a:blip>
            <a:srcRect/>
            <a:stretch/>
          </p:blipFill>
          <p:spPr>
            <a:xfrm>
              <a:off x="92075" y="841375"/>
              <a:ext cx="1939925" cy="2295525"/>
            </a:xfrm>
            <a:prstGeom prst="rect">
              <a:avLst/>
            </a:prstGeom>
            <a:noFill/>
            <a:ln w="19050" cap="flat" cmpd="sng">
              <a:solidFill>
                <a:srgbClr val="FF0000"/>
              </a:solidFill>
              <a:prstDash val="solid"/>
              <a:round/>
              <a:headEnd type="none" w="sm" len="sm"/>
              <a:tailEnd type="none" w="sm" len="sm"/>
            </a:ln>
          </p:spPr>
        </p:pic>
        <p:sp>
          <p:nvSpPr>
            <p:cNvPr id="141" name="Google Shape;141;p22"/>
            <p:cNvSpPr txBox="1"/>
            <p:nvPr/>
          </p:nvSpPr>
          <p:spPr>
            <a:xfrm>
              <a:off x="0" y="3433762"/>
              <a:ext cx="2066925" cy="14521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Thrombosis</a:t>
              </a:r>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liver, cerebral</a:t>
              </a:r>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- 50% of patients</a:t>
              </a:r>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- 33% of patients is fatal</a:t>
              </a:r>
              <a:endParaRPr/>
            </a:p>
          </p:txBody>
        </p:sp>
      </p:grpSp>
      <p:grpSp>
        <p:nvGrpSpPr>
          <p:cNvPr id="142" name="Google Shape;142;p22"/>
          <p:cNvGrpSpPr/>
          <p:nvPr/>
        </p:nvGrpSpPr>
        <p:grpSpPr>
          <a:xfrm>
            <a:off x="7415212" y="1327149"/>
            <a:ext cx="3089276" cy="4301755"/>
            <a:chOff x="0" y="0"/>
            <a:chExt cx="3089275" cy="4301753"/>
          </a:xfrm>
        </p:grpSpPr>
        <p:pic>
          <p:nvPicPr>
            <p:cNvPr id="143" name="Google Shape;143;p22" descr="image.png"/>
            <p:cNvPicPr preferRelativeResize="0"/>
            <p:nvPr/>
          </p:nvPicPr>
          <p:blipFill rotWithShape="1">
            <a:blip r:embed="rId5">
              <a:alphaModFix/>
            </a:blip>
            <a:srcRect/>
            <a:stretch/>
          </p:blipFill>
          <p:spPr>
            <a:xfrm>
              <a:off x="0" y="825500"/>
              <a:ext cx="3089275" cy="2295525"/>
            </a:xfrm>
            <a:prstGeom prst="rect">
              <a:avLst/>
            </a:prstGeom>
            <a:noFill/>
            <a:ln w="19050" cap="flat" cmpd="sng">
              <a:solidFill>
                <a:srgbClr val="FF0000"/>
              </a:solidFill>
              <a:prstDash val="solid"/>
              <a:round/>
              <a:headEnd type="none" w="sm" len="sm"/>
              <a:tailEnd type="none" w="sm" len="sm"/>
            </a:ln>
          </p:spPr>
        </p:pic>
        <p:sp>
          <p:nvSpPr>
            <p:cNvPr id="144" name="Google Shape;144;p22"/>
            <p:cNvSpPr txBox="1"/>
            <p:nvPr/>
          </p:nvSpPr>
          <p:spPr>
            <a:xfrm>
              <a:off x="621352" y="0"/>
              <a:ext cx="1844984" cy="35066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Aplastic anaemia</a:t>
              </a:r>
              <a:endParaRPr/>
            </a:p>
          </p:txBody>
        </p:sp>
        <p:sp>
          <p:nvSpPr>
            <p:cNvPr id="145" name="Google Shape;145;p22"/>
            <p:cNvSpPr txBox="1"/>
            <p:nvPr/>
          </p:nvSpPr>
          <p:spPr>
            <a:xfrm>
              <a:off x="323850" y="3433762"/>
              <a:ext cx="2609999" cy="867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Bone Marrow Failure</a:t>
              </a:r>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 often precedes PNH</a:t>
              </a:r>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 selects for PNH clone</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sldNum" idx="4294967295"/>
          </p:nvPr>
        </p:nvSpPr>
        <p:spPr>
          <a:xfrm>
            <a:off x="3321871" y="6338315"/>
            <a:ext cx="259530" cy="239270"/>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44546A"/>
              </a:buClr>
              <a:buSzPts val="1100"/>
              <a:buFont typeface="Arial"/>
              <a:buNone/>
            </a:pPr>
            <a:fld id="{00000000-1234-1234-1234-123412341234}" type="slidenum">
              <a:rPr lang="en-US" sz="1100">
                <a:solidFill>
                  <a:srgbClr val="44546A"/>
                </a:solidFill>
                <a:latin typeface="Arial"/>
                <a:ea typeface="Arial"/>
                <a:cs typeface="Arial"/>
                <a:sym typeface="Arial"/>
              </a:rPr>
              <a:t>29</a:t>
            </a:fld>
            <a:endParaRPr/>
          </a:p>
        </p:txBody>
      </p:sp>
      <p:sp>
        <p:nvSpPr>
          <p:cNvPr id="151" name="Google Shape;151;p23"/>
          <p:cNvSpPr txBox="1"/>
          <p:nvPr/>
        </p:nvSpPr>
        <p:spPr>
          <a:xfrm>
            <a:off x="1684337" y="777875"/>
            <a:ext cx="2400301" cy="107326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Normal red blood cells are protected from complement attack by a shield of terminal complement inhibitors </a:t>
            </a:r>
            <a:r>
              <a:rPr lang="en-US" sz="1500" b="0" i="0" u="none" strike="noStrike" cap="none" baseline="30000">
                <a:solidFill>
                  <a:srgbClr val="000000"/>
                </a:solidFill>
                <a:latin typeface="Arial"/>
                <a:ea typeface="Arial"/>
                <a:cs typeface="Arial"/>
                <a:sym typeface="Arial"/>
              </a:rPr>
              <a:t>(2,3)</a:t>
            </a:r>
            <a:endParaRPr/>
          </a:p>
        </p:txBody>
      </p:sp>
      <p:sp>
        <p:nvSpPr>
          <p:cNvPr id="152" name="Google Shape;152;p23"/>
          <p:cNvSpPr txBox="1"/>
          <p:nvPr/>
        </p:nvSpPr>
        <p:spPr>
          <a:xfrm>
            <a:off x="4365625" y="777875"/>
            <a:ext cx="2219326" cy="11158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Without this protective complement inhibitor shield, PNH red blood cells are destroyed </a:t>
            </a:r>
            <a:r>
              <a:rPr lang="en-US" sz="1400" b="0" i="0" u="none" strike="noStrike" cap="none" baseline="30000">
                <a:solidFill>
                  <a:srgbClr val="000000"/>
                </a:solidFill>
                <a:latin typeface="Arial"/>
                <a:ea typeface="Arial"/>
                <a:cs typeface="Arial"/>
                <a:sym typeface="Arial"/>
              </a:rPr>
              <a:t>(2,3)</a:t>
            </a:r>
            <a:endParaRPr sz="1400" b="0" i="0" u="none" strike="noStrike" cap="none" baseline="30000">
              <a:solidFill>
                <a:srgbClr val="000000"/>
              </a:solidFill>
              <a:latin typeface="Calibri"/>
              <a:ea typeface="Calibri"/>
              <a:cs typeface="Calibri"/>
              <a:sym typeface="Calibri"/>
            </a:endParaRPr>
          </a:p>
        </p:txBody>
      </p:sp>
      <p:sp>
        <p:nvSpPr>
          <p:cNvPr id="153" name="Google Shape;153;p23"/>
          <p:cNvSpPr txBox="1"/>
          <p:nvPr/>
        </p:nvSpPr>
        <p:spPr>
          <a:xfrm>
            <a:off x="1946275" y="4176712"/>
            <a:ext cx="1016000" cy="19738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Intact RBC</a:t>
            </a:r>
            <a:endParaRPr/>
          </a:p>
        </p:txBody>
      </p:sp>
      <p:sp>
        <p:nvSpPr>
          <p:cNvPr id="154" name="Google Shape;154;p23"/>
          <p:cNvSpPr txBox="1"/>
          <p:nvPr/>
        </p:nvSpPr>
        <p:spPr>
          <a:xfrm>
            <a:off x="3925887" y="4452937"/>
            <a:ext cx="2184401" cy="599535"/>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Free Haemoglobin in </a:t>
            </a:r>
            <a:br>
              <a:rPr lang="en-US" sz="1500" b="0" i="0" u="none" strike="noStrike" cap="none">
                <a:solidFill>
                  <a:srgbClr val="000000"/>
                </a:solidFill>
                <a:latin typeface="Arial"/>
                <a:ea typeface="Arial"/>
                <a:cs typeface="Arial"/>
                <a:sym typeface="Arial"/>
              </a:rPr>
            </a:br>
            <a:r>
              <a:rPr lang="en-US" sz="1500" b="0" i="0" u="none" strike="noStrike" cap="none">
                <a:solidFill>
                  <a:srgbClr val="000000"/>
                </a:solidFill>
                <a:latin typeface="Arial"/>
                <a:ea typeface="Arial"/>
                <a:cs typeface="Arial"/>
                <a:sym typeface="Arial"/>
              </a:rPr>
              <a:t>the Blood from Destroyed PNH RBCs</a:t>
            </a:r>
            <a:endParaRPr/>
          </a:p>
        </p:txBody>
      </p:sp>
      <p:sp>
        <p:nvSpPr>
          <p:cNvPr id="155" name="Google Shape;155;p23"/>
          <p:cNvSpPr/>
          <p:nvPr/>
        </p:nvSpPr>
        <p:spPr>
          <a:xfrm rot="5400000">
            <a:off x="2446337" y="2743200"/>
            <a:ext cx="12701" cy="549275"/>
          </a:xfrm>
          <a:custGeom>
            <a:avLst/>
            <a:gdLst/>
            <a:ahLst/>
            <a:cxnLst/>
            <a:rect l="l" t="t" r="r" b="b"/>
            <a:pathLst>
              <a:path w="21600" h="21600" extrusionOk="0">
                <a:moveTo>
                  <a:pt x="10800" y="0"/>
                </a:moveTo>
                <a:lnTo>
                  <a:pt x="10800" y="5400"/>
                </a:lnTo>
                <a:lnTo>
                  <a:pt x="0" y="5400"/>
                </a:lnTo>
                <a:lnTo>
                  <a:pt x="5400" y="10800"/>
                </a:lnTo>
                <a:lnTo>
                  <a:pt x="0" y="16200"/>
                </a:lnTo>
                <a:lnTo>
                  <a:pt x="10800" y="16200"/>
                </a:lnTo>
                <a:lnTo>
                  <a:pt x="10800" y="21600"/>
                </a:lnTo>
                <a:lnTo>
                  <a:pt x="21600" y="1080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56" name="Google Shape;156;p23"/>
          <p:cNvSpPr/>
          <p:nvPr/>
        </p:nvSpPr>
        <p:spPr>
          <a:xfrm rot="5400000">
            <a:off x="5145881" y="2966243"/>
            <a:ext cx="369888" cy="209551"/>
          </a:xfrm>
          <a:custGeom>
            <a:avLst/>
            <a:gdLst/>
            <a:ahLst/>
            <a:cxnLst/>
            <a:rect l="l" t="t" r="r" b="b"/>
            <a:pathLst>
              <a:path w="21600" h="21600" extrusionOk="0">
                <a:moveTo>
                  <a:pt x="16120" y="0"/>
                </a:moveTo>
                <a:lnTo>
                  <a:pt x="16120" y="5400"/>
                </a:lnTo>
                <a:lnTo>
                  <a:pt x="0" y="5400"/>
                </a:lnTo>
                <a:lnTo>
                  <a:pt x="2740" y="10800"/>
                </a:lnTo>
                <a:lnTo>
                  <a:pt x="0" y="16200"/>
                </a:lnTo>
                <a:lnTo>
                  <a:pt x="16120" y="16200"/>
                </a:lnTo>
                <a:lnTo>
                  <a:pt x="16120" y="21600"/>
                </a:lnTo>
                <a:lnTo>
                  <a:pt x="21600" y="1080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57" name="Google Shape;157;p23"/>
          <p:cNvSpPr txBox="1"/>
          <p:nvPr/>
        </p:nvSpPr>
        <p:spPr>
          <a:xfrm>
            <a:off x="3114675" y="2716212"/>
            <a:ext cx="1346200" cy="40058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Complement</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Activation</a:t>
            </a:r>
            <a:endParaRPr/>
          </a:p>
        </p:txBody>
      </p:sp>
      <p:grpSp>
        <p:nvGrpSpPr>
          <p:cNvPr id="158" name="Google Shape;158;p23"/>
          <p:cNvGrpSpPr/>
          <p:nvPr/>
        </p:nvGrpSpPr>
        <p:grpSpPr>
          <a:xfrm>
            <a:off x="1941480" y="1951037"/>
            <a:ext cx="973951" cy="973823"/>
            <a:chOff x="-1" y="0"/>
            <a:chExt cx="973950" cy="973822"/>
          </a:xfrm>
        </p:grpSpPr>
        <p:cxnSp>
          <p:nvCxnSpPr>
            <p:cNvPr id="159" name="Google Shape;159;p23"/>
            <p:cNvCxnSpPr/>
            <p:nvPr/>
          </p:nvCxnSpPr>
          <p:spPr>
            <a:xfrm rot="10800000" flipH="1">
              <a:off x="712818" y="319087"/>
              <a:ext cx="49214" cy="30163"/>
            </a:xfrm>
            <a:prstGeom prst="straightConnector1">
              <a:avLst/>
            </a:prstGeom>
            <a:noFill/>
            <a:ln w="9525" cap="flat" cmpd="sng">
              <a:solidFill>
                <a:srgbClr val="00A1FF"/>
              </a:solidFill>
              <a:prstDash val="solid"/>
              <a:round/>
              <a:headEnd type="none" w="sm" len="sm"/>
              <a:tailEnd type="triangle" w="med" len="med"/>
            </a:ln>
          </p:spPr>
        </p:cxnSp>
        <p:cxnSp>
          <p:nvCxnSpPr>
            <p:cNvPr id="160" name="Google Shape;160;p23"/>
            <p:cNvCxnSpPr/>
            <p:nvPr/>
          </p:nvCxnSpPr>
          <p:spPr>
            <a:xfrm rot="10800000">
              <a:off x="503268" y="227012"/>
              <a:ext cx="1589" cy="50801"/>
            </a:xfrm>
            <a:prstGeom prst="straightConnector1">
              <a:avLst/>
            </a:prstGeom>
            <a:noFill/>
            <a:ln w="9525" cap="flat" cmpd="sng">
              <a:solidFill>
                <a:srgbClr val="00A1FF"/>
              </a:solidFill>
              <a:prstDash val="solid"/>
              <a:round/>
              <a:headEnd type="none" w="sm" len="sm"/>
              <a:tailEnd type="triangle" w="med" len="med"/>
            </a:ln>
          </p:spPr>
        </p:cxnSp>
        <p:cxnSp>
          <p:nvCxnSpPr>
            <p:cNvPr id="161" name="Google Shape;161;p23"/>
            <p:cNvCxnSpPr/>
            <p:nvPr/>
          </p:nvCxnSpPr>
          <p:spPr>
            <a:xfrm rot="10800000">
              <a:off x="247681" y="369887"/>
              <a:ext cx="30163" cy="34926"/>
            </a:xfrm>
            <a:prstGeom prst="straightConnector1">
              <a:avLst/>
            </a:prstGeom>
            <a:noFill/>
            <a:ln w="9525" cap="flat" cmpd="sng">
              <a:solidFill>
                <a:srgbClr val="00A1FF"/>
              </a:solidFill>
              <a:prstDash val="solid"/>
              <a:round/>
              <a:headEnd type="none" w="sm" len="sm"/>
              <a:tailEnd type="triangle" w="med" len="med"/>
            </a:ln>
          </p:spPr>
        </p:cxnSp>
        <p:cxnSp>
          <p:nvCxnSpPr>
            <p:cNvPr id="162" name="Google Shape;162;p23"/>
            <p:cNvCxnSpPr/>
            <p:nvPr/>
          </p:nvCxnSpPr>
          <p:spPr>
            <a:xfrm flipH="1">
              <a:off x="211168" y="762000"/>
              <a:ext cx="34926" cy="34925"/>
            </a:xfrm>
            <a:prstGeom prst="straightConnector1">
              <a:avLst/>
            </a:prstGeom>
            <a:noFill/>
            <a:ln w="9525" cap="flat" cmpd="sng">
              <a:solidFill>
                <a:srgbClr val="00A1FF"/>
              </a:solidFill>
              <a:prstDash val="solid"/>
              <a:round/>
              <a:headEnd type="none" w="sm" len="sm"/>
              <a:tailEnd type="triangle" w="med" len="med"/>
            </a:ln>
          </p:spPr>
        </p:cxnSp>
        <p:cxnSp>
          <p:nvCxnSpPr>
            <p:cNvPr id="163" name="Google Shape;163;p23"/>
            <p:cNvCxnSpPr/>
            <p:nvPr/>
          </p:nvCxnSpPr>
          <p:spPr>
            <a:xfrm>
              <a:off x="654080" y="723899"/>
              <a:ext cx="28576" cy="28577"/>
            </a:xfrm>
            <a:prstGeom prst="straightConnector1">
              <a:avLst/>
            </a:prstGeom>
            <a:noFill/>
            <a:ln w="9525" cap="flat" cmpd="sng">
              <a:solidFill>
                <a:srgbClr val="00A1FF"/>
              </a:solidFill>
              <a:prstDash val="solid"/>
              <a:round/>
              <a:headEnd type="none" w="sm" len="sm"/>
              <a:tailEnd type="triangle" w="med" len="med"/>
            </a:ln>
          </p:spPr>
        </p:cxnSp>
        <p:grpSp>
          <p:nvGrpSpPr>
            <p:cNvPr id="164" name="Google Shape;164;p23"/>
            <p:cNvGrpSpPr/>
            <p:nvPr/>
          </p:nvGrpSpPr>
          <p:grpSpPr>
            <a:xfrm>
              <a:off x="168306" y="236438"/>
              <a:ext cx="611790" cy="620913"/>
              <a:chOff x="-1" y="-1"/>
              <a:chExt cx="611789" cy="620911"/>
            </a:xfrm>
          </p:grpSpPr>
          <p:sp>
            <p:nvSpPr>
              <p:cNvPr id="165" name="Google Shape;165;p23"/>
              <p:cNvSpPr/>
              <p:nvPr/>
            </p:nvSpPr>
            <p:spPr>
              <a:xfrm rot="2998799">
                <a:off x="65085" y="115985"/>
                <a:ext cx="484189" cy="388939"/>
              </a:xfrm>
              <a:prstGeom prst="ellipse">
                <a:avLst/>
              </a:prstGeom>
              <a:gradFill>
                <a:gsLst>
                  <a:gs pos="0">
                    <a:srgbClr val="FFFFFF">
                      <a:alpha val="52941"/>
                    </a:srgbClr>
                  </a:gs>
                  <a:gs pos="50000">
                    <a:srgbClr val="F40000">
                      <a:alpha val="52941"/>
                    </a:srgbClr>
                  </a:gs>
                  <a:gs pos="100000">
                    <a:srgbClr val="FFFFFF">
                      <a:alpha val="52941"/>
                    </a:srgbClr>
                  </a:gs>
                </a:gsLst>
                <a:lin ang="135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66" name="Google Shape;166;p23"/>
              <p:cNvSpPr/>
              <p:nvPr/>
            </p:nvSpPr>
            <p:spPr>
              <a:xfrm rot="2998799">
                <a:off x="119060" y="73123"/>
                <a:ext cx="368301" cy="482601"/>
              </a:xfrm>
              <a:prstGeom prst="ellipse">
                <a:avLst/>
              </a:prstGeom>
              <a:gradFill>
                <a:gsLst>
                  <a:gs pos="0">
                    <a:srgbClr val="F40000">
                      <a:alpha val="74901"/>
                    </a:srgbClr>
                  </a:gs>
                  <a:gs pos="100000">
                    <a:srgbClr val="B40000">
                      <a:alpha val="76862"/>
                    </a:srgbClr>
                  </a:gs>
                </a:gsLst>
                <a:path path="circle">
                  <a:fillToRect t="100000" r="100000"/>
                </a:path>
                <a:tileRect l="-100000" b="-10000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pic>
            <p:nvPicPr>
              <p:cNvPr id="167" name="Google Shape;167;p23" descr="image.png"/>
              <p:cNvPicPr preferRelativeResize="0"/>
              <p:nvPr/>
            </p:nvPicPr>
            <p:blipFill rotWithShape="1">
              <a:blip r:embed="rId3">
                <a:alphaModFix/>
              </a:blip>
              <a:srcRect/>
              <a:stretch/>
            </p:blipFill>
            <p:spPr>
              <a:xfrm>
                <a:off x="112710" y="123923"/>
                <a:ext cx="368301" cy="355601"/>
              </a:xfrm>
              <a:prstGeom prst="rect">
                <a:avLst/>
              </a:prstGeom>
              <a:noFill/>
              <a:ln>
                <a:noFill/>
              </a:ln>
            </p:spPr>
          </p:pic>
        </p:grpSp>
        <p:sp>
          <p:nvSpPr>
            <p:cNvPr id="168" name="Google Shape;168;p23"/>
            <p:cNvSpPr/>
            <p:nvPr/>
          </p:nvSpPr>
          <p:spPr>
            <a:xfrm>
              <a:off x="452468" y="0"/>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69" name="Google Shape;169;p23"/>
            <p:cNvSpPr/>
            <p:nvPr/>
          </p:nvSpPr>
          <p:spPr>
            <a:xfrm rot="3451729">
              <a:off x="734249" y="102393"/>
              <a:ext cx="98426" cy="388939"/>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70" name="Google Shape;170;p23"/>
            <p:cNvSpPr/>
            <p:nvPr/>
          </p:nvSpPr>
          <p:spPr>
            <a:xfrm rot="-1879720">
              <a:off x="171481" y="149225"/>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71" name="Google Shape;171;p23"/>
            <p:cNvSpPr/>
            <p:nvPr/>
          </p:nvSpPr>
          <p:spPr>
            <a:xfrm rot="8714292">
              <a:off x="658843" y="581025"/>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72" name="Google Shape;172;p23"/>
            <p:cNvSpPr/>
            <p:nvPr/>
          </p:nvSpPr>
          <p:spPr>
            <a:xfrm rot="-7617863">
              <a:off x="135762" y="623093"/>
              <a:ext cx="98426" cy="388939"/>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173" name="Google Shape;173;p23"/>
          <p:cNvGrpSpPr/>
          <p:nvPr/>
        </p:nvGrpSpPr>
        <p:grpSpPr>
          <a:xfrm>
            <a:off x="1982819" y="3167062"/>
            <a:ext cx="975428" cy="975600"/>
            <a:chOff x="0" y="0"/>
            <a:chExt cx="975426" cy="975598"/>
          </a:xfrm>
        </p:grpSpPr>
        <p:cxnSp>
          <p:nvCxnSpPr>
            <p:cNvPr id="174" name="Google Shape;174;p23"/>
            <p:cNvCxnSpPr/>
            <p:nvPr/>
          </p:nvCxnSpPr>
          <p:spPr>
            <a:xfrm rot="10800000" flipH="1">
              <a:off x="713916" y="319087"/>
              <a:ext cx="49293" cy="30163"/>
            </a:xfrm>
            <a:prstGeom prst="straightConnector1">
              <a:avLst/>
            </a:prstGeom>
            <a:noFill/>
            <a:ln w="9525" cap="flat" cmpd="sng">
              <a:solidFill>
                <a:srgbClr val="00A1FF"/>
              </a:solidFill>
              <a:prstDash val="solid"/>
              <a:round/>
              <a:headEnd type="none" w="sm" len="sm"/>
              <a:tailEnd type="triangle" w="med" len="med"/>
            </a:ln>
          </p:spPr>
        </p:cxnSp>
        <p:cxnSp>
          <p:nvCxnSpPr>
            <p:cNvPr id="175" name="Google Shape;175;p23"/>
            <p:cNvCxnSpPr/>
            <p:nvPr/>
          </p:nvCxnSpPr>
          <p:spPr>
            <a:xfrm rot="10800000">
              <a:off x="504030" y="227012"/>
              <a:ext cx="1591" cy="50801"/>
            </a:xfrm>
            <a:prstGeom prst="straightConnector1">
              <a:avLst/>
            </a:prstGeom>
            <a:noFill/>
            <a:ln w="9525" cap="flat" cmpd="sng">
              <a:solidFill>
                <a:srgbClr val="00A1FF"/>
              </a:solidFill>
              <a:prstDash val="solid"/>
              <a:round/>
              <a:headEnd type="none" w="sm" len="sm"/>
              <a:tailEnd type="triangle" w="med" len="med"/>
            </a:ln>
          </p:spPr>
        </p:cxnSp>
        <p:cxnSp>
          <p:nvCxnSpPr>
            <p:cNvPr id="176" name="Google Shape;176;p23"/>
            <p:cNvCxnSpPr/>
            <p:nvPr/>
          </p:nvCxnSpPr>
          <p:spPr>
            <a:xfrm rot="10800000">
              <a:off x="248031" y="369887"/>
              <a:ext cx="30212" cy="34926"/>
            </a:xfrm>
            <a:prstGeom prst="straightConnector1">
              <a:avLst/>
            </a:prstGeom>
            <a:noFill/>
            <a:ln w="9525" cap="flat" cmpd="sng">
              <a:solidFill>
                <a:srgbClr val="00A1FF"/>
              </a:solidFill>
              <a:prstDash val="solid"/>
              <a:round/>
              <a:headEnd type="none" w="sm" len="sm"/>
              <a:tailEnd type="triangle" w="med" len="med"/>
            </a:ln>
          </p:spPr>
        </p:cxnSp>
        <p:cxnSp>
          <p:nvCxnSpPr>
            <p:cNvPr id="177" name="Google Shape;177;p23"/>
            <p:cNvCxnSpPr/>
            <p:nvPr/>
          </p:nvCxnSpPr>
          <p:spPr>
            <a:xfrm flipH="1">
              <a:off x="211460" y="762000"/>
              <a:ext cx="34982" cy="34925"/>
            </a:xfrm>
            <a:prstGeom prst="straightConnector1">
              <a:avLst/>
            </a:prstGeom>
            <a:noFill/>
            <a:ln w="9525" cap="flat" cmpd="sng">
              <a:solidFill>
                <a:srgbClr val="00A1FF"/>
              </a:solidFill>
              <a:prstDash val="solid"/>
              <a:round/>
              <a:headEnd type="none" w="sm" len="sm"/>
              <a:tailEnd type="triangle" w="med" len="med"/>
            </a:ln>
          </p:spPr>
        </p:cxnSp>
        <p:cxnSp>
          <p:nvCxnSpPr>
            <p:cNvPr id="178" name="Google Shape;178;p23"/>
            <p:cNvCxnSpPr/>
            <p:nvPr/>
          </p:nvCxnSpPr>
          <p:spPr>
            <a:xfrm>
              <a:off x="655085" y="723899"/>
              <a:ext cx="28621" cy="28577"/>
            </a:xfrm>
            <a:prstGeom prst="straightConnector1">
              <a:avLst/>
            </a:prstGeom>
            <a:noFill/>
            <a:ln w="9525" cap="flat" cmpd="sng">
              <a:solidFill>
                <a:srgbClr val="00A1FF"/>
              </a:solidFill>
              <a:prstDash val="solid"/>
              <a:round/>
              <a:headEnd type="none" w="sm" len="sm"/>
              <a:tailEnd type="triangle" w="med" len="med"/>
            </a:ln>
          </p:spPr>
        </p:cxnSp>
        <p:grpSp>
          <p:nvGrpSpPr>
            <p:cNvPr id="179" name="Google Shape;179;p23"/>
            <p:cNvGrpSpPr/>
            <p:nvPr/>
          </p:nvGrpSpPr>
          <p:grpSpPr>
            <a:xfrm>
              <a:off x="168720" y="237824"/>
              <a:ext cx="612333" cy="621314"/>
              <a:chOff x="0" y="-1"/>
              <a:chExt cx="612331" cy="621312"/>
            </a:xfrm>
          </p:grpSpPr>
          <p:sp>
            <p:nvSpPr>
              <p:cNvPr id="180" name="Google Shape;180;p23"/>
              <p:cNvSpPr/>
              <p:nvPr/>
            </p:nvSpPr>
            <p:spPr>
              <a:xfrm rot="2998799">
                <a:off x="65389" y="115873"/>
                <a:ext cx="484188" cy="389564"/>
              </a:xfrm>
              <a:prstGeom prst="ellipse">
                <a:avLst/>
              </a:prstGeom>
              <a:gradFill>
                <a:gsLst>
                  <a:gs pos="0">
                    <a:srgbClr val="FFFFFF">
                      <a:alpha val="52941"/>
                    </a:srgbClr>
                  </a:gs>
                  <a:gs pos="50000">
                    <a:srgbClr val="F40000">
                      <a:alpha val="52941"/>
                    </a:srgbClr>
                  </a:gs>
                  <a:gs pos="100000">
                    <a:srgbClr val="FFFFFF">
                      <a:alpha val="52941"/>
                    </a:srgbClr>
                  </a:gs>
                </a:gsLst>
                <a:lin ang="135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81" name="Google Shape;181;p23"/>
              <p:cNvSpPr/>
              <p:nvPr/>
            </p:nvSpPr>
            <p:spPr>
              <a:xfrm rot="2998799">
                <a:off x="119358" y="71348"/>
                <a:ext cx="368301" cy="483377"/>
              </a:xfrm>
              <a:prstGeom prst="ellipse">
                <a:avLst/>
              </a:prstGeom>
              <a:gradFill>
                <a:gsLst>
                  <a:gs pos="0">
                    <a:srgbClr val="F40000">
                      <a:alpha val="74901"/>
                    </a:srgbClr>
                  </a:gs>
                  <a:gs pos="100000">
                    <a:srgbClr val="B40000">
                      <a:alpha val="76862"/>
                    </a:srgbClr>
                  </a:gs>
                </a:gsLst>
                <a:path path="circle">
                  <a:fillToRect t="100000" r="100000"/>
                </a:path>
                <a:tileRect l="-100000" b="-10000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pic>
            <p:nvPicPr>
              <p:cNvPr id="182" name="Google Shape;182;p23" descr="image.png"/>
              <p:cNvPicPr preferRelativeResize="0"/>
              <p:nvPr/>
            </p:nvPicPr>
            <p:blipFill rotWithShape="1">
              <a:blip r:embed="rId4">
                <a:alphaModFix/>
              </a:blip>
              <a:srcRect/>
              <a:stretch/>
            </p:blipFill>
            <p:spPr>
              <a:xfrm>
                <a:off x="109521" y="125711"/>
                <a:ext cx="367303" cy="355601"/>
              </a:xfrm>
              <a:prstGeom prst="rect">
                <a:avLst/>
              </a:prstGeom>
              <a:noFill/>
              <a:ln>
                <a:noFill/>
              </a:ln>
            </p:spPr>
          </p:pic>
        </p:grpSp>
        <p:sp>
          <p:nvSpPr>
            <p:cNvPr id="183" name="Google Shape;183;p23"/>
            <p:cNvSpPr/>
            <p:nvPr/>
          </p:nvSpPr>
          <p:spPr>
            <a:xfrm>
              <a:off x="453148" y="0"/>
              <a:ext cx="98584"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84" name="Google Shape;184;p23"/>
            <p:cNvSpPr/>
            <p:nvPr/>
          </p:nvSpPr>
          <p:spPr>
            <a:xfrm rot="3451729">
              <a:off x="735461" y="103668"/>
              <a:ext cx="98426" cy="389564"/>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85" name="Google Shape;185;p23"/>
            <p:cNvSpPr/>
            <p:nvPr/>
          </p:nvSpPr>
          <p:spPr>
            <a:xfrm rot="-1879720">
              <a:off x="171709" y="149225"/>
              <a:ext cx="98584"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86" name="Google Shape;186;p23"/>
            <p:cNvSpPr/>
            <p:nvPr/>
          </p:nvSpPr>
          <p:spPr>
            <a:xfrm rot="8714292">
              <a:off x="659855" y="581025"/>
              <a:ext cx="98584"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87" name="Google Shape;187;p23"/>
            <p:cNvSpPr/>
            <p:nvPr/>
          </p:nvSpPr>
          <p:spPr>
            <a:xfrm rot="-7617863">
              <a:off x="136012" y="624368"/>
              <a:ext cx="98426" cy="389564"/>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grpSp>
      <p:sp>
        <p:nvSpPr>
          <p:cNvPr id="188" name="Google Shape;188;p23"/>
          <p:cNvSpPr/>
          <p:nvPr/>
        </p:nvSpPr>
        <p:spPr>
          <a:xfrm flipH="1">
            <a:off x="2468562" y="2847975"/>
            <a:ext cx="557239" cy="277813"/>
          </a:xfrm>
          <a:custGeom>
            <a:avLst/>
            <a:gdLst/>
            <a:ahLst/>
            <a:cxnLst/>
            <a:rect l="l" t="t" r="r" b="b"/>
            <a:pathLst>
              <a:path w="21600" h="21600" extrusionOk="0">
                <a:moveTo>
                  <a:pt x="0" y="0"/>
                </a:moveTo>
                <a:cubicBezTo>
                  <a:pt x="11929" y="0"/>
                  <a:pt x="21600" y="9670"/>
                  <a:pt x="21600" y="21600"/>
                </a:cubicBezTo>
              </a:path>
            </a:pathLst>
          </a:custGeom>
          <a:noFill/>
          <a:ln w="76200"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9" name="Google Shape;189;p23"/>
          <p:cNvSpPr/>
          <p:nvPr/>
        </p:nvSpPr>
        <p:spPr>
          <a:xfrm>
            <a:off x="4792636" y="2901950"/>
            <a:ext cx="557239" cy="277813"/>
          </a:xfrm>
          <a:custGeom>
            <a:avLst/>
            <a:gdLst/>
            <a:ahLst/>
            <a:cxnLst/>
            <a:rect l="l" t="t" r="r" b="b"/>
            <a:pathLst>
              <a:path w="21600" h="21600" extrusionOk="0">
                <a:moveTo>
                  <a:pt x="0" y="0"/>
                </a:moveTo>
                <a:cubicBezTo>
                  <a:pt x="11929" y="0"/>
                  <a:pt x="21600" y="9670"/>
                  <a:pt x="21600" y="21600"/>
                </a:cubicBezTo>
              </a:path>
            </a:pathLst>
          </a:custGeom>
          <a:noFill/>
          <a:ln w="76200"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90" name="Google Shape;190;p23"/>
          <p:cNvGrpSpPr/>
          <p:nvPr/>
        </p:nvGrpSpPr>
        <p:grpSpPr>
          <a:xfrm>
            <a:off x="4281454" y="1889125"/>
            <a:ext cx="2169341" cy="992874"/>
            <a:chOff x="-2" y="0"/>
            <a:chExt cx="2169339" cy="992873"/>
          </a:xfrm>
        </p:grpSpPr>
        <p:grpSp>
          <p:nvGrpSpPr>
            <p:cNvPr id="191" name="Google Shape;191;p23"/>
            <p:cNvGrpSpPr/>
            <p:nvPr/>
          </p:nvGrpSpPr>
          <p:grpSpPr>
            <a:xfrm>
              <a:off x="771556" y="352325"/>
              <a:ext cx="611790" cy="620913"/>
              <a:chOff x="-1" y="-1"/>
              <a:chExt cx="611789" cy="620911"/>
            </a:xfrm>
          </p:grpSpPr>
          <p:sp>
            <p:nvSpPr>
              <p:cNvPr id="192" name="Google Shape;192;p23"/>
              <p:cNvSpPr/>
              <p:nvPr/>
            </p:nvSpPr>
            <p:spPr>
              <a:xfrm rot="2998799">
                <a:off x="65085" y="115985"/>
                <a:ext cx="484189" cy="388939"/>
              </a:xfrm>
              <a:prstGeom prst="ellipse">
                <a:avLst/>
              </a:prstGeom>
              <a:gradFill>
                <a:gsLst>
                  <a:gs pos="0">
                    <a:srgbClr val="FFFFFF">
                      <a:alpha val="52941"/>
                    </a:srgbClr>
                  </a:gs>
                  <a:gs pos="50000">
                    <a:srgbClr val="F40000">
                      <a:alpha val="52941"/>
                    </a:srgbClr>
                  </a:gs>
                  <a:gs pos="100000">
                    <a:srgbClr val="FFFFFF">
                      <a:alpha val="52941"/>
                    </a:srgbClr>
                  </a:gs>
                </a:gsLst>
                <a:lin ang="135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193" name="Google Shape;193;p23"/>
              <p:cNvSpPr/>
              <p:nvPr/>
            </p:nvSpPr>
            <p:spPr>
              <a:xfrm rot="2998799">
                <a:off x="119060" y="73123"/>
                <a:ext cx="368301" cy="482601"/>
              </a:xfrm>
              <a:prstGeom prst="ellipse">
                <a:avLst/>
              </a:prstGeom>
              <a:gradFill>
                <a:gsLst>
                  <a:gs pos="0">
                    <a:srgbClr val="F40000">
                      <a:alpha val="74901"/>
                    </a:srgbClr>
                  </a:gs>
                  <a:gs pos="100000">
                    <a:srgbClr val="B40000">
                      <a:alpha val="76862"/>
                    </a:srgbClr>
                  </a:gs>
                </a:gsLst>
                <a:path path="circle">
                  <a:fillToRect t="100000" r="100000"/>
                </a:path>
                <a:tileRect l="-100000" b="-10000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pic>
            <p:nvPicPr>
              <p:cNvPr id="194" name="Google Shape;194;p23" descr="image.png"/>
              <p:cNvPicPr preferRelativeResize="0"/>
              <p:nvPr/>
            </p:nvPicPr>
            <p:blipFill rotWithShape="1">
              <a:blip r:embed="rId5">
                <a:alphaModFix/>
              </a:blip>
              <a:srcRect/>
              <a:stretch/>
            </p:blipFill>
            <p:spPr>
              <a:xfrm>
                <a:off x="115885" y="120748"/>
                <a:ext cx="368301" cy="368301"/>
              </a:xfrm>
              <a:prstGeom prst="rect">
                <a:avLst/>
              </a:prstGeom>
              <a:noFill/>
              <a:ln>
                <a:noFill/>
              </a:ln>
            </p:spPr>
          </p:pic>
        </p:grpSp>
        <p:grpSp>
          <p:nvGrpSpPr>
            <p:cNvPr id="195" name="Google Shape;195;p23"/>
            <p:cNvGrpSpPr/>
            <p:nvPr/>
          </p:nvGrpSpPr>
          <p:grpSpPr>
            <a:xfrm>
              <a:off x="-2" y="19050"/>
              <a:ext cx="973952" cy="973823"/>
              <a:chOff x="-1" y="0"/>
              <a:chExt cx="973950" cy="973822"/>
            </a:xfrm>
          </p:grpSpPr>
          <p:cxnSp>
            <p:nvCxnSpPr>
              <p:cNvPr id="196" name="Google Shape;196;p23"/>
              <p:cNvCxnSpPr/>
              <p:nvPr/>
            </p:nvCxnSpPr>
            <p:spPr>
              <a:xfrm rot="10800000" flipH="1">
                <a:off x="712818" y="319087"/>
                <a:ext cx="49214" cy="30163"/>
              </a:xfrm>
              <a:prstGeom prst="straightConnector1">
                <a:avLst/>
              </a:prstGeom>
              <a:noFill/>
              <a:ln w="9525" cap="flat" cmpd="sng">
                <a:solidFill>
                  <a:srgbClr val="00A1FF"/>
                </a:solidFill>
                <a:prstDash val="solid"/>
                <a:round/>
                <a:headEnd type="none" w="sm" len="sm"/>
                <a:tailEnd type="triangle" w="med" len="med"/>
              </a:ln>
            </p:spPr>
          </p:cxnSp>
          <p:cxnSp>
            <p:nvCxnSpPr>
              <p:cNvPr id="197" name="Google Shape;197;p23"/>
              <p:cNvCxnSpPr/>
              <p:nvPr/>
            </p:nvCxnSpPr>
            <p:spPr>
              <a:xfrm rot="10800000">
                <a:off x="503268" y="227012"/>
                <a:ext cx="1589" cy="50801"/>
              </a:xfrm>
              <a:prstGeom prst="straightConnector1">
                <a:avLst/>
              </a:prstGeom>
              <a:noFill/>
              <a:ln w="9525" cap="flat" cmpd="sng">
                <a:solidFill>
                  <a:srgbClr val="00A1FF"/>
                </a:solidFill>
                <a:prstDash val="solid"/>
                <a:round/>
                <a:headEnd type="none" w="sm" len="sm"/>
                <a:tailEnd type="triangle" w="med" len="med"/>
              </a:ln>
            </p:spPr>
          </p:cxnSp>
          <p:cxnSp>
            <p:nvCxnSpPr>
              <p:cNvPr id="198" name="Google Shape;198;p23"/>
              <p:cNvCxnSpPr/>
              <p:nvPr/>
            </p:nvCxnSpPr>
            <p:spPr>
              <a:xfrm rot="10800000">
                <a:off x="247681" y="369887"/>
                <a:ext cx="30163" cy="34926"/>
              </a:xfrm>
              <a:prstGeom prst="straightConnector1">
                <a:avLst/>
              </a:prstGeom>
              <a:noFill/>
              <a:ln w="9525" cap="flat" cmpd="sng">
                <a:solidFill>
                  <a:srgbClr val="00A1FF"/>
                </a:solidFill>
                <a:prstDash val="solid"/>
                <a:round/>
                <a:headEnd type="none" w="sm" len="sm"/>
                <a:tailEnd type="triangle" w="med" len="med"/>
              </a:ln>
            </p:spPr>
          </p:cxnSp>
          <p:cxnSp>
            <p:nvCxnSpPr>
              <p:cNvPr id="199" name="Google Shape;199;p23"/>
              <p:cNvCxnSpPr/>
              <p:nvPr/>
            </p:nvCxnSpPr>
            <p:spPr>
              <a:xfrm flipH="1">
                <a:off x="211168" y="762000"/>
                <a:ext cx="34926" cy="34925"/>
              </a:xfrm>
              <a:prstGeom prst="straightConnector1">
                <a:avLst/>
              </a:prstGeom>
              <a:noFill/>
              <a:ln w="9525" cap="flat" cmpd="sng">
                <a:solidFill>
                  <a:srgbClr val="00A1FF"/>
                </a:solidFill>
                <a:prstDash val="solid"/>
                <a:round/>
                <a:headEnd type="none" w="sm" len="sm"/>
                <a:tailEnd type="triangle" w="med" len="med"/>
              </a:ln>
            </p:spPr>
          </p:cxnSp>
          <p:cxnSp>
            <p:nvCxnSpPr>
              <p:cNvPr id="200" name="Google Shape;200;p23"/>
              <p:cNvCxnSpPr/>
              <p:nvPr/>
            </p:nvCxnSpPr>
            <p:spPr>
              <a:xfrm>
                <a:off x="654080" y="723899"/>
                <a:ext cx="28576" cy="28577"/>
              </a:xfrm>
              <a:prstGeom prst="straightConnector1">
                <a:avLst/>
              </a:prstGeom>
              <a:noFill/>
              <a:ln w="9525" cap="flat" cmpd="sng">
                <a:solidFill>
                  <a:srgbClr val="00A1FF"/>
                </a:solidFill>
                <a:prstDash val="solid"/>
                <a:round/>
                <a:headEnd type="none" w="sm" len="sm"/>
                <a:tailEnd type="triangle" w="med" len="med"/>
              </a:ln>
            </p:spPr>
          </p:cxnSp>
          <p:grpSp>
            <p:nvGrpSpPr>
              <p:cNvPr id="201" name="Google Shape;201;p23"/>
              <p:cNvGrpSpPr/>
              <p:nvPr/>
            </p:nvGrpSpPr>
            <p:grpSpPr>
              <a:xfrm>
                <a:off x="168306" y="236438"/>
                <a:ext cx="611790" cy="620913"/>
                <a:chOff x="-1" y="-1"/>
                <a:chExt cx="611789" cy="620911"/>
              </a:xfrm>
            </p:grpSpPr>
            <p:sp>
              <p:nvSpPr>
                <p:cNvPr id="202" name="Google Shape;202;p23"/>
                <p:cNvSpPr/>
                <p:nvPr/>
              </p:nvSpPr>
              <p:spPr>
                <a:xfrm rot="2998799">
                  <a:off x="65085" y="115985"/>
                  <a:ext cx="484189" cy="388939"/>
                </a:xfrm>
                <a:prstGeom prst="ellipse">
                  <a:avLst/>
                </a:prstGeom>
                <a:gradFill>
                  <a:gsLst>
                    <a:gs pos="0">
                      <a:srgbClr val="FFFFFF">
                        <a:alpha val="52941"/>
                      </a:srgbClr>
                    </a:gs>
                    <a:gs pos="50000">
                      <a:srgbClr val="F40000">
                        <a:alpha val="52941"/>
                      </a:srgbClr>
                    </a:gs>
                    <a:gs pos="100000">
                      <a:srgbClr val="FFFFFF">
                        <a:alpha val="52941"/>
                      </a:srgbClr>
                    </a:gs>
                  </a:gsLst>
                  <a:lin ang="135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03" name="Google Shape;203;p23"/>
                <p:cNvSpPr/>
                <p:nvPr/>
              </p:nvSpPr>
              <p:spPr>
                <a:xfrm rot="2998799">
                  <a:off x="119060" y="73123"/>
                  <a:ext cx="368301" cy="482601"/>
                </a:xfrm>
                <a:prstGeom prst="ellipse">
                  <a:avLst/>
                </a:prstGeom>
                <a:gradFill>
                  <a:gsLst>
                    <a:gs pos="0">
                      <a:srgbClr val="F40000">
                        <a:alpha val="74901"/>
                      </a:srgbClr>
                    </a:gs>
                    <a:gs pos="100000">
                      <a:srgbClr val="B40000">
                        <a:alpha val="76862"/>
                      </a:srgbClr>
                    </a:gs>
                  </a:gsLst>
                  <a:path path="circle">
                    <a:fillToRect t="100000" r="100000"/>
                  </a:path>
                  <a:tileRect l="-100000" b="-10000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pic>
              <p:nvPicPr>
                <p:cNvPr id="204" name="Google Shape;204;p23" descr="image.png"/>
                <p:cNvPicPr preferRelativeResize="0"/>
                <p:nvPr/>
              </p:nvPicPr>
              <p:blipFill rotWithShape="1">
                <a:blip r:embed="rId6">
                  <a:alphaModFix/>
                </a:blip>
                <a:srcRect/>
                <a:stretch/>
              </p:blipFill>
              <p:spPr>
                <a:xfrm>
                  <a:off x="109535" y="128685"/>
                  <a:ext cx="368301" cy="355601"/>
                </a:xfrm>
                <a:prstGeom prst="rect">
                  <a:avLst/>
                </a:prstGeom>
                <a:noFill/>
                <a:ln>
                  <a:noFill/>
                </a:ln>
              </p:spPr>
            </p:pic>
          </p:grpSp>
          <p:sp>
            <p:nvSpPr>
              <p:cNvPr id="205" name="Google Shape;205;p23"/>
              <p:cNvSpPr/>
              <p:nvPr/>
            </p:nvSpPr>
            <p:spPr>
              <a:xfrm>
                <a:off x="452468" y="0"/>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06" name="Google Shape;206;p23"/>
              <p:cNvSpPr/>
              <p:nvPr/>
            </p:nvSpPr>
            <p:spPr>
              <a:xfrm rot="3451729">
                <a:off x="734249" y="102393"/>
                <a:ext cx="98426" cy="388939"/>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07" name="Google Shape;207;p23"/>
              <p:cNvSpPr/>
              <p:nvPr/>
            </p:nvSpPr>
            <p:spPr>
              <a:xfrm rot="-1879720">
                <a:off x="171481" y="149225"/>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08" name="Google Shape;208;p23"/>
              <p:cNvSpPr/>
              <p:nvPr/>
            </p:nvSpPr>
            <p:spPr>
              <a:xfrm rot="8714292">
                <a:off x="658843" y="581025"/>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09" name="Google Shape;209;p23"/>
              <p:cNvSpPr/>
              <p:nvPr/>
            </p:nvSpPr>
            <p:spPr>
              <a:xfrm rot="-7617863">
                <a:off x="135762" y="623093"/>
                <a:ext cx="98426" cy="388939"/>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210" name="Google Shape;210;p23"/>
            <p:cNvGrpSpPr/>
            <p:nvPr/>
          </p:nvGrpSpPr>
          <p:grpSpPr>
            <a:xfrm>
              <a:off x="1195386" y="0"/>
              <a:ext cx="973951" cy="973823"/>
              <a:chOff x="-1" y="0"/>
              <a:chExt cx="973950" cy="973822"/>
            </a:xfrm>
          </p:grpSpPr>
          <p:cxnSp>
            <p:nvCxnSpPr>
              <p:cNvPr id="211" name="Google Shape;211;p23"/>
              <p:cNvCxnSpPr/>
              <p:nvPr/>
            </p:nvCxnSpPr>
            <p:spPr>
              <a:xfrm rot="10800000" flipH="1">
                <a:off x="712818" y="319087"/>
                <a:ext cx="49214" cy="30163"/>
              </a:xfrm>
              <a:prstGeom prst="straightConnector1">
                <a:avLst/>
              </a:prstGeom>
              <a:noFill/>
              <a:ln w="9525" cap="flat" cmpd="sng">
                <a:solidFill>
                  <a:srgbClr val="00A1FF"/>
                </a:solidFill>
                <a:prstDash val="solid"/>
                <a:round/>
                <a:headEnd type="none" w="sm" len="sm"/>
                <a:tailEnd type="triangle" w="med" len="med"/>
              </a:ln>
            </p:spPr>
          </p:cxnSp>
          <p:cxnSp>
            <p:nvCxnSpPr>
              <p:cNvPr id="212" name="Google Shape;212;p23"/>
              <p:cNvCxnSpPr/>
              <p:nvPr/>
            </p:nvCxnSpPr>
            <p:spPr>
              <a:xfrm rot="10800000">
                <a:off x="503268" y="227012"/>
                <a:ext cx="1589" cy="50801"/>
              </a:xfrm>
              <a:prstGeom prst="straightConnector1">
                <a:avLst/>
              </a:prstGeom>
              <a:noFill/>
              <a:ln w="9525" cap="flat" cmpd="sng">
                <a:solidFill>
                  <a:srgbClr val="00A1FF"/>
                </a:solidFill>
                <a:prstDash val="solid"/>
                <a:round/>
                <a:headEnd type="none" w="sm" len="sm"/>
                <a:tailEnd type="triangle" w="med" len="med"/>
              </a:ln>
            </p:spPr>
          </p:cxnSp>
          <p:cxnSp>
            <p:nvCxnSpPr>
              <p:cNvPr id="213" name="Google Shape;213;p23"/>
              <p:cNvCxnSpPr/>
              <p:nvPr/>
            </p:nvCxnSpPr>
            <p:spPr>
              <a:xfrm rot="10800000">
                <a:off x="247681" y="369887"/>
                <a:ext cx="30163" cy="34926"/>
              </a:xfrm>
              <a:prstGeom prst="straightConnector1">
                <a:avLst/>
              </a:prstGeom>
              <a:noFill/>
              <a:ln w="9525" cap="flat" cmpd="sng">
                <a:solidFill>
                  <a:srgbClr val="00A1FF"/>
                </a:solidFill>
                <a:prstDash val="solid"/>
                <a:round/>
                <a:headEnd type="none" w="sm" len="sm"/>
                <a:tailEnd type="triangle" w="med" len="med"/>
              </a:ln>
            </p:spPr>
          </p:cxnSp>
          <p:cxnSp>
            <p:nvCxnSpPr>
              <p:cNvPr id="214" name="Google Shape;214;p23"/>
              <p:cNvCxnSpPr/>
              <p:nvPr/>
            </p:nvCxnSpPr>
            <p:spPr>
              <a:xfrm flipH="1">
                <a:off x="211168" y="762000"/>
                <a:ext cx="34926" cy="34925"/>
              </a:xfrm>
              <a:prstGeom prst="straightConnector1">
                <a:avLst/>
              </a:prstGeom>
              <a:noFill/>
              <a:ln w="9525" cap="flat" cmpd="sng">
                <a:solidFill>
                  <a:srgbClr val="00A1FF"/>
                </a:solidFill>
                <a:prstDash val="solid"/>
                <a:round/>
                <a:headEnd type="none" w="sm" len="sm"/>
                <a:tailEnd type="triangle" w="med" len="med"/>
              </a:ln>
            </p:spPr>
          </p:cxnSp>
          <p:cxnSp>
            <p:nvCxnSpPr>
              <p:cNvPr id="215" name="Google Shape;215;p23"/>
              <p:cNvCxnSpPr/>
              <p:nvPr/>
            </p:nvCxnSpPr>
            <p:spPr>
              <a:xfrm>
                <a:off x="654080" y="723899"/>
                <a:ext cx="28576" cy="28577"/>
              </a:xfrm>
              <a:prstGeom prst="straightConnector1">
                <a:avLst/>
              </a:prstGeom>
              <a:noFill/>
              <a:ln w="9525" cap="flat" cmpd="sng">
                <a:solidFill>
                  <a:srgbClr val="00A1FF"/>
                </a:solidFill>
                <a:prstDash val="solid"/>
                <a:round/>
                <a:headEnd type="none" w="sm" len="sm"/>
                <a:tailEnd type="triangle" w="med" len="med"/>
              </a:ln>
            </p:spPr>
          </p:cxnSp>
          <p:grpSp>
            <p:nvGrpSpPr>
              <p:cNvPr id="216" name="Google Shape;216;p23"/>
              <p:cNvGrpSpPr/>
              <p:nvPr/>
            </p:nvGrpSpPr>
            <p:grpSpPr>
              <a:xfrm>
                <a:off x="168306" y="236438"/>
                <a:ext cx="611790" cy="620913"/>
                <a:chOff x="-1" y="-1"/>
                <a:chExt cx="611789" cy="620911"/>
              </a:xfrm>
            </p:grpSpPr>
            <p:sp>
              <p:nvSpPr>
                <p:cNvPr id="217" name="Google Shape;217;p23"/>
                <p:cNvSpPr/>
                <p:nvPr/>
              </p:nvSpPr>
              <p:spPr>
                <a:xfrm rot="2998799">
                  <a:off x="65085" y="115985"/>
                  <a:ext cx="484189" cy="388939"/>
                </a:xfrm>
                <a:prstGeom prst="ellipse">
                  <a:avLst/>
                </a:prstGeom>
                <a:gradFill>
                  <a:gsLst>
                    <a:gs pos="0">
                      <a:srgbClr val="FFFFFF">
                        <a:alpha val="52941"/>
                      </a:srgbClr>
                    </a:gs>
                    <a:gs pos="50000">
                      <a:srgbClr val="F40000">
                        <a:alpha val="52941"/>
                      </a:srgbClr>
                    </a:gs>
                    <a:gs pos="100000">
                      <a:srgbClr val="FFFFFF">
                        <a:alpha val="52941"/>
                      </a:srgbClr>
                    </a:gs>
                  </a:gsLst>
                  <a:lin ang="135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18" name="Google Shape;218;p23"/>
                <p:cNvSpPr/>
                <p:nvPr/>
              </p:nvSpPr>
              <p:spPr>
                <a:xfrm rot="2998799">
                  <a:off x="119060" y="73123"/>
                  <a:ext cx="368301" cy="482601"/>
                </a:xfrm>
                <a:prstGeom prst="ellipse">
                  <a:avLst/>
                </a:prstGeom>
                <a:gradFill>
                  <a:gsLst>
                    <a:gs pos="0">
                      <a:srgbClr val="F40000">
                        <a:alpha val="74901"/>
                      </a:srgbClr>
                    </a:gs>
                    <a:gs pos="100000">
                      <a:srgbClr val="B40000">
                        <a:alpha val="76862"/>
                      </a:srgbClr>
                    </a:gs>
                  </a:gsLst>
                  <a:path path="circle">
                    <a:fillToRect t="100000" r="100000"/>
                  </a:path>
                  <a:tileRect l="-100000" b="-10000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pic>
              <p:nvPicPr>
                <p:cNvPr id="219" name="Google Shape;219;p23" descr="image.png"/>
                <p:cNvPicPr preferRelativeResize="0"/>
                <p:nvPr/>
              </p:nvPicPr>
              <p:blipFill rotWithShape="1">
                <a:blip r:embed="rId7">
                  <a:alphaModFix/>
                </a:blip>
                <a:srcRect/>
                <a:stretch/>
              </p:blipFill>
              <p:spPr>
                <a:xfrm>
                  <a:off x="107948" y="122335"/>
                  <a:ext cx="368301" cy="355601"/>
                </a:xfrm>
                <a:prstGeom prst="rect">
                  <a:avLst/>
                </a:prstGeom>
                <a:noFill/>
                <a:ln>
                  <a:noFill/>
                </a:ln>
              </p:spPr>
            </p:pic>
          </p:grpSp>
          <p:sp>
            <p:nvSpPr>
              <p:cNvPr id="220" name="Google Shape;220;p23"/>
              <p:cNvSpPr/>
              <p:nvPr/>
            </p:nvSpPr>
            <p:spPr>
              <a:xfrm>
                <a:off x="452468" y="0"/>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21" name="Google Shape;221;p23"/>
              <p:cNvSpPr/>
              <p:nvPr/>
            </p:nvSpPr>
            <p:spPr>
              <a:xfrm rot="3451729">
                <a:off x="734249" y="102393"/>
                <a:ext cx="98426" cy="388939"/>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22" name="Google Shape;222;p23"/>
              <p:cNvSpPr/>
              <p:nvPr/>
            </p:nvSpPr>
            <p:spPr>
              <a:xfrm rot="-1879720">
                <a:off x="171481" y="149225"/>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23" name="Google Shape;223;p23"/>
              <p:cNvSpPr/>
              <p:nvPr/>
            </p:nvSpPr>
            <p:spPr>
              <a:xfrm rot="8714292">
                <a:off x="658843" y="581025"/>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24" name="Google Shape;224;p23"/>
              <p:cNvSpPr/>
              <p:nvPr/>
            </p:nvSpPr>
            <p:spPr>
              <a:xfrm rot="-7617863">
                <a:off x="135762" y="623093"/>
                <a:ext cx="98426" cy="388939"/>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grpSp>
      </p:grpSp>
      <p:grpSp>
        <p:nvGrpSpPr>
          <p:cNvPr id="225" name="Google Shape;225;p23"/>
          <p:cNvGrpSpPr/>
          <p:nvPr/>
        </p:nvGrpSpPr>
        <p:grpSpPr>
          <a:xfrm>
            <a:off x="4254466" y="3263900"/>
            <a:ext cx="2197916" cy="1007161"/>
            <a:chOff x="-2" y="0"/>
            <a:chExt cx="2197914" cy="1007160"/>
          </a:xfrm>
        </p:grpSpPr>
        <p:grpSp>
          <p:nvGrpSpPr>
            <p:cNvPr id="226" name="Google Shape;226;p23"/>
            <p:cNvGrpSpPr/>
            <p:nvPr/>
          </p:nvGrpSpPr>
          <p:grpSpPr>
            <a:xfrm>
              <a:off x="-2" y="33337"/>
              <a:ext cx="973952" cy="973823"/>
              <a:chOff x="-1" y="0"/>
              <a:chExt cx="973950" cy="973822"/>
            </a:xfrm>
          </p:grpSpPr>
          <p:cxnSp>
            <p:nvCxnSpPr>
              <p:cNvPr id="227" name="Google Shape;227;p23"/>
              <p:cNvCxnSpPr/>
              <p:nvPr/>
            </p:nvCxnSpPr>
            <p:spPr>
              <a:xfrm rot="10800000" flipH="1">
                <a:off x="712818" y="319087"/>
                <a:ext cx="49214" cy="30163"/>
              </a:xfrm>
              <a:prstGeom prst="straightConnector1">
                <a:avLst/>
              </a:prstGeom>
              <a:noFill/>
              <a:ln w="9525" cap="flat" cmpd="sng">
                <a:solidFill>
                  <a:srgbClr val="00A1FF"/>
                </a:solidFill>
                <a:prstDash val="solid"/>
                <a:round/>
                <a:headEnd type="none" w="sm" len="sm"/>
                <a:tailEnd type="triangle" w="med" len="med"/>
              </a:ln>
            </p:spPr>
          </p:cxnSp>
          <p:cxnSp>
            <p:nvCxnSpPr>
              <p:cNvPr id="228" name="Google Shape;228;p23"/>
              <p:cNvCxnSpPr/>
              <p:nvPr/>
            </p:nvCxnSpPr>
            <p:spPr>
              <a:xfrm rot="10800000">
                <a:off x="503268" y="227012"/>
                <a:ext cx="1589" cy="50801"/>
              </a:xfrm>
              <a:prstGeom prst="straightConnector1">
                <a:avLst/>
              </a:prstGeom>
              <a:noFill/>
              <a:ln w="9525" cap="flat" cmpd="sng">
                <a:solidFill>
                  <a:srgbClr val="00A1FF"/>
                </a:solidFill>
                <a:prstDash val="solid"/>
                <a:round/>
                <a:headEnd type="none" w="sm" len="sm"/>
                <a:tailEnd type="triangle" w="med" len="med"/>
              </a:ln>
            </p:spPr>
          </p:cxnSp>
          <p:cxnSp>
            <p:nvCxnSpPr>
              <p:cNvPr id="229" name="Google Shape;229;p23"/>
              <p:cNvCxnSpPr/>
              <p:nvPr/>
            </p:nvCxnSpPr>
            <p:spPr>
              <a:xfrm rot="10800000">
                <a:off x="247681" y="369887"/>
                <a:ext cx="30163" cy="34926"/>
              </a:xfrm>
              <a:prstGeom prst="straightConnector1">
                <a:avLst/>
              </a:prstGeom>
              <a:noFill/>
              <a:ln w="9525" cap="flat" cmpd="sng">
                <a:solidFill>
                  <a:srgbClr val="00A1FF"/>
                </a:solidFill>
                <a:prstDash val="solid"/>
                <a:round/>
                <a:headEnd type="none" w="sm" len="sm"/>
                <a:tailEnd type="triangle" w="med" len="med"/>
              </a:ln>
            </p:spPr>
          </p:cxnSp>
          <p:cxnSp>
            <p:nvCxnSpPr>
              <p:cNvPr id="230" name="Google Shape;230;p23"/>
              <p:cNvCxnSpPr/>
              <p:nvPr/>
            </p:nvCxnSpPr>
            <p:spPr>
              <a:xfrm flipH="1">
                <a:off x="211168" y="762000"/>
                <a:ext cx="34926" cy="34925"/>
              </a:xfrm>
              <a:prstGeom prst="straightConnector1">
                <a:avLst/>
              </a:prstGeom>
              <a:noFill/>
              <a:ln w="9525" cap="flat" cmpd="sng">
                <a:solidFill>
                  <a:srgbClr val="00A1FF"/>
                </a:solidFill>
                <a:prstDash val="solid"/>
                <a:round/>
                <a:headEnd type="none" w="sm" len="sm"/>
                <a:tailEnd type="triangle" w="med" len="med"/>
              </a:ln>
            </p:spPr>
          </p:cxnSp>
          <p:cxnSp>
            <p:nvCxnSpPr>
              <p:cNvPr id="231" name="Google Shape;231;p23"/>
              <p:cNvCxnSpPr/>
              <p:nvPr/>
            </p:nvCxnSpPr>
            <p:spPr>
              <a:xfrm>
                <a:off x="654080" y="723899"/>
                <a:ext cx="28576" cy="28577"/>
              </a:xfrm>
              <a:prstGeom prst="straightConnector1">
                <a:avLst/>
              </a:prstGeom>
              <a:noFill/>
              <a:ln w="9525" cap="flat" cmpd="sng">
                <a:solidFill>
                  <a:srgbClr val="00A1FF"/>
                </a:solidFill>
                <a:prstDash val="solid"/>
                <a:round/>
                <a:headEnd type="none" w="sm" len="sm"/>
                <a:tailEnd type="triangle" w="med" len="med"/>
              </a:ln>
            </p:spPr>
          </p:cxnSp>
          <p:grpSp>
            <p:nvGrpSpPr>
              <p:cNvPr id="232" name="Google Shape;232;p23"/>
              <p:cNvGrpSpPr/>
              <p:nvPr/>
            </p:nvGrpSpPr>
            <p:grpSpPr>
              <a:xfrm>
                <a:off x="168306" y="236438"/>
                <a:ext cx="611790" cy="620913"/>
                <a:chOff x="-1" y="-1"/>
                <a:chExt cx="611789" cy="620911"/>
              </a:xfrm>
            </p:grpSpPr>
            <p:sp>
              <p:nvSpPr>
                <p:cNvPr id="233" name="Google Shape;233;p23"/>
                <p:cNvSpPr/>
                <p:nvPr/>
              </p:nvSpPr>
              <p:spPr>
                <a:xfrm rot="2998799">
                  <a:off x="65085" y="115985"/>
                  <a:ext cx="484189" cy="388939"/>
                </a:xfrm>
                <a:prstGeom prst="ellipse">
                  <a:avLst/>
                </a:prstGeom>
                <a:gradFill>
                  <a:gsLst>
                    <a:gs pos="0">
                      <a:srgbClr val="FFFFFF">
                        <a:alpha val="52941"/>
                      </a:srgbClr>
                    </a:gs>
                    <a:gs pos="50000">
                      <a:srgbClr val="F40000">
                        <a:alpha val="52941"/>
                      </a:srgbClr>
                    </a:gs>
                    <a:gs pos="100000">
                      <a:srgbClr val="FFFFFF">
                        <a:alpha val="52941"/>
                      </a:srgbClr>
                    </a:gs>
                  </a:gsLst>
                  <a:lin ang="135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34" name="Google Shape;234;p23"/>
                <p:cNvSpPr/>
                <p:nvPr/>
              </p:nvSpPr>
              <p:spPr>
                <a:xfrm rot="2998799">
                  <a:off x="119060" y="73123"/>
                  <a:ext cx="368301" cy="482601"/>
                </a:xfrm>
                <a:prstGeom prst="ellipse">
                  <a:avLst/>
                </a:prstGeom>
                <a:gradFill>
                  <a:gsLst>
                    <a:gs pos="0">
                      <a:srgbClr val="F40000">
                        <a:alpha val="74901"/>
                      </a:srgbClr>
                    </a:gs>
                    <a:gs pos="100000">
                      <a:srgbClr val="B40000">
                        <a:alpha val="76862"/>
                      </a:srgbClr>
                    </a:gs>
                  </a:gsLst>
                  <a:path path="circle">
                    <a:fillToRect t="100000" r="100000"/>
                  </a:path>
                  <a:tileRect l="-100000" b="-10000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pic>
              <p:nvPicPr>
                <p:cNvPr id="235" name="Google Shape;235;p23" descr="image.png"/>
                <p:cNvPicPr preferRelativeResize="0"/>
                <p:nvPr/>
              </p:nvPicPr>
              <p:blipFill rotWithShape="1">
                <a:blip r:embed="rId8">
                  <a:alphaModFix/>
                </a:blip>
                <a:srcRect/>
                <a:stretch/>
              </p:blipFill>
              <p:spPr>
                <a:xfrm>
                  <a:off x="111123" y="123923"/>
                  <a:ext cx="368301" cy="355601"/>
                </a:xfrm>
                <a:prstGeom prst="rect">
                  <a:avLst/>
                </a:prstGeom>
                <a:noFill/>
                <a:ln>
                  <a:noFill/>
                </a:ln>
              </p:spPr>
            </p:pic>
          </p:grpSp>
          <p:sp>
            <p:nvSpPr>
              <p:cNvPr id="236" name="Google Shape;236;p23"/>
              <p:cNvSpPr/>
              <p:nvPr/>
            </p:nvSpPr>
            <p:spPr>
              <a:xfrm>
                <a:off x="452468" y="0"/>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37" name="Google Shape;237;p23"/>
              <p:cNvSpPr/>
              <p:nvPr/>
            </p:nvSpPr>
            <p:spPr>
              <a:xfrm rot="3451729">
                <a:off x="734249" y="102393"/>
                <a:ext cx="98426" cy="388939"/>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38" name="Google Shape;238;p23"/>
              <p:cNvSpPr/>
              <p:nvPr/>
            </p:nvSpPr>
            <p:spPr>
              <a:xfrm rot="-1879720">
                <a:off x="171481" y="149225"/>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39" name="Google Shape;239;p23"/>
              <p:cNvSpPr/>
              <p:nvPr/>
            </p:nvSpPr>
            <p:spPr>
              <a:xfrm rot="8714292">
                <a:off x="658843" y="581025"/>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40" name="Google Shape;240;p23"/>
              <p:cNvSpPr/>
              <p:nvPr/>
            </p:nvSpPr>
            <p:spPr>
              <a:xfrm rot="-7617863">
                <a:off x="135762" y="623093"/>
                <a:ext cx="98426" cy="388939"/>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241" name="Google Shape;241;p23"/>
            <p:cNvGrpSpPr/>
            <p:nvPr/>
          </p:nvGrpSpPr>
          <p:grpSpPr>
            <a:xfrm>
              <a:off x="1223961" y="0"/>
              <a:ext cx="973951" cy="973823"/>
              <a:chOff x="-1" y="0"/>
              <a:chExt cx="973950" cy="973822"/>
            </a:xfrm>
          </p:grpSpPr>
          <p:cxnSp>
            <p:nvCxnSpPr>
              <p:cNvPr id="242" name="Google Shape;242;p23"/>
              <p:cNvCxnSpPr/>
              <p:nvPr/>
            </p:nvCxnSpPr>
            <p:spPr>
              <a:xfrm rot="10800000" flipH="1">
                <a:off x="712818" y="319087"/>
                <a:ext cx="49214" cy="30163"/>
              </a:xfrm>
              <a:prstGeom prst="straightConnector1">
                <a:avLst/>
              </a:prstGeom>
              <a:noFill/>
              <a:ln w="9525" cap="flat" cmpd="sng">
                <a:solidFill>
                  <a:srgbClr val="00A1FF"/>
                </a:solidFill>
                <a:prstDash val="solid"/>
                <a:round/>
                <a:headEnd type="none" w="sm" len="sm"/>
                <a:tailEnd type="triangle" w="med" len="med"/>
              </a:ln>
            </p:spPr>
          </p:cxnSp>
          <p:cxnSp>
            <p:nvCxnSpPr>
              <p:cNvPr id="243" name="Google Shape;243;p23"/>
              <p:cNvCxnSpPr/>
              <p:nvPr/>
            </p:nvCxnSpPr>
            <p:spPr>
              <a:xfrm rot="10800000">
                <a:off x="503268" y="227012"/>
                <a:ext cx="1589" cy="50801"/>
              </a:xfrm>
              <a:prstGeom prst="straightConnector1">
                <a:avLst/>
              </a:prstGeom>
              <a:noFill/>
              <a:ln w="9525" cap="flat" cmpd="sng">
                <a:solidFill>
                  <a:srgbClr val="00A1FF"/>
                </a:solidFill>
                <a:prstDash val="solid"/>
                <a:round/>
                <a:headEnd type="none" w="sm" len="sm"/>
                <a:tailEnd type="triangle" w="med" len="med"/>
              </a:ln>
            </p:spPr>
          </p:cxnSp>
          <p:cxnSp>
            <p:nvCxnSpPr>
              <p:cNvPr id="244" name="Google Shape;244;p23"/>
              <p:cNvCxnSpPr/>
              <p:nvPr/>
            </p:nvCxnSpPr>
            <p:spPr>
              <a:xfrm rot="10800000">
                <a:off x="247681" y="369887"/>
                <a:ext cx="30163" cy="34926"/>
              </a:xfrm>
              <a:prstGeom prst="straightConnector1">
                <a:avLst/>
              </a:prstGeom>
              <a:noFill/>
              <a:ln w="9525" cap="flat" cmpd="sng">
                <a:solidFill>
                  <a:srgbClr val="00A1FF"/>
                </a:solidFill>
                <a:prstDash val="solid"/>
                <a:round/>
                <a:headEnd type="none" w="sm" len="sm"/>
                <a:tailEnd type="triangle" w="med" len="med"/>
              </a:ln>
            </p:spPr>
          </p:cxnSp>
          <p:cxnSp>
            <p:nvCxnSpPr>
              <p:cNvPr id="245" name="Google Shape;245;p23"/>
              <p:cNvCxnSpPr/>
              <p:nvPr/>
            </p:nvCxnSpPr>
            <p:spPr>
              <a:xfrm flipH="1">
                <a:off x="211168" y="762000"/>
                <a:ext cx="34926" cy="34925"/>
              </a:xfrm>
              <a:prstGeom prst="straightConnector1">
                <a:avLst/>
              </a:prstGeom>
              <a:noFill/>
              <a:ln w="9525" cap="flat" cmpd="sng">
                <a:solidFill>
                  <a:srgbClr val="00A1FF"/>
                </a:solidFill>
                <a:prstDash val="solid"/>
                <a:round/>
                <a:headEnd type="none" w="sm" len="sm"/>
                <a:tailEnd type="triangle" w="med" len="med"/>
              </a:ln>
            </p:spPr>
          </p:cxnSp>
          <p:cxnSp>
            <p:nvCxnSpPr>
              <p:cNvPr id="246" name="Google Shape;246;p23"/>
              <p:cNvCxnSpPr/>
              <p:nvPr/>
            </p:nvCxnSpPr>
            <p:spPr>
              <a:xfrm>
                <a:off x="654080" y="723899"/>
                <a:ext cx="28576" cy="28577"/>
              </a:xfrm>
              <a:prstGeom prst="straightConnector1">
                <a:avLst/>
              </a:prstGeom>
              <a:noFill/>
              <a:ln w="9525" cap="flat" cmpd="sng">
                <a:solidFill>
                  <a:srgbClr val="00A1FF"/>
                </a:solidFill>
                <a:prstDash val="solid"/>
                <a:round/>
                <a:headEnd type="none" w="sm" len="sm"/>
                <a:tailEnd type="triangle" w="med" len="med"/>
              </a:ln>
            </p:spPr>
          </p:cxnSp>
          <p:grpSp>
            <p:nvGrpSpPr>
              <p:cNvPr id="247" name="Google Shape;247;p23"/>
              <p:cNvGrpSpPr/>
              <p:nvPr/>
            </p:nvGrpSpPr>
            <p:grpSpPr>
              <a:xfrm>
                <a:off x="168306" y="236438"/>
                <a:ext cx="611790" cy="620913"/>
                <a:chOff x="-1" y="-1"/>
                <a:chExt cx="611789" cy="620911"/>
              </a:xfrm>
            </p:grpSpPr>
            <p:sp>
              <p:nvSpPr>
                <p:cNvPr id="248" name="Google Shape;248;p23"/>
                <p:cNvSpPr/>
                <p:nvPr/>
              </p:nvSpPr>
              <p:spPr>
                <a:xfrm rot="2998799">
                  <a:off x="65085" y="115985"/>
                  <a:ext cx="484189" cy="388939"/>
                </a:xfrm>
                <a:prstGeom prst="ellipse">
                  <a:avLst/>
                </a:prstGeom>
                <a:gradFill>
                  <a:gsLst>
                    <a:gs pos="0">
                      <a:srgbClr val="FFFFFF">
                        <a:alpha val="52941"/>
                      </a:srgbClr>
                    </a:gs>
                    <a:gs pos="50000">
                      <a:srgbClr val="F40000">
                        <a:alpha val="52941"/>
                      </a:srgbClr>
                    </a:gs>
                    <a:gs pos="100000">
                      <a:srgbClr val="FFFFFF">
                        <a:alpha val="52941"/>
                      </a:srgbClr>
                    </a:gs>
                  </a:gsLst>
                  <a:lin ang="135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49" name="Google Shape;249;p23"/>
                <p:cNvSpPr/>
                <p:nvPr/>
              </p:nvSpPr>
              <p:spPr>
                <a:xfrm rot="2998799">
                  <a:off x="119060" y="73123"/>
                  <a:ext cx="368301" cy="482601"/>
                </a:xfrm>
                <a:prstGeom prst="ellipse">
                  <a:avLst/>
                </a:prstGeom>
                <a:gradFill>
                  <a:gsLst>
                    <a:gs pos="0">
                      <a:srgbClr val="F40000">
                        <a:alpha val="74901"/>
                      </a:srgbClr>
                    </a:gs>
                    <a:gs pos="100000">
                      <a:srgbClr val="B40000">
                        <a:alpha val="76862"/>
                      </a:srgbClr>
                    </a:gs>
                  </a:gsLst>
                  <a:path path="circle">
                    <a:fillToRect t="100000" r="100000"/>
                  </a:path>
                  <a:tileRect l="-100000" b="-10000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pic>
              <p:nvPicPr>
                <p:cNvPr id="250" name="Google Shape;250;p23" descr="image.png"/>
                <p:cNvPicPr preferRelativeResize="0"/>
                <p:nvPr/>
              </p:nvPicPr>
              <p:blipFill rotWithShape="1">
                <a:blip r:embed="rId9">
                  <a:alphaModFix/>
                </a:blip>
                <a:srcRect/>
                <a:stretch/>
              </p:blipFill>
              <p:spPr>
                <a:xfrm>
                  <a:off x="106360" y="131860"/>
                  <a:ext cx="368301" cy="342901"/>
                </a:xfrm>
                <a:prstGeom prst="rect">
                  <a:avLst/>
                </a:prstGeom>
                <a:noFill/>
                <a:ln>
                  <a:noFill/>
                </a:ln>
              </p:spPr>
            </p:pic>
          </p:grpSp>
          <p:sp>
            <p:nvSpPr>
              <p:cNvPr id="251" name="Google Shape;251;p23"/>
              <p:cNvSpPr/>
              <p:nvPr/>
            </p:nvSpPr>
            <p:spPr>
              <a:xfrm>
                <a:off x="452468" y="0"/>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52" name="Google Shape;252;p23"/>
              <p:cNvSpPr/>
              <p:nvPr/>
            </p:nvSpPr>
            <p:spPr>
              <a:xfrm rot="3451729">
                <a:off x="734249" y="102393"/>
                <a:ext cx="98426" cy="388939"/>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53" name="Google Shape;253;p23"/>
              <p:cNvSpPr/>
              <p:nvPr/>
            </p:nvSpPr>
            <p:spPr>
              <a:xfrm rot="-1879720">
                <a:off x="171481" y="149225"/>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54" name="Google Shape;254;p23"/>
              <p:cNvSpPr/>
              <p:nvPr/>
            </p:nvSpPr>
            <p:spPr>
              <a:xfrm rot="8714292">
                <a:off x="658843" y="581025"/>
                <a:ext cx="98426" cy="388938"/>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55" name="Google Shape;255;p23"/>
              <p:cNvSpPr/>
              <p:nvPr/>
            </p:nvSpPr>
            <p:spPr>
              <a:xfrm rot="-7617863">
                <a:off x="135762" y="623093"/>
                <a:ext cx="98426" cy="388939"/>
              </a:xfrm>
              <a:prstGeom prst="ellipse">
                <a:avLst/>
              </a:prstGeom>
              <a:solidFill>
                <a:srgbClr val="009C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grpSp>
      </p:grpSp>
      <p:grpSp>
        <p:nvGrpSpPr>
          <p:cNvPr id="256" name="Google Shape;256;p23"/>
          <p:cNvGrpSpPr/>
          <p:nvPr/>
        </p:nvGrpSpPr>
        <p:grpSpPr>
          <a:xfrm>
            <a:off x="5059363" y="3481288"/>
            <a:ext cx="611790" cy="620913"/>
            <a:chOff x="-1" y="-1"/>
            <a:chExt cx="611789" cy="620911"/>
          </a:xfrm>
        </p:grpSpPr>
        <p:sp>
          <p:nvSpPr>
            <p:cNvPr id="257" name="Google Shape;257;p23"/>
            <p:cNvSpPr/>
            <p:nvPr/>
          </p:nvSpPr>
          <p:spPr>
            <a:xfrm rot="2998799">
              <a:off x="65085" y="115985"/>
              <a:ext cx="484189" cy="388939"/>
            </a:xfrm>
            <a:prstGeom prst="ellipse">
              <a:avLst/>
            </a:prstGeom>
            <a:gradFill>
              <a:gsLst>
                <a:gs pos="0">
                  <a:srgbClr val="FFFFFF">
                    <a:alpha val="52941"/>
                  </a:srgbClr>
                </a:gs>
                <a:gs pos="50000">
                  <a:srgbClr val="F40000">
                    <a:alpha val="52941"/>
                  </a:srgbClr>
                </a:gs>
                <a:gs pos="100000">
                  <a:srgbClr val="FFFFFF">
                    <a:alpha val="52941"/>
                  </a:srgbClr>
                </a:gs>
              </a:gsLst>
              <a:lin ang="135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58" name="Google Shape;258;p23"/>
            <p:cNvSpPr/>
            <p:nvPr/>
          </p:nvSpPr>
          <p:spPr>
            <a:xfrm rot="2998799">
              <a:off x="119060" y="73123"/>
              <a:ext cx="368301" cy="482601"/>
            </a:xfrm>
            <a:prstGeom prst="ellipse">
              <a:avLst/>
            </a:prstGeom>
            <a:gradFill>
              <a:gsLst>
                <a:gs pos="0">
                  <a:srgbClr val="F40000">
                    <a:alpha val="74901"/>
                  </a:srgbClr>
                </a:gs>
                <a:gs pos="100000">
                  <a:srgbClr val="B40000">
                    <a:alpha val="76862"/>
                  </a:srgbClr>
                </a:gs>
              </a:gsLst>
              <a:path path="circle">
                <a:fillToRect t="100000" r="100000"/>
              </a:path>
              <a:tileRect l="-100000" b="-10000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pic>
          <p:nvPicPr>
            <p:cNvPr id="259" name="Google Shape;259;p23" descr="image.png"/>
            <p:cNvPicPr preferRelativeResize="0"/>
            <p:nvPr/>
          </p:nvPicPr>
          <p:blipFill rotWithShape="1">
            <a:blip r:embed="rId10">
              <a:alphaModFix/>
            </a:blip>
            <a:srcRect/>
            <a:stretch/>
          </p:blipFill>
          <p:spPr>
            <a:xfrm>
              <a:off x="109535" y="125510"/>
              <a:ext cx="368301" cy="355601"/>
            </a:xfrm>
            <a:prstGeom prst="rect">
              <a:avLst/>
            </a:prstGeom>
            <a:noFill/>
            <a:ln>
              <a:noFill/>
            </a:ln>
          </p:spPr>
        </p:pic>
      </p:grpSp>
      <p:sp>
        <p:nvSpPr>
          <p:cNvPr id="260" name="Google Shape;260;p23"/>
          <p:cNvSpPr/>
          <p:nvPr/>
        </p:nvSpPr>
        <p:spPr>
          <a:xfrm rot="2998799">
            <a:off x="5079206" y="3210718"/>
            <a:ext cx="388938" cy="1143001"/>
          </a:xfrm>
          <a:prstGeom prst="ellipse">
            <a:avLst/>
          </a:prstGeom>
          <a:noFill/>
          <a:ln w="76200" cap="flat" cmpd="sng">
            <a:solidFill>
              <a:srgbClr val="FFFFFF"/>
            </a:solidFill>
            <a:prstDash val="dashDot"/>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61" name="Google Shape;261;p23"/>
          <p:cNvSpPr/>
          <p:nvPr/>
        </p:nvSpPr>
        <p:spPr>
          <a:xfrm rot="5400000">
            <a:off x="4742656" y="4985543"/>
            <a:ext cx="365126" cy="550864"/>
          </a:xfrm>
          <a:custGeom>
            <a:avLst/>
            <a:gdLst/>
            <a:ahLst/>
            <a:cxnLst/>
            <a:rect l="l" t="t" r="r" b="b"/>
            <a:pathLst>
              <a:path w="21600" h="21600" extrusionOk="0">
                <a:moveTo>
                  <a:pt x="13482" y="0"/>
                </a:moveTo>
                <a:lnTo>
                  <a:pt x="13482" y="5400"/>
                </a:lnTo>
                <a:lnTo>
                  <a:pt x="0" y="5400"/>
                </a:lnTo>
                <a:lnTo>
                  <a:pt x="4059" y="10800"/>
                </a:lnTo>
                <a:lnTo>
                  <a:pt x="0" y="16200"/>
                </a:lnTo>
                <a:lnTo>
                  <a:pt x="13482" y="16200"/>
                </a:lnTo>
                <a:lnTo>
                  <a:pt x="13482" y="21600"/>
                </a:lnTo>
                <a:lnTo>
                  <a:pt x="21600" y="1080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cxnSp>
        <p:nvCxnSpPr>
          <p:cNvPr id="262" name="Google Shape;262;p23"/>
          <p:cNvCxnSpPr/>
          <p:nvPr/>
        </p:nvCxnSpPr>
        <p:spPr>
          <a:xfrm rot="10800000" flipH="1">
            <a:off x="5372099" y="1203325"/>
            <a:ext cx="1536701" cy="2568575"/>
          </a:xfrm>
          <a:prstGeom prst="straightConnector1">
            <a:avLst/>
          </a:prstGeom>
          <a:noFill/>
          <a:ln w="44450" cap="flat" cmpd="sng">
            <a:solidFill>
              <a:srgbClr val="FF0000"/>
            </a:solidFill>
            <a:prstDash val="solid"/>
            <a:round/>
            <a:headEnd type="none" w="sm" len="sm"/>
            <a:tailEnd type="triangle" w="med" len="med"/>
          </a:ln>
        </p:spPr>
      </p:cxnSp>
      <p:cxnSp>
        <p:nvCxnSpPr>
          <p:cNvPr id="263" name="Google Shape;263;p23"/>
          <p:cNvCxnSpPr/>
          <p:nvPr/>
        </p:nvCxnSpPr>
        <p:spPr>
          <a:xfrm rot="10800000" flipH="1">
            <a:off x="5400674" y="1827212"/>
            <a:ext cx="1736726" cy="1908176"/>
          </a:xfrm>
          <a:prstGeom prst="straightConnector1">
            <a:avLst/>
          </a:prstGeom>
          <a:noFill/>
          <a:ln w="44450" cap="flat" cmpd="sng">
            <a:solidFill>
              <a:srgbClr val="FF0000"/>
            </a:solidFill>
            <a:prstDash val="solid"/>
            <a:round/>
            <a:headEnd type="none" w="sm" len="sm"/>
            <a:tailEnd type="triangle" w="med" len="med"/>
          </a:ln>
        </p:spPr>
      </p:cxnSp>
      <p:cxnSp>
        <p:nvCxnSpPr>
          <p:cNvPr id="264" name="Google Shape;264;p23"/>
          <p:cNvCxnSpPr/>
          <p:nvPr/>
        </p:nvCxnSpPr>
        <p:spPr>
          <a:xfrm rot="10800000" flipH="1">
            <a:off x="5380037" y="2647949"/>
            <a:ext cx="1598613" cy="1135064"/>
          </a:xfrm>
          <a:prstGeom prst="straightConnector1">
            <a:avLst/>
          </a:prstGeom>
          <a:noFill/>
          <a:ln w="44450" cap="flat" cmpd="sng">
            <a:solidFill>
              <a:srgbClr val="FF0000"/>
            </a:solidFill>
            <a:prstDash val="solid"/>
            <a:round/>
            <a:headEnd type="none" w="sm" len="sm"/>
            <a:tailEnd type="triangle" w="med" len="med"/>
          </a:ln>
        </p:spPr>
      </p:cxnSp>
      <p:cxnSp>
        <p:nvCxnSpPr>
          <p:cNvPr id="265" name="Google Shape;265;p23"/>
          <p:cNvCxnSpPr/>
          <p:nvPr/>
        </p:nvCxnSpPr>
        <p:spPr>
          <a:xfrm rot="10800000" flipH="1">
            <a:off x="5389562" y="3687762"/>
            <a:ext cx="1433513" cy="104776"/>
          </a:xfrm>
          <a:prstGeom prst="straightConnector1">
            <a:avLst/>
          </a:prstGeom>
          <a:noFill/>
          <a:ln w="44450" cap="flat" cmpd="sng">
            <a:solidFill>
              <a:srgbClr val="FF0000"/>
            </a:solidFill>
            <a:prstDash val="solid"/>
            <a:round/>
            <a:headEnd type="none" w="sm" len="sm"/>
            <a:tailEnd type="triangle" w="med" len="med"/>
          </a:ln>
        </p:spPr>
      </p:cxnSp>
      <p:cxnSp>
        <p:nvCxnSpPr>
          <p:cNvPr id="266" name="Google Shape;266;p23"/>
          <p:cNvCxnSpPr/>
          <p:nvPr/>
        </p:nvCxnSpPr>
        <p:spPr>
          <a:xfrm>
            <a:off x="5394325" y="3817937"/>
            <a:ext cx="1508126" cy="1268414"/>
          </a:xfrm>
          <a:prstGeom prst="straightConnector1">
            <a:avLst/>
          </a:prstGeom>
          <a:noFill/>
          <a:ln w="44450" cap="flat" cmpd="sng">
            <a:solidFill>
              <a:srgbClr val="FF0000"/>
            </a:solidFill>
            <a:prstDash val="solid"/>
            <a:round/>
            <a:headEnd type="none" w="sm" len="sm"/>
            <a:tailEnd type="triangle" w="med" len="med"/>
          </a:ln>
        </p:spPr>
      </p:cxnSp>
      <p:cxnSp>
        <p:nvCxnSpPr>
          <p:cNvPr id="267" name="Google Shape;267;p23"/>
          <p:cNvCxnSpPr/>
          <p:nvPr/>
        </p:nvCxnSpPr>
        <p:spPr>
          <a:xfrm>
            <a:off x="5372099" y="3852862"/>
            <a:ext cx="1201739" cy="1624013"/>
          </a:xfrm>
          <a:prstGeom prst="straightConnector1">
            <a:avLst/>
          </a:prstGeom>
          <a:noFill/>
          <a:ln w="44450" cap="flat" cmpd="sng">
            <a:solidFill>
              <a:srgbClr val="FF0000"/>
            </a:solidFill>
            <a:prstDash val="solid"/>
            <a:round/>
            <a:headEnd type="none" w="sm" len="sm"/>
            <a:tailEnd type="triangle" w="med" len="med"/>
          </a:ln>
        </p:spPr>
      </p:cxnSp>
      <p:cxnSp>
        <p:nvCxnSpPr>
          <p:cNvPr id="268" name="Google Shape;268;p23"/>
          <p:cNvCxnSpPr/>
          <p:nvPr/>
        </p:nvCxnSpPr>
        <p:spPr>
          <a:xfrm>
            <a:off x="5475287" y="3830637"/>
            <a:ext cx="1341438" cy="288926"/>
          </a:xfrm>
          <a:prstGeom prst="straightConnector1">
            <a:avLst/>
          </a:prstGeom>
          <a:noFill/>
          <a:ln w="44450" cap="flat" cmpd="sng">
            <a:solidFill>
              <a:srgbClr val="FF0000"/>
            </a:solidFill>
            <a:prstDash val="solid"/>
            <a:round/>
            <a:headEnd type="none" w="sm" len="sm"/>
            <a:tailEnd type="triangle" w="med" len="med"/>
          </a:ln>
        </p:spPr>
      </p:cxnSp>
      <p:cxnSp>
        <p:nvCxnSpPr>
          <p:cNvPr id="269" name="Google Shape;269;p23"/>
          <p:cNvCxnSpPr/>
          <p:nvPr/>
        </p:nvCxnSpPr>
        <p:spPr>
          <a:xfrm>
            <a:off x="5418137" y="3787774"/>
            <a:ext cx="1484313" cy="798514"/>
          </a:xfrm>
          <a:prstGeom prst="straightConnector1">
            <a:avLst/>
          </a:prstGeom>
          <a:noFill/>
          <a:ln w="44450" cap="flat" cmpd="sng">
            <a:solidFill>
              <a:srgbClr val="FF0000"/>
            </a:solidFill>
            <a:prstDash val="solid"/>
            <a:round/>
            <a:headEnd type="none" w="sm" len="sm"/>
            <a:tailEnd type="triangle" w="med" len="med"/>
          </a:ln>
        </p:spPr>
      </p:cxnSp>
      <p:sp>
        <p:nvSpPr>
          <p:cNvPr id="270" name="Google Shape;270;p23"/>
          <p:cNvSpPr/>
          <p:nvPr/>
        </p:nvSpPr>
        <p:spPr>
          <a:xfrm>
            <a:off x="9067800" y="855662"/>
            <a:ext cx="301625" cy="1935163"/>
          </a:xfrm>
          <a:custGeom>
            <a:avLst/>
            <a:gdLst/>
            <a:ahLst/>
            <a:cxnLst/>
            <a:rect l="l" t="t" r="r" b="b"/>
            <a:pathLst>
              <a:path w="21600" h="21600" extrusionOk="0">
                <a:moveTo>
                  <a:pt x="0" y="0"/>
                </a:moveTo>
                <a:cubicBezTo>
                  <a:pt x="5965" y="0"/>
                  <a:pt x="10800" y="806"/>
                  <a:pt x="10800" y="1800"/>
                </a:cubicBezTo>
                <a:lnTo>
                  <a:pt x="10800" y="8918"/>
                </a:lnTo>
                <a:cubicBezTo>
                  <a:pt x="10800" y="9912"/>
                  <a:pt x="15635" y="10718"/>
                  <a:pt x="21600" y="10718"/>
                </a:cubicBezTo>
                <a:cubicBezTo>
                  <a:pt x="15635" y="10718"/>
                  <a:pt x="10800" y="11524"/>
                  <a:pt x="10800" y="12518"/>
                </a:cubicBezTo>
                <a:lnTo>
                  <a:pt x="10800" y="19800"/>
                </a:lnTo>
                <a:cubicBezTo>
                  <a:pt x="10800" y="20794"/>
                  <a:pt x="5965" y="21600"/>
                  <a:pt x="0" y="21600"/>
                </a:cubicBezTo>
              </a:path>
            </a:pathLst>
          </a:custGeom>
          <a:noFill/>
          <a:ln w="2857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271" name="Google Shape;271;p23"/>
          <p:cNvSpPr txBox="1"/>
          <p:nvPr/>
        </p:nvSpPr>
        <p:spPr>
          <a:xfrm>
            <a:off x="9235757" y="4305300"/>
            <a:ext cx="1386523" cy="770593"/>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  Significant </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  Impact on  </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  Morbidity </a:t>
            </a:r>
            <a:r>
              <a:rPr lang="en-US" sz="1600" b="0" i="0" u="none" strike="noStrike" cap="none" baseline="30000">
                <a:solidFill>
                  <a:srgbClr val="000000"/>
                </a:solidFill>
                <a:latin typeface="Arial"/>
                <a:ea typeface="Arial"/>
                <a:cs typeface="Arial"/>
                <a:sym typeface="Arial"/>
              </a:rPr>
              <a:t>(3)</a:t>
            </a:r>
            <a:endParaRPr/>
          </a:p>
        </p:txBody>
      </p:sp>
      <p:sp>
        <p:nvSpPr>
          <p:cNvPr id="272" name="Google Shape;272;p23"/>
          <p:cNvSpPr txBox="1"/>
          <p:nvPr/>
        </p:nvSpPr>
        <p:spPr>
          <a:xfrm>
            <a:off x="9273857" y="1597025"/>
            <a:ext cx="1315086" cy="770593"/>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00"/>
              </a:buClr>
              <a:buSzPts val="1600"/>
              <a:buFont typeface="Arial"/>
              <a:buNone/>
            </a:pPr>
            <a:r>
              <a:rPr lang="en-US" sz="1600" b="0" i="0" u="none" strike="noStrike" cap="none">
                <a:solidFill>
                  <a:srgbClr val="FFFF00"/>
                </a:solidFill>
                <a:latin typeface="Arial"/>
                <a:ea typeface="Arial"/>
                <a:cs typeface="Arial"/>
                <a:sym typeface="Arial"/>
              </a:rPr>
              <a:t> </a:t>
            </a:r>
            <a:r>
              <a:rPr lang="en-US" sz="1600" b="0" i="0" u="none" strike="noStrike" cap="none">
                <a:solidFill>
                  <a:schemeClr val="accent1"/>
                </a:solidFill>
                <a:latin typeface="Arial"/>
                <a:ea typeface="Arial"/>
                <a:cs typeface="Arial"/>
                <a:sym typeface="Arial"/>
              </a:rPr>
              <a:t>Significant   </a:t>
            </a:r>
            <a:br>
              <a:rPr lang="en-US" sz="1600" b="0" i="0" u="none" strike="noStrike" cap="none">
                <a:solidFill>
                  <a:schemeClr val="accent1"/>
                </a:solidFill>
                <a:latin typeface="Arial"/>
                <a:ea typeface="Arial"/>
                <a:cs typeface="Arial"/>
                <a:sym typeface="Arial"/>
              </a:rPr>
            </a:br>
            <a:r>
              <a:rPr lang="en-US" sz="1600" b="0" i="0" u="none" strike="noStrike" cap="none">
                <a:solidFill>
                  <a:schemeClr val="accent1"/>
                </a:solidFill>
                <a:latin typeface="Arial"/>
                <a:ea typeface="Arial"/>
                <a:cs typeface="Arial"/>
                <a:sym typeface="Arial"/>
              </a:rPr>
              <a:t> Impact on Survival </a:t>
            </a:r>
            <a:r>
              <a:rPr lang="en-US" sz="1600" b="0" i="0" u="none" strike="noStrike" cap="none" baseline="30000">
                <a:solidFill>
                  <a:schemeClr val="accent1"/>
                </a:solidFill>
                <a:latin typeface="Arial"/>
                <a:ea typeface="Arial"/>
                <a:cs typeface="Arial"/>
                <a:sym typeface="Arial"/>
              </a:rPr>
              <a:t>(3)</a:t>
            </a:r>
            <a:endParaRPr/>
          </a:p>
        </p:txBody>
      </p:sp>
      <p:sp>
        <p:nvSpPr>
          <p:cNvPr id="273" name="Google Shape;273;p23"/>
          <p:cNvSpPr/>
          <p:nvPr/>
        </p:nvSpPr>
        <p:spPr>
          <a:xfrm>
            <a:off x="9056687" y="3008312"/>
            <a:ext cx="301626" cy="3014663"/>
          </a:xfrm>
          <a:custGeom>
            <a:avLst/>
            <a:gdLst/>
            <a:ahLst/>
            <a:cxnLst/>
            <a:rect l="l" t="t" r="r" b="b"/>
            <a:pathLst>
              <a:path w="21600" h="21600" extrusionOk="0">
                <a:moveTo>
                  <a:pt x="0" y="0"/>
                </a:moveTo>
                <a:cubicBezTo>
                  <a:pt x="5965" y="0"/>
                  <a:pt x="10800" y="806"/>
                  <a:pt x="10800" y="1800"/>
                </a:cubicBezTo>
                <a:lnTo>
                  <a:pt x="10800" y="8918"/>
                </a:lnTo>
                <a:cubicBezTo>
                  <a:pt x="10800" y="9912"/>
                  <a:pt x="15635" y="10718"/>
                  <a:pt x="21600" y="10718"/>
                </a:cubicBezTo>
                <a:cubicBezTo>
                  <a:pt x="15635" y="10718"/>
                  <a:pt x="10800" y="11524"/>
                  <a:pt x="10800" y="12518"/>
                </a:cubicBezTo>
                <a:lnTo>
                  <a:pt x="10800" y="19800"/>
                </a:lnTo>
                <a:cubicBezTo>
                  <a:pt x="10800" y="20794"/>
                  <a:pt x="5965" y="21600"/>
                  <a:pt x="0" y="21600"/>
                </a:cubicBezTo>
              </a:path>
            </a:pathLst>
          </a:custGeom>
          <a:noFill/>
          <a:ln w="2857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grpSp>
        <p:nvGrpSpPr>
          <p:cNvPr id="274" name="Google Shape;274;p23"/>
          <p:cNvGrpSpPr/>
          <p:nvPr/>
        </p:nvGrpSpPr>
        <p:grpSpPr>
          <a:xfrm>
            <a:off x="3989386" y="782637"/>
            <a:ext cx="5286377" cy="5297491"/>
            <a:chOff x="-1" y="0"/>
            <a:chExt cx="5286376" cy="5297489"/>
          </a:xfrm>
        </p:grpSpPr>
        <p:grpSp>
          <p:nvGrpSpPr>
            <p:cNvPr id="275" name="Google Shape;275;p23"/>
            <p:cNvGrpSpPr/>
            <p:nvPr/>
          </p:nvGrpSpPr>
          <p:grpSpPr>
            <a:xfrm>
              <a:off x="-1" y="4680475"/>
              <a:ext cx="1857376" cy="433438"/>
              <a:chOff x="0" y="0"/>
              <a:chExt cx="1857375" cy="433436"/>
            </a:xfrm>
          </p:grpSpPr>
          <p:sp>
            <p:nvSpPr>
              <p:cNvPr id="276" name="Google Shape;276;p23"/>
              <p:cNvSpPr/>
              <p:nvPr/>
            </p:nvSpPr>
            <p:spPr>
              <a:xfrm>
                <a:off x="0" y="0"/>
                <a:ext cx="1857375" cy="433436"/>
              </a:xfrm>
              <a:prstGeom prst="ellipse">
                <a:avLst/>
              </a:prstGeom>
              <a:gradFill>
                <a:gsLst>
                  <a:gs pos="0">
                    <a:srgbClr val="9DB6E7"/>
                  </a:gs>
                  <a:gs pos="50000">
                    <a:srgbClr val="223761"/>
                  </a:gs>
                  <a:gs pos="100000">
                    <a:srgbClr val="9DB6E7"/>
                  </a:gs>
                </a:gsLst>
                <a:lin ang="13500000" scaled="0"/>
              </a:grad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7" name="Google Shape;277;p23"/>
              <p:cNvSpPr txBox="1"/>
              <p:nvPr/>
            </p:nvSpPr>
            <p:spPr>
              <a:xfrm>
                <a:off x="317705" y="63470"/>
                <a:ext cx="1221965" cy="2888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Anaemia</a:t>
                </a:r>
                <a:r>
                  <a:rPr lang="en-US" sz="1400" b="0" i="0" u="none" strike="noStrike" cap="none">
                    <a:solidFill>
                      <a:srgbClr val="FFFFFF"/>
                    </a:solidFill>
                    <a:latin typeface="Arial"/>
                    <a:ea typeface="Arial"/>
                    <a:cs typeface="Arial"/>
                    <a:sym typeface="Arial"/>
                  </a:rPr>
                  <a:t> </a:t>
                </a:r>
                <a:endParaRPr/>
              </a:p>
            </p:txBody>
          </p:sp>
        </p:grpSp>
        <p:grpSp>
          <p:nvGrpSpPr>
            <p:cNvPr id="278" name="Google Shape;278;p23"/>
            <p:cNvGrpSpPr/>
            <p:nvPr/>
          </p:nvGrpSpPr>
          <p:grpSpPr>
            <a:xfrm>
              <a:off x="2930525" y="4308959"/>
              <a:ext cx="2355850" cy="433438"/>
              <a:chOff x="0" y="0"/>
              <a:chExt cx="2355850" cy="433436"/>
            </a:xfrm>
          </p:grpSpPr>
          <p:sp>
            <p:nvSpPr>
              <p:cNvPr id="279" name="Google Shape;279;p23"/>
              <p:cNvSpPr/>
              <p:nvPr/>
            </p:nvSpPr>
            <p:spPr>
              <a:xfrm>
                <a:off x="0" y="0"/>
                <a:ext cx="2355850" cy="433436"/>
              </a:xfrm>
              <a:prstGeom prst="ellipse">
                <a:avLst/>
              </a:prstGeom>
              <a:gradFill>
                <a:gsLst>
                  <a:gs pos="0">
                    <a:srgbClr val="9DB6E7"/>
                  </a:gs>
                  <a:gs pos="50000">
                    <a:srgbClr val="223761"/>
                  </a:gs>
                  <a:gs pos="100000">
                    <a:srgbClr val="9DB6E7"/>
                  </a:gs>
                </a:gsLst>
                <a:lin ang="13500000" scaled="0"/>
              </a:grad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3"/>
              <p:cNvSpPr txBox="1"/>
              <p:nvPr/>
            </p:nvSpPr>
            <p:spPr>
              <a:xfrm>
                <a:off x="390699" y="63470"/>
                <a:ext cx="1574452" cy="2888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Haemoglobinuria</a:t>
                </a:r>
                <a:endParaRPr/>
              </a:p>
            </p:txBody>
          </p:sp>
        </p:grpSp>
        <p:grpSp>
          <p:nvGrpSpPr>
            <p:cNvPr id="281" name="Google Shape;281;p23"/>
            <p:cNvGrpSpPr/>
            <p:nvPr/>
          </p:nvGrpSpPr>
          <p:grpSpPr>
            <a:xfrm>
              <a:off x="2768600" y="0"/>
              <a:ext cx="1774825" cy="431850"/>
              <a:chOff x="0" y="0"/>
              <a:chExt cx="1774825" cy="431849"/>
            </a:xfrm>
          </p:grpSpPr>
          <p:sp>
            <p:nvSpPr>
              <p:cNvPr id="282" name="Google Shape;282;p23"/>
              <p:cNvSpPr/>
              <p:nvPr/>
            </p:nvSpPr>
            <p:spPr>
              <a:xfrm>
                <a:off x="0" y="0"/>
                <a:ext cx="1774825" cy="431849"/>
              </a:xfrm>
              <a:prstGeom prst="ellipse">
                <a:avLst/>
              </a:prstGeom>
              <a:solidFill>
                <a:schemeClr val="accent1"/>
              </a:solid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3"/>
              <p:cNvSpPr txBox="1"/>
              <p:nvPr/>
            </p:nvSpPr>
            <p:spPr>
              <a:xfrm>
                <a:off x="305616" y="63237"/>
                <a:ext cx="1163593" cy="28882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 </a:t>
                </a:r>
                <a:r>
                  <a:rPr lang="en-US" sz="1400" b="0" i="0" u="none" strike="noStrike" cap="none">
                    <a:solidFill>
                      <a:srgbClr val="000000"/>
                    </a:solidFill>
                    <a:latin typeface="Arial"/>
                    <a:ea typeface="Arial"/>
                    <a:cs typeface="Arial"/>
                    <a:sym typeface="Arial"/>
                  </a:rPr>
                  <a:t>Thrombosis</a:t>
                </a:r>
                <a:endParaRPr/>
              </a:p>
            </p:txBody>
          </p:sp>
        </p:grpSp>
        <p:grpSp>
          <p:nvGrpSpPr>
            <p:cNvPr id="284" name="Google Shape;284;p23"/>
            <p:cNvGrpSpPr/>
            <p:nvPr/>
          </p:nvGrpSpPr>
          <p:grpSpPr>
            <a:xfrm>
              <a:off x="2855912" y="3251565"/>
              <a:ext cx="2111376" cy="432843"/>
              <a:chOff x="0" y="0"/>
              <a:chExt cx="2111375" cy="432841"/>
            </a:xfrm>
          </p:grpSpPr>
          <p:sp>
            <p:nvSpPr>
              <p:cNvPr id="285" name="Google Shape;285;p23"/>
              <p:cNvSpPr/>
              <p:nvPr/>
            </p:nvSpPr>
            <p:spPr>
              <a:xfrm>
                <a:off x="0" y="0"/>
                <a:ext cx="2111375" cy="432841"/>
              </a:xfrm>
              <a:prstGeom prst="ellipse">
                <a:avLst/>
              </a:prstGeom>
              <a:gradFill>
                <a:gsLst>
                  <a:gs pos="0">
                    <a:srgbClr val="9DB6E7"/>
                  </a:gs>
                  <a:gs pos="50000">
                    <a:srgbClr val="223761"/>
                  </a:gs>
                  <a:gs pos="100000">
                    <a:srgbClr val="9DB6E7"/>
                  </a:gs>
                </a:gsLst>
                <a:lin ang="13500000" scaled="0"/>
              </a:grad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3"/>
              <p:cNvSpPr txBox="1"/>
              <p:nvPr/>
            </p:nvSpPr>
            <p:spPr>
              <a:xfrm>
                <a:off x="354899" y="63383"/>
                <a:ext cx="1401577" cy="28882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Fatigue</a:t>
                </a:r>
                <a:endParaRPr/>
              </a:p>
            </p:txBody>
          </p:sp>
        </p:grpSp>
        <p:grpSp>
          <p:nvGrpSpPr>
            <p:cNvPr id="287" name="Google Shape;287;p23"/>
            <p:cNvGrpSpPr/>
            <p:nvPr/>
          </p:nvGrpSpPr>
          <p:grpSpPr>
            <a:xfrm>
              <a:off x="3101975" y="611255"/>
              <a:ext cx="1756417" cy="432843"/>
              <a:chOff x="0" y="0"/>
              <a:chExt cx="1756416" cy="432841"/>
            </a:xfrm>
          </p:grpSpPr>
          <p:sp>
            <p:nvSpPr>
              <p:cNvPr id="288" name="Google Shape;288;p23"/>
              <p:cNvSpPr/>
              <p:nvPr/>
            </p:nvSpPr>
            <p:spPr>
              <a:xfrm>
                <a:off x="0" y="0"/>
                <a:ext cx="1756416" cy="432841"/>
              </a:xfrm>
              <a:prstGeom prst="ellipse">
                <a:avLst/>
              </a:prstGeom>
              <a:solidFill>
                <a:schemeClr val="accent1"/>
              </a:solid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3"/>
              <p:cNvSpPr txBox="1"/>
              <p:nvPr/>
            </p:nvSpPr>
            <p:spPr>
              <a:xfrm>
                <a:off x="302920" y="63383"/>
                <a:ext cx="1161565" cy="2888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Renal</a:t>
                </a:r>
                <a:r>
                  <a:rPr lang="en-US" sz="1400" b="0" i="0" u="none" strike="noStrike" cap="none">
                    <a:solidFill>
                      <a:srgbClr val="FFFFFF"/>
                    </a:solidFill>
                    <a:latin typeface="Arial"/>
                    <a:ea typeface="Arial"/>
                    <a:cs typeface="Arial"/>
                    <a:sym typeface="Arial"/>
                  </a:rPr>
                  <a:t> </a:t>
                </a:r>
                <a:r>
                  <a:rPr lang="en-US" sz="1400" b="0" i="0" u="none" strike="noStrike" cap="none">
                    <a:solidFill>
                      <a:srgbClr val="000000"/>
                    </a:solidFill>
                    <a:latin typeface="Arial"/>
                    <a:ea typeface="Arial"/>
                    <a:cs typeface="Arial"/>
                    <a:sym typeface="Arial"/>
                  </a:rPr>
                  <a:t>Failure</a:t>
                </a:r>
                <a:endParaRPr/>
              </a:p>
            </p:txBody>
          </p:sp>
        </p:grpSp>
        <p:grpSp>
          <p:nvGrpSpPr>
            <p:cNvPr id="290" name="Google Shape;290;p23"/>
            <p:cNvGrpSpPr/>
            <p:nvPr/>
          </p:nvGrpSpPr>
          <p:grpSpPr>
            <a:xfrm>
              <a:off x="2976562" y="1176469"/>
              <a:ext cx="1933576" cy="735831"/>
              <a:chOff x="0" y="0"/>
              <a:chExt cx="1933575" cy="735830"/>
            </a:xfrm>
          </p:grpSpPr>
          <p:sp>
            <p:nvSpPr>
              <p:cNvPr id="291" name="Google Shape;291;p23"/>
              <p:cNvSpPr/>
              <p:nvPr/>
            </p:nvSpPr>
            <p:spPr>
              <a:xfrm>
                <a:off x="0" y="0"/>
                <a:ext cx="1933575" cy="735830"/>
              </a:xfrm>
              <a:prstGeom prst="ellipse">
                <a:avLst/>
              </a:prstGeom>
              <a:solidFill>
                <a:schemeClr val="accent1"/>
              </a:solid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3"/>
              <p:cNvSpPr txBox="1"/>
              <p:nvPr/>
            </p:nvSpPr>
            <p:spPr>
              <a:xfrm>
                <a:off x="328863" y="107751"/>
                <a:ext cx="1275849" cy="49202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Pulmonary Hypertension</a:t>
                </a:r>
                <a:endParaRPr/>
              </a:p>
            </p:txBody>
          </p:sp>
        </p:grpSp>
        <p:grpSp>
          <p:nvGrpSpPr>
            <p:cNvPr id="293" name="Google Shape;293;p23"/>
            <p:cNvGrpSpPr/>
            <p:nvPr/>
          </p:nvGrpSpPr>
          <p:grpSpPr>
            <a:xfrm>
              <a:off x="2106611" y="4864646"/>
              <a:ext cx="2686051" cy="432843"/>
              <a:chOff x="0" y="0"/>
              <a:chExt cx="2686050" cy="432841"/>
            </a:xfrm>
          </p:grpSpPr>
          <p:sp>
            <p:nvSpPr>
              <p:cNvPr id="294" name="Google Shape;294;p23"/>
              <p:cNvSpPr/>
              <p:nvPr/>
            </p:nvSpPr>
            <p:spPr>
              <a:xfrm>
                <a:off x="0" y="0"/>
                <a:ext cx="2686050" cy="432841"/>
              </a:xfrm>
              <a:prstGeom prst="ellipse">
                <a:avLst/>
              </a:prstGeom>
              <a:gradFill>
                <a:gsLst>
                  <a:gs pos="0">
                    <a:srgbClr val="9DB6E7"/>
                  </a:gs>
                  <a:gs pos="50000">
                    <a:srgbClr val="223761"/>
                  </a:gs>
                  <a:gs pos="100000">
                    <a:srgbClr val="9DB6E7"/>
                  </a:gs>
                </a:gsLst>
                <a:lin ang="13500000" scaled="0"/>
              </a:grad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3"/>
              <p:cNvSpPr txBox="1"/>
              <p:nvPr/>
            </p:nvSpPr>
            <p:spPr>
              <a:xfrm>
                <a:off x="439052" y="63383"/>
                <a:ext cx="1807946" cy="2888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Erectile Dysfunction</a:t>
                </a:r>
                <a:endParaRPr/>
              </a:p>
            </p:txBody>
          </p:sp>
        </p:grpSp>
        <p:grpSp>
          <p:nvGrpSpPr>
            <p:cNvPr id="296" name="Google Shape;296;p23"/>
            <p:cNvGrpSpPr/>
            <p:nvPr/>
          </p:nvGrpSpPr>
          <p:grpSpPr>
            <a:xfrm>
              <a:off x="2870200" y="2711754"/>
              <a:ext cx="2098675" cy="433438"/>
              <a:chOff x="0" y="0"/>
              <a:chExt cx="2098675" cy="433436"/>
            </a:xfrm>
          </p:grpSpPr>
          <p:sp>
            <p:nvSpPr>
              <p:cNvPr id="297" name="Google Shape;297;p23"/>
              <p:cNvSpPr/>
              <p:nvPr/>
            </p:nvSpPr>
            <p:spPr>
              <a:xfrm>
                <a:off x="0" y="0"/>
                <a:ext cx="2098675" cy="433436"/>
              </a:xfrm>
              <a:prstGeom prst="ellipse">
                <a:avLst/>
              </a:prstGeom>
              <a:gradFill>
                <a:gsLst>
                  <a:gs pos="0">
                    <a:srgbClr val="9DB6E7"/>
                  </a:gs>
                  <a:gs pos="50000">
                    <a:srgbClr val="223761"/>
                  </a:gs>
                  <a:gs pos="100000">
                    <a:srgbClr val="9DB6E7"/>
                  </a:gs>
                </a:gsLst>
                <a:lin ang="13500000" scaled="0"/>
              </a:grad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3"/>
              <p:cNvSpPr txBox="1"/>
              <p:nvPr/>
            </p:nvSpPr>
            <p:spPr>
              <a:xfrm>
                <a:off x="353039" y="63470"/>
                <a:ext cx="1392597" cy="28882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Dyspnoea</a:t>
                </a:r>
                <a:endParaRPr/>
              </a:p>
            </p:txBody>
          </p:sp>
        </p:grpSp>
        <p:grpSp>
          <p:nvGrpSpPr>
            <p:cNvPr id="299" name="Google Shape;299;p23"/>
            <p:cNvGrpSpPr/>
            <p:nvPr/>
          </p:nvGrpSpPr>
          <p:grpSpPr>
            <a:xfrm>
              <a:off x="2921000" y="3735806"/>
              <a:ext cx="2111375" cy="432843"/>
              <a:chOff x="0" y="0"/>
              <a:chExt cx="2111375" cy="432841"/>
            </a:xfrm>
          </p:grpSpPr>
          <p:sp>
            <p:nvSpPr>
              <p:cNvPr id="300" name="Google Shape;300;p23"/>
              <p:cNvSpPr/>
              <p:nvPr/>
            </p:nvSpPr>
            <p:spPr>
              <a:xfrm>
                <a:off x="0" y="0"/>
                <a:ext cx="2111375" cy="432841"/>
              </a:xfrm>
              <a:prstGeom prst="ellipse">
                <a:avLst/>
              </a:prstGeom>
              <a:gradFill>
                <a:gsLst>
                  <a:gs pos="0">
                    <a:srgbClr val="9DB6E7"/>
                  </a:gs>
                  <a:gs pos="50000">
                    <a:srgbClr val="223761"/>
                  </a:gs>
                  <a:gs pos="100000">
                    <a:srgbClr val="9DB6E7"/>
                  </a:gs>
                </a:gsLst>
                <a:lin ang="13500000" scaled="0"/>
              </a:grad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3"/>
              <p:cNvSpPr txBox="1"/>
              <p:nvPr/>
            </p:nvSpPr>
            <p:spPr>
              <a:xfrm>
                <a:off x="354899" y="63383"/>
                <a:ext cx="1401577" cy="28882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Dysphagia</a:t>
                </a:r>
                <a:endParaRPr/>
              </a:p>
            </p:txBody>
          </p:sp>
        </p:grpSp>
        <p:grpSp>
          <p:nvGrpSpPr>
            <p:cNvPr id="302" name="Google Shape;302;p23"/>
            <p:cNvGrpSpPr/>
            <p:nvPr/>
          </p:nvGrpSpPr>
          <p:grpSpPr>
            <a:xfrm>
              <a:off x="2844800" y="2140190"/>
              <a:ext cx="2098675" cy="432843"/>
              <a:chOff x="0" y="0"/>
              <a:chExt cx="2098675" cy="432841"/>
            </a:xfrm>
          </p:grpSpPr>
          <p:sp>
            <p:nvSpPr>
              <p:cNvPr id="303" name="Google Shape;303;p23"/>
              <p:cNvSpPr/>
              <p:nvPr/>
            </p:nvSpPr>
            <p:spPr>
              <a:xfrm>
                <a:off x="0" y="0"/>
                <a:ext cx="2098675" cy="432841"/>
              </a:xfrm>
              <a:prstGeom prst="ellipse">
                <a:avLst/>
              </a:prstGeom>
              <a:gradFill>
                <a:gsLst>
                  <a:gs pos="0">
                    <a:srgbClr val="9DB6E7"/>
                  </a:gs>
                  <a:gs pos="50000">
                    <a:srgbClr val="223761"/>
                  </a:gs>
                  <a:gs pos="100000">
                    <a:srgbClr val="9DB6E7"/>
                  </a:gs>
                </a:gsLst>
                <a:lin ang="13500000" scaled="0"/>
              </a:grad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3"/>
              <p:cNvSpPr txBox="1"/>
              <p:nvPr/>
            </p:nvSpPr>
            <p:spPr>
              <a:xfrm>
                <a:off x="353039" y="63383"/>
                <a:ext cx="1392597" cy="28882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Abdominal Pain</a:t>
                </a:r>
                <a:endParaRPr/>
              </a:p>
            </p:txBody>
          </p:sp>
        </p:grpSp>
      </p:grpSp>
      <p:cxnSp>
        <p:nvCxnSpPr>
          <p:cNvPr id="305" name="Google Shape;305;p23"/>
          <p:cNvCxnSpPr/>
          <p:nvPr/>
        </p:nvCxnSpPr>
        <p:spPr>
          <a:xfrm rot="10800000" flipH="1">
            <a:off x="5402262" y="3319462"/>
            <a:ext cx="1458913" cy="422276"/>
          </a:xfrm>
          <a:prstGeom prst="straightConnector1">
            <a:avLst/>
          </a:prstGeom>
          <a:noFill/>
          <a:ln w="44450" cap="flat" cmpd="sng">
            <a:solidFill>
              <a:srgbClr val="FF0000"/>
            </a:solidFill>
            <a:prstDash val="solid"/>
            <a:round/>
            <a:headEnd type="none" w="sm" len="sm"/>
            <a:tailEnd type="triangle" w="med" len="med"/>
          </a:ln>
        </p:spPr>
      </p:cxnSp>
      <p:sp>
        <p:nvSpPr>
          <p:cNvPr id="306" name="Google Shape;306;p23"/>
          <p:cNvSpPr txBox="1">
            <a:spLocks noGrp="1"/>
          </p:cNvSpPr>
          <p:nvPr>
            <p:ph type="title" idx="4294967295"/>
          </p:nvPr>
        </p:nvSpPr>
        <p:spPr>
          <a:xfrm>
            <a:off x="1523999" y="101600"/>
            <a:ext cx="9144002" cy="693738"/>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1517D"/>
              </a:buClr>
              <a:buSzPts val="2400"/>
              <a:buFont typeface="Calibri"/>
              <a:buNone/>
            </a:pPr>
            <a:r>
              <a:rPr lang="en-US" sz="2400">
                <a:solidFill>
                  <a:srgbClr val="31517D"/>
                </a:solidFill>
              </a:rPr>
              <a:t>PNH is a Progressive Disease of Chronic Haemolysis </a:t>
            </a:r>
            <a:r>
              <a:rPr lang="en-US" baseline="30000"/>
              <a:t>(1-4)</a:t>
            </a:r>
            <a:r>
              <a:rPr lang="en-US" sz="2400">
                <a:solidFill>
                  <a:srgbClr val="31517D"/>
                </a:solidFill>
              </a:rPr>
              <a:t> </a:t>
            </a:r>
            <a:endParaRPr/>
          </a:p>
        </p:txBody>
      </p:sp>
      <p:sp>
        <p:nvSpPr>
          <p:cNvPr id="307" name="Google Shape;307;p23"/>
          <p:cNvSpPr txBox="1"/>
          <p:nvPr/>
        </p:nvSpPr>
        <p:spPr>
          <a:xfrm>
            <a:off x="1571688" y="6436487"/>
            <a:ext cx="8697786" cy="399289"/>
          </a:xfrm>
          <a:prstGeom prst="rect">
            <a:avLst/>
          </a:prstGeom>
          <a:noFill/>
          <a:ln>
            <a:noFill/>
          </a:ln>
        </p:spPr>
        <p:txBody>
          <a:bodyPr spcFirstLastPara="1" wrap="square" lIns="9125" tIns="9125" rIns="9125" bIns="9125" anchor="b" anchorCtr="0">
            <a:spAutoFit/>
          </a:bodyPr>
          <a:lstStyle/>
          <a:p>
            <a:pPr marL="342900" marR="0" lvl="0" indent="-342900" algn="l" rtl="0">
              <a:lnSpc>
                <a:spcPct val="100000"/>
              </a:lnSpc>
              <a:spcBef>
                <a:spcPts val="0"/>
              </a:spcBef>
              <a:spcAft>
                <a:spcPts val="0"/>
              </a:spcAft>
              <a:buClr>
                <a:srgbClr val="000000"/>
              </a:buClr>
              <a:buSzPts val="1200"/>
              <a:buFont typeface="Century Gothic"/>
              <a:buNone/>
            </a:pPr>
            <a:r>
              <a:rPr lang="en-US" sz="1200" b="0" i="0" u="none" strike="noStrike" cap="none">
                <a:solidFill>
                  <a:srgbClr val="000000"/>
                </a:solidFill>
                <a:latin typeface="Century Gothic"/>
                <a:ea typeface="Century Gothic"/>
                <a:cs typeface="Century Gothic"/>
                <a:sym typeface="Century Gothic"/>
              </a:rPr>
              <a:t>(1) Rother R et al. JAMA 2005;293:1653-1662; (2) Brodsky RA. Blood Rev 2008;22:65-74;                                                     </a:t>
            </a:r>
            <a:endParaRPr/>
          </a:p>
          <a:p>
            <a:pPr marL="342900" marR="0" lvl="0" indent="-342900" algn="l" rtl="0">
              <a:lnSpc>
                <a:spcPct val="100000"/>
              </a:lnSpc>
              <a:spcBef>
                <a:spcPts val="0"/>
              </a:spcBef>
              <a:spcAft>
                <a:spcPts val="0"/>
              </a:spcAft>
              <a:buClr>
                <a:srgbClr val="000000"/>
              </a:buClr>
              <a:buSzPts val="1200"/>
              <a:buFont typeface="Century Gothic"/>
              <a:buNone/>
            </a:pPr>
            <a:r>
              <a:rPr lang="en-US" sz="1200" b="0" i="0" u="none" strike="noStrike" cap="none">
                <a:solidFill>
                  <a:srgbClr val="000000"/>
                </a:solidFill>
                <a:latin typeface="Century Gothic"/>
                <a:ea typeface="Century Gothic"/>
                <a:cs typeface="Century Gothic"/>
                <a:sym typeface="Century Gothic"/>
              </a:rPr>
              <a:t>(3) Rother R et al. Nat Biotech 2007;25:1256-1264; (4) Socie G et al. Lancet 1996;348:573-577.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fade">
                                      <p:cBhvr>
                                        <p:cTn id="11" dur="500"/>
                                        <p:tgtEl>
                                          <p:spTgt spid="1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500"/>
                                        <p:tgtEl>
                                          <p:spTgt spid="15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8"/>
                                        </p:tgtEl>
                                        <p:attrNameLst>
                                          <p:attrName>style.visibility</p:attrName>
                                        </p:attrNameLst>
                                      </p:cBhvr>
                                      <p:to>
                                        <p:strVal val="visible"/>
                                      </p:to>
                                    </p:set>
                                    <p:animEffect transition="in" filter="fade">
                                      <p:cBhvr>
                                        <p:cTn id="19" dur="500"/>
                                        <p:tgtEl>
                                          <p:spTgt spid="18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5"/>
                                        </p:tgtEl>
                                        <p:attrNameLst>
                                          <p:attrName>style.visibility</p:attrName>
                                        </p:attrNameLst>
                                      </p:cBhvr>
                                      <p:to>
                                        <p:strVal val="visible"/>
                                      </p:to>
                                    </p:set>
                                    <p:animEffect transition="in" filter="fade">
                                      <p:cBhvr>
                                        <p:cTn id="23" dur="500"/>
                                        <p:tgtEl>
                                          <p:spTgt spid="15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fade">
                                      <p:cBhvr>
                                        <p:cTn id="27" dur="500"/>
                                        <p:tgtEl>
                                          <p:spTgt spid="17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fade">
                                      <p:cBhvr>
                                        <p:cTn id="31" dur="500"/>
                                        <p:tgtEl>
                                          <p:spTgt spid="15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2"/>
                                        </p:tgtEl>
                                        <p:attrNameLst>
                                          <p:attrName>style.visibility</p:attrName>
                                        </p:attrNameLst>
                                      </p:cBhvr>
                                      <p:to>
                                        <p:strVal val="visible"/>
                                      </p:to>
                                    </p:set>
                                    <p:animEffect transition="in" filter="fade">
                                      <p:cBhvr>
                                        <p:cTn id="35" dur="500"/>
                                        <p:tgtEl>
                                          <p:spTgt spid="15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0"/>
                                        </p:tgtEl>
                                        <p:attrNameLst>
                                          <p:attrName>style.visibility</p:attrName>
                                        </p:attrNameLst>
                                      </p:cBhvr>
                                      <p:to>
                                        <p:strVal val="visible"/>
                                      </p:to>
                                    </p:set>
                                    <p:animEffect transition="in" filter="fade">
                                      <p:cBhvr>
                                        <p:cTn id="39" dur="500"/>
                                        <p:tgtEl>
                                          <p:spTgt spid="19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89"/>
                                        </p:tgtEl>
                                        <p:attrNameLst>
                                          <p:attrName>style.visibility</p:attrName>
                                        </p:attrNameLst>
                                      </p:cBhvr>
                                      <p:to>
                                        <p:strVal val="visible"/>
                                      </p:to>
                                    </p:set>
                                    <p:animEffect transition="in" filter="fade">
                                      <p:cBhvr>
                                        <p:cTn id="43" dur="500"/>
                                        <p:tgtEl>
                                          <p:spTgt spid="18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56"/>
                                        </p:tgtEl>
                                        <p:attrNameLst>
                                          <p:attrName>style.visibility</p:attrName>
                                        </p:attrNameLst>
                                      </p:cBhvr>
                                      <p:to>
                                        <p:strVal val="visible"/>
                                      </p:to>
                                    </p:set>
                                    <p:animEffect transition="in" filter="fade">
                                      <p:cBhvr>
                                        <p:cTn id="47" dur="500"/>
                                        <p:tgtEl>
                                          <p:spTgt spid="15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56"/>
                                        </p:tgtEl>
                                        <p:attrNameLst>
                                          <p:attrName>style.visibility</p:attrName>
                                        </p:attrNameLst>
                                      </p:cBhvr>
                                      <p:to>
                                        <p:strVal val="visible"/>
                                      </p:to>
                                    </p:set>
                                    <p:animEffect transition="in" filter="fade">
                                      <p:cBhvr>
                                        <p:cTn id="51" dur="500"/>
                                        <p:tgtEl>
                                          <p:spTgt spid="256"/>
                                        </p:tgtEl>
                                      </p:cBhvr>
                                    </p:animEffec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260"/>
                                        </p:tgtEl>
                                        <p:attrNameLst>
                                          <p:attrName>style.visibility</p:attrName>
                                        </p:attrNameLst>
                                      </p:cBhvr>
                                      <p:to>
                                        <p:strVal val="visible"/>
                                      </p:to>
                                    </p:se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225"/>
                                        </p:tgtEl>
                                        <p:attrNameLst>
                                          <p:attrName>style.visibility</p:attrName>
                                        </p:attrNameLst>
                                      </p:cBhvr>
                                      <p:to>
                                        <p:strVal val="visible"/>
                                      </p:to>
                                    </p:set>
                                    <p:animEffect transition="in" filter="fade">
                                      <p:cBhvr>
                                        <p:cTn id="58" dur="1000"/>
                                        <p:tgtEl>
                                          <p:spTgt spid="2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fade">
                                      <p:cBhvr>
                                        <p:cTn id="63" dur="500"/>
                                        <p:tgtEl>
                                          <p:spTgt spid="154"/>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262"/>
                                        </p:tgtEl>
                                        <p:attrNameLst>
                                          <p:attrName>style.visibility</p:attrName>
                                        </p:attrNameLst>
                                      </p:cBhvr>
                                      <p:to>
                                        <p:strVal val="visible"/>
                                      </p:to>
                                    </p:set>
                                    <p:animEffect transition="in" filter="fade">
                                      <p:cBhvr>
                                        <p:cTn id="67" dur="500"/>
                                        <p:tgtEl>
                                          <p:spTgt spid="262"/>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263"/>
                                        </p:tgtEl>
                                        <p:attrNameLst>
                                          <p:attrName>style.visibility</p:attrName>
                                        </p:attrNameLst>
                                      </p:cBhvr>
                                      <p:to>
                                        <p:strVal val="visible"/>
                                      </p:to>
                                    </p:set>
                                    <p:animEffect transition="in" filter="fade">
                                      <p:cBhvr>
                                        <p:cTn id="71" dur="500"/>
                                        <p:tgtEl>
                                          <p:spTgt spid="263"/>
                                        </p:tgtEl>
                                      </p:cBhvr>
                                    </p:animEffect>
                                  </p:childTnLst>
                                </p:cTn>
                              </p:par>
                            </p:childTnLst>
                          </p:cTn>
                        </p:par>
                        <p:par>
                          <p:cTn id="72" fill="hold">
                            <p:stCondLst>
                              <p:cond delay="1500"/>
                            </p:stCondLst>
                            <p:childTnLst>
                              <p:par>
                                <p:cTn id="73" presetID="10" presetClass="entr" presetSubtype="0" fill="hold" nodeType="afterEffect">
                                  <p:stCondLst>
                                    <p:cond delay="0"/>
                                  </p:stCondLst>
                                  <p:childTnLst>
                                    <p:set>
                                      <p:cBhvr>
                                        <p:cTn id="74" dur="1" fill="hold">
                                          <p:stCondLst>
                                            <p:cond delay="0"/>
                                          </p:stCondLst>
                                        </p:cTn>
                                        <p:tgtEl>
                                          <p:spTgt spid="264"/>
                                        </p:tgtEl>
                                        <p:attrNameLst>
                                          <p:attrName>style.visibility</p:attrName>
                                        </p:attrNameLst>
                                      </p:cBhvr>
                                      <p:to>
                                        <p:strVal val="visible"/>
                                      </p:to>
                                    </p:set>
                                    <p:animEffect transition="in" filter="fade">
                                      <p:cBhvr>
                                        <p:cTn id="75" dur="500"/>
                                        <p:tgtEl>
                                          <p:spTgt spid="264"/>
                                        </p:tgtEl>
                                      </p:cBhvr>
                                    </p:animEffect>
                                  </p:childTnLst>
                                </p:cTn>
                              </p:par>
                            </p:childTnLst>
                          </p:cTn>
                        </p:par>
                        <p:par>
                          <p:cTn id="76" fill="hold">
                            <p:stCondLst>
                              <p:cond delay="2000"/>
                            </p:stCondLst>
                            <p:childTnLst>
                              <p:par>
                                <p:cTn id="77" presetID="10" presetClass="entr" presetSubtype="0" fill="hold" nodeType="afterEffect">
                                  <p:stCondLst>
                                    <p:cond delay="0"/>
                                  </p:stCondLst>
                                  <p:childTnLst>
                                    <p:set>
                                      <p:cBhvr>
                                        <p:cTn id="78" dur="1" fill="hold">
                                          <p:stCondLst>
                                            <p:cond delay="0"/>
                                          </p:stCondLst>
                                        </p:cTn>
                                        <p:tgtEl>
                                          <p:spTgt spid="305"/>
                                        </p:tgtEl>
                                        <p:attrNameLst>
                                          <p:attrName>style.visibility</p:attrName>
                                        </p:attrNameLst>
                                      </p:cBhvr>
                                      <p:to>
                                        <p:strVal val="visible"/>
                                      </p:to>
                                    </p:set>
                                    <p:animEffect transition="in" filter="fade">
                                      <p:cBhvr>
                                        <p:cTn id="79" dur="500"/>
                                        <p:tgtEl>
                                          <p:spTgt spid="305"/>
                                        </p:tgtEl>
                                      </p:cBhvr>
                                    </p:animEffect>
                                  </p:childTnLst>
                                </p:cTn>
                              </p:par>
                            </p:childTnLst>
                          </p:cTn>
                        </p:par>
                        <p:par>
                          <p:cTn id="80" fill="hold">
                            <p:stCondLst>
                              <p:cond delay="2500"/>
                            </p:stCondLst>
                            <p:childTnLst>
                              <p:par>
                                <p:cTn id="81" presetID="10" presetClass="entr" presetSubtype="0" fill="hold" nodeType="afterEffect">
                                  <p:stCondLst>
                                    <p:cond delay="0"/>
                                  </p:stCondLst>
                                  <p:childTnLst>
                                    <p:set>
                                      <p:cBhvr>
                                        <p:cTn id="82" dur="1" fill="hold">
                                          <p:stCondLst>
                                            <p:cond delay="0"/>
                                          </p:stCondLst>
                                        </p:cTn>
                                        <p:tgtEl>
                                          <p:spTgt spid="265"/>
                                        </p:tgtEl>
                                        <p:attrNameLst>
                                          <p:attrName>style.visibility</p:attrName>
                                        </p:attrNameLst>
                                      </p:cBhvr>
                                      <p:to>
                                        <p:strVal val="visible"/>
                                      </p:to>
                                    </p:set>
                                    <p:animEffect transition="in" filter="fade">
                                      <p:cBhvr>
                                        <p:cTn id="83" dur="500"/>
                                        <p:tgtEl>
                                          <p:spTgt spid="265"/>
                                        </p:tgtEl>
                                      </p:cBhvr>
                                    </p:animEffect>
                                  </p:childTnLst>
                                </p:cTn>
                              </p:par>
                            </p:childTnLst>
                          </p:cTn>
                        </p:par>
                        <p:par>
                          <p:cTn id="84" fill="hold">
                            <p:stCondLst>
                              <p:cond delay="3000"/>
                            </p:stCondLst>
                            <p:childTnLst>
                              <p:par>
                                <p:cTn id="85" presetID="10" presetClass="entr" presetSubtype="0" fill="hold" nodeType="afterEffect">
                                  <p:stCondLst>
                                    <p:cond delay="0"/>
                                  </p:stCondLst>
                                  <p:childTnLst>
                                    <p:set>
                                      <p:cBhvr>
                                        <p:cTn id="86" dur="1" fill="hold">
                                          <p:stCondLst>
                                            <p:cond delay="0"/>
                                          </p:stCondLst>
                                        </p:cTn>
                                        <p:tgtEl>
                                          <p:spTgt spid="268"/>
                                        </p:tgtEl>
                                        <p:attrNameLst>
                                          <p:attrName>style.visibility</p:attrName>
                                        </p:attrNameLst>
                                      </p:cBhvr>
                                      <p:to>
                                        <p:strVal val="visible"/>
                                      </p:to>
                                    </p:set>
                                    <p:animEffect transition="in" filter="fade">
                                      <p:cBhvr>
                                        <p:cTn id="87" dur="500"/>
                                        <p:tgtEl>
                                          <p:spTgt spid="268"/>
                                        </p:tgtEl>
                                      </p:cBhvr>
                                    </p:animEffect>
                                  </p:childTnLst>
                                </p:cTn>
                              </p:par>
                            </p:childTnLst>
                          </p:cTn>
                        </p:par>
                        <p:par>
                          <p:cTn id="88" fill="hold">
                            <p:stCondLst>
                              <p:cond delay="3500"/>
                            </p:stCondLst>
                            <p:childTnLst>
                              <p:par>
                                <p:cTn id="89" presetID="10" presetClass="entr" presetSubtype="0" fill="hold" nodeType="afterEffect">
                                  <p:stCondLst>
                                    <p:cond delay="0"/>
                                  </p:stCondLst>
                                  <p:childTnLst>
                                    <p:set>
                                      <p:cBhvr>
                                        <p:cTn id="90" dur="1" fill="hold">
                                          <p:stCondLst>
                                            <p:cond delay="0"/>
                                          </p:stCondLst>
                                        </p:cTn>
                                        <p:tgtEl>
                                          <p:spTgt spid="269"/>
                                        </p:tgtEl>
                                        <p:attrNameLst>
                                          <p:attrName>style.visibility</p:attrName>
                                        </p:attrNameLst>
                                      </p:cBhvr>
                                      <p:to>
                                        <p:strVal val="visible"/>
                                      </p:to>
                                    </p:set>
                                    <p:animEffect transition="in" filter="fade">
                                      <p:cBhvr>
                                        <p:cTn id="91" dur="500"/>
                                        <p:tgtEl>
                                          <p:spTgt spid="269"/>
                                        </p:tgtEl>
                                      </p:cBhvr>
                                    </p:animEffect>
                                  </p:childTnLst>
                                </p:cTn>
                              </p:par>
                            </p:childTnLst>
                          </p:cTn>
                        </p:par>
                        <p:par>
                          <p:cTn id="92" fill="hold">
                            <p:stCondLst>
                              <p:cond delay="4000"/>
                            </p:stCondLst>
                            <p:childTnLst>
                              <p:par>
                                <p:cTn id="93" presetID="10" presetClass="entr" presetSubtype="0" fill="hold" nodeType="afterEffect">
                                  <p:stCondLst>
                                    <p:cond delay="0"/>
                                  </p:stCondLst>
                                  <p:childTnLst>
                                    <p:set>
                                      <p:cBhvr>
                                        <p:cTn id="94" dur="1" fill="hold">
                                          <p:stCondLst>
                                            <p:cond delay="0"/>
                                          </p:stCondLst>
                                        </p:cTn>
                                        <p:tgtEl>
                                          <p:spTgt spid="266"/>
                                        </p:tgtEl>
                                        <p:attrNameLst>
                                          <p:attrName>style.visibility</p:attrName>
                                        </p:attrNameLst>
                                      </p:cBhvr>
                                      <p:to>
                                        <p:strVal val="visible"/>
                                      </p:to>
                                    </p:set>
                                    <p:animEffect transition="in" filter="fade">
                                      <p:cBhvr>
                                        <p:cTn id="95" dur="500"/>
                                        <p:tgtEl>
                                          <p:spTgt spid="266"/>
                                        </p:tgtEl>
                                      </p:cBhvr>
                                    </p:animEffect>
                                  </p:childTnLst>
                                </p:cTn>
                              </p:par>
                            </p:childTnLst>
                          </p:cTn>
                        </p:par>
                        <p:par>
                          <p:cTn id="96" fill="hold">
                            <p:stCondLst>
                              <p:cond delay="4500"/>
                            </p:stCondLst>
                            <p:childTnLst>
                              <p:par>
                                <p:cTn id="97" presetID="10" presetClass="entr" presetSubtype="0" fill="hold" nodeType="afterEffect">
                                  <p:stCondLst>
                                    <p:cond delay="0"/>
                                  </p:stCondLst>
                                  <p:childTnLst>
                                    <p:set>
                                      <p:cBhvr>
                                        <p:cTn id="98" dur="1" fill="hold">
                                          <p:stCondLst>
                                            <p:cond delay="0"/>
                                          </p:stCondLst>
                                        </p:cTn>
                                        <p:tgtEl>
                                          <p:spTgt spid="267"/>
                                        </p:tgtEl>
                                        <p:attrNameLst>
                                          <p:attrName>style.visibility</p:attrName>
                                        </p:attrNameLst>
                                      </p:cBhvr>
                                      <p:to>
                                        <p:strVal val="visible"/>
                                      </p:to>
                                    </p:set>
                                    <p:animEffect transition="in" filter="fade">
                                      <p:cBhvr>
                                        <p:cTn id="99" dur="500"/>
                                        <p:tgtEl>
                                          <p:spTgt spid="267"/>
                                        </p:tgtEl>
                                      </p:cBhvr>
                                    </p:animEffect>
                                  </p:childTnLst>
                                </p:cTn>
                              </p:par>
                            </p:childTnLst>
                          </p:cTn>
                        </p:par>
                        <p:par>
                          <p:cTn id="100" fill="hold">
                            <p:stCondLst>
                              <p:cond delay="5000"/>
                            </p:stCondLst>
                            <p:childTnLst>
                              <p:par>
                                <p:cTn id="101" presetID="10" presetClass="entr" presetSubtype="0" fill="hold" nodeType="afterEffect">
                                  <p:stCondLst>
                                    <p:cond delay="0"/>
                                  </p:stCondLst>
                                  <p:childTnLst>
                                    <p:set>
                                      <p:cBhvr>
                                        <p:cTn id="102" dur="1" fill="hold">
                                          <p:stCondLst>
                                            <p:cond delay="0"/>
                                          </p:stCondLst>
                                        </p:cTn>
                                        <p:tgtEl>
                                          <p:spTgt spid="274"/>
                                        </p:tgtEl>
                                        <p:attrNameLst>
                                          <p:attrName>style.visibility</p:attrName>
                                        </p:attrNameLst>
                                      </p:cBhvr>
                                      <p:to>
                                        <p:strVal val="visible"/>
                                      </p:to>
                                    </p:set>
                                    <p:animEffect transition="in" filter="fade">
                                      <p:cBhvr>
                                        <p:cTn id="103" dur="500"/>
                                        <p:tgtEl>
                                          <p:spTgt spid="274"/>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272"/>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27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71"/>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3"/>
          <p:cNvSpPr txBox="1">
            <a:spLocks noGrp="1"/>
          </p:cNvSpPr>
          <p:nvPr>
            <p:ph type="title" idx="4294967295"/>
          </p:nvPr>
        </p:nvSpPr>
        <p:spPr>
          <a:xfrm>
            <a:off x="2208212" y="333375"/>
            <a:ext cx="3455988" cy="10080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31517D"/>
              </a:buClr>
              <a:buSzPts val="4400"/>
              <a:buFont typeface="Calibri"/>
              <a:buNone/>
            </a:pPr>
            <a:r>
              <a:rPr lang="en-US">
                <a:solidFill>
                  <a:srgbClr val="31517D"/>
                </a:solidFill>
              </a:rPr>
              <a:t>Introduction</a:t>
            </a:r>
            <a:endParaRPr/>
          </a:p>
        </p:txBody>
      </p:sp>
      <p:sp>
        <p:nvSpPr>
          <p:cNvPr id="28" name="Google Shape;28;p3"/>
          <p:cNvSpPr txBox="1">
            <a:spLocks noGrp="1"/>
          </p:cNvSpPr>
          <p:nvPr>
            <p:ph type="body" idx="4294967295"/>
          </p:nvPr>
        </p:nvSpPr>
        <p:spPr>
          <a:xfrm>
            <a:off x="2057400" y="1700212"/>
            <a:ext cx="8610600" cy="3673476"/>
          </a:xfrm>
          <a:prstGeom prst="rect">
            <a:avLst/>
          </a:prstGeom>
          <a:noFill/>
          <a:ln>
            <a:noFill/>
          </a:ln>
        </p:spPr>
        <p:txBody>
          <a:bodyPr spcFirstLastPara="1" wrap="square" lIns="45700" tIns="45700" rIns="45700" bIns="45700" anchor="t" anchorCtr="0">
            <a:normAutofit/>
          </a:bodyPr>
          <a:lstStyle/>
          <a:p>
            <a:pPr marL="411162" lvl="0" indent="-228600" algn="l" rtl="0">
              <a:lnSpc>
                <a:spcPct val="9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Hemolytic anemias are characterized by premature destruction of erythrocytes (hemolysis). </a:t>
            </a:r>
            <a:endParaRPr/>
          </a:p>
          <a:p>
            <a:pPr marL="411162" lvl="0" indent="-50800" algn="l" rtl="0">
              <a:lnSpc>
                <a:spcPct val="90000"/>
              </a:lnSpc>
              <a:spcBef>
                <a:spcPts val="1000"/>
              </a:spcBef>
              <a:spcAft>
                <a:spcPts val="0"/>
              </a:spcAft>
              <a:buClr>
                <a:srgbClr val="000000"/>
              </a:buClr>
              <a:buSzPts val="2800"/>
              <a:buFont typeface="Calibri"/>
              <a:buNone/>
            </a:pPr>
            <a:endParaRPr sz="2800" b="0" i="0" u="none" strike="noStrike" cap="none">
              <a:solidFill>
                <a:srgbClr val="000000"/>
              </a:solidFill>
              <a:latin typeface="Calibri"/>
              <a:ea typeface="Calibri"/>
              <a:cs typeface="Calibri"/>
              <a:sym typeface="Calibri"/>
            </a:endParaRPr>
          </a:p>
          <a:p>
            <a:pPr marL="411162" lvl="0" indent="-228600" algn="l" rtl="0">
              <a:lnSpc>
                <a:spcPct val="90000"/>
              </a:lnSpc>
              <a:spcBef>
                <a:spcPts val="100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Clinically, they are recognized by an increase in the reticulocyte count and reticulocyte production index. Other indications of a hemolytic anemia include increased serum bilirubin and lactic dehydrogenase (LDH) and a decrease in the serum haptoglobin.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4"/>
          <p:cNvSpPr txBox="1">
            <a:spLocks noGrp="1"/>
          </p:cNvSpPr>
          <p:nvPr>
            <p:ph type="title" idx="4294967295"/>
          </p:nvPr>
        </p:nvSpPr>
        <p:spPr>
          <a:xfrm>
            <a:off x="2136775" y="304800"/>
            <a:ext cx="7918450" cy="788988"/>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Clr>
                <a:srgbClr val="FFC000"/>
              </a:buClr>
              <a:buSzPts val="2500"/>
              <a:buFont typeface="Calibri"/>
              <a:buNone/>
            </a:pPr>
            <a:r>
              <a:rPr lang="en-US" sz="2500">
                <a:solidFill>
                  <a:srgbClr val="FFC000"/>
                </a:solidFill>
              </a:rPr>
              <a:t>WHAT IS FLAER?</a:t>
            </a:r>
            <a:br>
              <a:rPr lang="en-US" sz="2500">
                <a:solidFill>
                  <a:srgbClr val="FFC000"/>
                </a:solidFill>
              </a:rPr>
            </a:br>
            <a:r>
              <a:rPr lang="en-US" u="sng">
                <a:solidFill>
                  <a:srgbClr val="31517D"/>
                </a:solidFill>
              </a:rPr>
              <a:t>FL</a:t>
            </a:r>
            <a:r>
              <a:rPr lang="en-US">
                <a:solidFill>
                  <a:srgbClr val="31517D"/>
                </a:solidFill>
              </a:rPr>
              <a:t>uorescent </a:t>
            </a:r>
            <a:r>
              <a:rPr lang="en-US" u="sng">
                <a:solidFill>
                  <a:srgbClr val="31517D"/>
                </a:solidFill>
              </a:rPr>
              <a:t>AER</a:t>
            </a:r>
            <a:r>
              <a:rPr lang="en-US">
                <a:solidFill>
                  <a:srgbClr val="31517D"/>
                </a:solidFill>
              </a:rPr>
              <a:t>olysin</a:t>
            </a:r>
            <a:endParaRPr/>
          </a:p>
        </p:txBody>
      </p:sp>
      <p:sp>
        <p:nvSpPr>
          <p:cNvPr id="313" name="Google Shape;313;p24"/>
          <p:cNvSpPr txBox="1">
            <a:spLocks noGrp="1"/>
          </p:cNvSpPr>
          <p:nvPr>
            <p:ph type="body" idx="4294967295"/>
          </p:nvPr>
        </p:nvSpPr>
        <p:spPr>
          <a:xfrm>
            <a:off x="1981200" y="1417637"/>
            <a:ext cx="8229600" cy="4525963"/>
          </a:xfrm>
          <a:prstGeom prst="rect">
            <a:avLst/>
          </a:prstGeom>
          <a:noFill/>
          <a:ln>
            <a:noFill/>
          </a:ln>
        </p:spPr>
        <p:txBody>
          <a:bodyPr spcFirstLastPara="1" wrap="square" lIns="45700" tIns="45700" rIns="45700" bIns="45700" anchor="t" anchorCtr="0">
            <a:normAutofit/>
          </a:bodyPr>
          <a:lstStyle/>
          <a:p>
            <a:pPr marL="228600" lvl="0" indent="-228600" algn="l" rtl="0">
              <a:lnSpc>
                <a:spcPct val="80000"/>
              </a:lnSpc>
              <a:spcBef>
                <a:spcPts val="0"/>
              </a:spcBef>
              <a:spcAft>
                <a:spcPts val="0"/>
              </a:spcAft>
              <a:buClr>
                <a:srgbClr val="000000"/>
              </a:buClr>
              <a:buSzPts val="2800"/>
              <a:buChar char="•"/>
            </a:pPr>
            <a:r>
              <a:rPr lang="en-US" sz="2800" b="0" i="0" u="none" strike="noStrike" cap="none">
                <a:solidFill>
                  <a:srgbClr val="000000"/>
                </a:solidFill>
                <a:latin typeface="Calibri"/>
                <a:ea typeface="Calibri"/>
                <a:cs typeface="Calibri"/>
                <a:sym typeface="Calibri"/>
              </a:rPr>
              <a:t>Aerolysin is a pore-forming toxin secreted by </a:t>
            </a:r>
            <a:r>
              <a:rPr lang="en-US" i="1"/>
              <a:t>Aeromonas hydrophila</a:t>
            </a:r>
            <a:r>
              <a:rPr lang="en-US" i="1">
                <a:solidFill>
                  <a:srgbClr val="FFFFFF"/>
                </a:solidFill>
              </a:rPr>
              <a:t> - </a:t>
            </a:r>
            <a:r>
              <a:rPr lang="en-US">
                <a:solidFill>
                  <a:schemeClr val="accent2"/>
                </a:solidFill>
              </a:rPr>
              <a:t>GPI-anchor serves as receptor</a:t>
            </a:r>
            <a:endParaRPr>
              <a:solidFill>
                <a:schemeClr val="accent2"/>
              </a:solidFill>
            </a:endParaRPr>
          </a:p>
          <a:p>
            <a:pPr marL="228600" lvl="0" indent="-228600" algn="l" rtl="0">
              <a:lnSpc>
                <a:spcPct val="80000"/>
              </a:lnSpc>
              <a:spcBef>
                <a:spcPts val="1000"/>
              </a:spcBef>
              <a:spcAft>
                <a:spcPts val="0"/>
              </a:spcAft>
              <a:buClr>
                <a:schemeClr val="accent1"/>
              </a:buClr>
              <a:buSzPts val="2800"/>
              <a:buNone/>
            </a:pPr>
            <a:endParaRPr>
              <a:solidFill>
                <a:schemeClr val="accent2"/>
              </a:solidFill>
            </a:endParaRPr>
          </a:p>
          <a:p>
            <a:pPr marL="228600" lvl="0" indent="-228600" algn="l" rtl="0">
              <a:lnSpc>
                <a:spcPct val="80000"/>
              </a:lnSpc>
              <a:spcBef>
                <a:spcPts val="1000"/>
              </a:spcBef>
              <a:spcAft>
                <a:spcPts val="0"/>
              </a:spcAft>
              <a:buClr>
                <a:srgbClr val="000000"/>
              </a:buClr>
              <a:buSzPts val="2400"/>
              <a:buChar char="•"/>
            </a:pPr>
            <a:r>
              <a:rPr lang="en-US" sz="2400"/>
              <a:t>FLAER – A488-conjugated mutant aerolysin binds to GPI -anchor rather than surrogate protein and is inactive so doesn’t form channels</a:t>
            </a:r>
            <a:endParaRPr/>
          </a:p>
        </p:txBody>
      </p:sp>
      <p:cxnSp>
        <p:nvCxnSpPr>
          <p:cNvPr id="314" name="Google Shape;314;p24"/>
          <p:cNvCxnSpPr/>
          <p:nvPr/>
        </p:nvCxnSpPr>
        <p:spPr>
          <a:xfrm>
            <a:off x="2541587" y="5899150"/>
            <a:ext cx="6365876" cy="44450"/>
          </a:xfrm>
          <a:prstGeom prst="straightConnector1">
            <a:avLst/>
          </a:prstGeom>
          <a:noFill/>
          <a:ln w="38100" cap="flat" cmpd="sng">
            <a:solidFill>
              <a:srgbClr val="000000"/>
            </a:solidFill>
            <a:prstDash val="dash"/>
            <a:round/>
            <a:headEnd type="none" w="sm" len="sm"/>
            <a:tailEnd type="none" w="sm" len="sm"/>
          </a:ln>
        </p:spPr>
      </p:cxnSp>
      <p:cxnSp>
        <p:nvCxnSpPr>
          <p:cNvPr id="315" name="Google Shape;315;p24"/>
          <p:cNvCxnSpPr/>
          <p:nvPr/>
        </p:nvCxnSpPr>
        <p:spPr>
          <a:xfrm>
            <a:off x="2506662" y="6240461"/>
            <a:ext cx="6364288" cy="7940"/>
          </a:xfrm>
          <a:prstGeom prst="straightConnector1">
            <a:avLst/>
          </a:prstGeom>
          <a:noFill/>
          <a:ln w="38100" cap="flat" cmpd="sng">
            <a:solidFill>
              <a:srgbClr val="000000"/>
            </a:solidFill>
            <a:prstDash val="dash"/>
            <a:round/>
            <a:headEnd type="none" w="sm" len="sm"/>
            <a:tailEnd type="none" w="sm" len="sm"/>
          </a:ln>
        </p:spPr>
      </p:cxnSp>
      <p:grpSp>
        <p:nvGrpSpPr>
          <p:cNvPr id="316" name="Google Shape;316;p24"/>
          <p:cNvGrpSpPr/>
          <p:nvPr/>
        </p:nvGrpSpPr>
        <p:grpSpPr>
          <a:xfrm>
            <a:off x="4930742" y="4545012"/>
            <a:ext cx="2344772" cy="1270001"/>
            <a:chOff x="0" y="0"/>
            <a:chExt cx="2344770" cy="1270000"/>
          </a:xfrm>
        </p:grpSpPr>
        <p:sp>
          <p:nvSpPr>
            <p:cNvPr id="317" name="Google Shape;317;p24"/>
            <p:cNvSpPr/>
            <p:nvPr/>
          </p:nvSpPr>
          <p:spPr>
            <a:xfrm rot="3762133">
              <a:off x="22762" y="230954"/>
              <a:ext cx="228601" cy="190501"/>
            </a:xfrm>
            <a:custGeom>
              <a:avLst/>
              <a:gdLst/>
              <a:ahLst/>
              <a:cxnLst/>
              <a:rect l="l" t="t" r="r" b="b"/>
              <a:pathLst>
                <a:path w="21600" h="21600" extrusionOk="0">
                  <a:moveTo>
                    <a:pt x="5400" y="21600"/>
                  </a:moveTo>
                  <a:cubicBezTo>
                    <a:pt x="5400" y="15634"/>
                    <a:pt x="7817" y="10800"/>
                    <a:pt x="10800" y="10800"/>
                  </a:cubicBezTo>
                  <a:cubicBezTo>
                    <a:pt x="13782" y="10798"/>
                    <a:pt x="16199" y="15634"/>
                    <a:pt x="16200" y="21598"/>
                  </a:cubicBezTo>
                  <a:lnTo>
                    <a:pt x="21600" y="21600"/>
                  </a:lnTo>
                  <a:cubicBezTo>
                    <a:pt x="21600" y="9670"/>
                    <a:pt x="16764" y="0"/>
                    <a:pt x="10800" y="0"/>
                  </a:cubicBezTo>
                  <a:cubicBezTo>
                    <a:pt x="4835" y="0"/>
                    <a:pt x="0" y="9670"/>
                    <a:pt x="0" y="21600"/>
                  </a:cubicBezTo>
                  <a:lnTo>
                    <a:pt x="5400" y="21600"/>
                  </a:lnTo>
                  <a:close/>
                </a:path>
              </a:pathLst>
            </a:custGeom>
            <a:solidFill>
              <a:srgbClr val="0000FF"/>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cxnSp>
          <p:nvCxnSpPr>
            <p:cNvPr id="318" name="Google Shape;318;p24"/>
            <p:cNvCxnSpPr/>
            <p:nvPr/>
          </p:nvCxnSpPr>
          <p:spPr>
            <a:xfrm flipH="1">
              <a:off x="183362" y="124791"/>
              <a:ext cx="179440" cy="150468"/>
            </a:xfrm>
            <a:prstGeom prst="straightConnector1">
              <a:avLst/>
            </a:prstGeom>
            <a:noFill/>
            <a:ln w="57150" cap="flat" cmpd="sng">
              <a:solidFill>
                <a:srgbClr val="000000"/>
              </a:solidFill>
              <a:prstDash val="solid"/>
              <a:round/>
              <a:headEnd type="none" w="sm" len="sm"/>
              <a:tailEnd type="none" w="sm" len="sm"/>
            </a:ln>
          </p:spPr>
        </p:cxnSp>
        <p:cxnSp>
          <p:nvCxnSpPr>
            <p:cNvPr id="319" name="Google Shape;319;p24"/>
            <p:cNvCxnSpPr/>
            <p:nvPr/>
          </p:nvCxnSpPr>
          <p:spPr>
            <a:xfrm>
              <a:off x="1074769" y="0"/>
              <a:ext cx="1270001" cy="1270000"/>
            </a:xfrm>
            <a:prstGeom prst="straightConnector1">
              <a:avLst/>
            </a:prstGeom>
            <a:noFill/>
            <a:ln>
              <a:noFill/>
            </a:ln>
          </p:spPr>
        </p:cxnSp>
      </p:grpSp>
      <p:grpSp>
        <p:nvGrpSpPr>
          <p:cNvPr id="320" name="Google Shape;320;p24"/>
          <p:cNvGrpSpPr/>
          <p:nvPr/>
        </p:nvGrpSpPr>
        <p:grpSpPr>
          <a:xfrm>
            <a:off x="2558732" y="3803650"/>
            <a:ext cx="1597563" cy="443416"/>
            <a:chOff x="0" y="0"/>
            <a:chExt cx="1597561" cy="443415"/>
          </a:xfrm>
        </p:grpSpPr>
        <p:sp>
          <p:nvSpPr>
            <p:cNvPr id="321" name="Google Shape;321;p24"/>
            <p:cNvSpPr/>
            <p:nvPr/>
          </p:nvSpPr>
          <p:spPr>
            <a:xfrm rot="-2202909">
              <a:off x="1278766" y="134653"/>
              <a:ext cx="269876" cy="253207"/>
            </a:xfrm>
            <a:custGeom>
              <a:avLst/>
              <a:gdLst/>
              <a:ahLst/>
              <a:cxnLst/>
              <a:rect l="l" t="t" r="r" b="b"/>
              <a:pathLst>
                <a:path w="21600" h="21600" extrusionOk="0">
                  <a:moveTo>
                    <a:pt x="5400" y="21600"/>
                  </a:moveTo>
                  <a:cubicBezTo>
                    <a:pt x="5400" y="15634"/>
                    <a:pt x="7817" y="10800"/>
                    <a:pt x="10800" y="10800"/>
                  </a:cubicBezTo>
                  <a:cubicBezTo>
                    <a:pt x="13782" y="10798"/>
                    <a:pt x="16199" y="15634"/>
                    <a:pt x="16200" y="21598"/>
                  </a:cubicBezTo>
                  <a:lnTo>
                    <a:pt x="21600" y="21600"/>
                  </a:lnTo>
                  <a:cubicBezTo>
                    <a:pt x="21600" y="9670"/>
                    <a:pt x="16764" y="0"/>
                    <a:pt x="10800" y="0"/>
                  </a:cubicBezTo>
                  <a:cubicBezTo>
                    <a:pt x="4835" y="0"/>
                    <a:pt x="0" y="9670"/>
                    <a:pt x="0" y="21600"/>
                  </a:cubicBezTo>
                  <a:lnTo>
                    <a:pt x="5400" y="21600"/>
                  </a:lnTo>
                  <a:close/>
                </a:path>
              </a:pathLst>
            </a:custGeom>
            <a:solidFill>
              <a:srgbClr val="FF66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cxnSp>
          <p:nvCxnSpPr>
            <p:cNvPr id="322" name="Google Shape;322;p24"/>
            <p:cNvCxnSpPr/>
            <p:nvPr/>
          </p:nvCxnSpPr>
          <p:spPr>
            <a:xfrm>
              <a:off x="1173479" y="7937"/>
              <a:ext cx="180976" cy="203201"/>
            </a:xfrm>
            <a:prstGeom prst="straightConnector1">
              <a:avLst/>
            </a:prstGeom>
            <a:noFill/>
            <a:ln w="57150" cap="flat" cmpd="sng">
              <a:solidFill>
                <a:srgbClr val="FF6600"/>
              </a:solidFill>
              <a:prstDash val="solid"/>
              <a:round/>
              <a:headEnd type="none" w="sm" len="sm"/>
              <a:tailEnd type="none" w="sm" len="sm"/>
            </a:ln>
          </p:spPr>
        </p:cxnSp>
        <p:sp>
          <p:nvSpPr>
            <p:cNvPr id="323" name="Google Shape;323;p24"/>
            <p:cNvSpPr/>
            <p:nvPr/>
          </p:nvSpPr>
          <p:spPr>
            <a:xfrm>
              <a:off x="0" y="0"/>
              <a:ext cx="1356360" cy="0"/>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400"/>
                <a:buFont typeface="Noto Sans Symbols"/>
                <a:buNone/>
              </a:pPr>
              <a:r>
                <a:rPr lang="en-US" sz="2400" b="0" i="0" u="none" strike="noStrike" cap="none">
                  <a:solidFill>
                    <a:srgbClr val="000000"/>
                  </a:solidFill>
                  <a:latin typeface="Noto Sans Symbols"/>
                  <a:ea typeface="Noto Sans Symbols"/>
                  <a:cs typeface="Noto Sans Symbols"/>
                  <a:sym typeface="Noto Sans Symbols"/>
                </a:rPr>
                <a:t>α</a:t>
              </a:r>
              <a:r>
                <a:rPr lang="en-US" sz="2400" b="0" i="0" u="none" strike="noStrike" cap="none">
                  <a:solidFill>
                    <a:srgbClr val="000000"/>
                  </a:solidFill>
                  <a:latin typeface="Century Gothic"/>
                  <a:ea typeface="Century Gothic"/>
                  <a:cs typeface="Century Gothic"/>
                  <a:sym typeface="Century Gothic"/>
                </a:rPr>
                <a:t>-CD59</a:t>
              </a:r>
              <a:endParaRPr/>
            </a:p>
          </p:txBody>
        </p:sp>
      </p:grpSp>
      <p:grpSp>
        <p:nvGrpSpPr>
          <p:cNvPr id="324" name="Google Shape;324;p24"/>
          <p:cNvGrpSpPr/>
          <p:nvPr/>
        </p:nvGrpSpPr>
        <p:grpSpPr>
          <a:xfrm>
            <a:off x="8130961" y="4648200"/>
            <a:ext cx="2281953" cy="1270000"/>
            <a:chOff x="-1" y="0"/>
            <a:chExt cx="2281951" cy="1270000"/>
          </a:xfrm>
        </p:grpSpPr>
        <p:cxnSp>
          <p:nvCxnSpPr>
            <p:cNvPr id="325" name="Google Shape;325;p24"/>
            <p:cNvCxnSpPr/>
            <p:nvPr/>
          </p:nvCxnSpPr>
          <p:spPr>
            <a:xfrm>
              <a:off x="1011949" y="0"/>
              <a:ext cx="1270001" cy="1270000"/>
            </a:xfrm>
            <a:prstGeom prst="straightConnector1">
              <a:avLst/>
            </a:prstGeom>
            <a:noFill/>
            <a:ln>
              <a:noFill/>
            </a:ln>
          </p:spPr>
        </p:cxnSp>
        <p:grpSp>
          <p:nvGrpSpPr>
            <p:cNvPr id="326" name="Google Shape;326;p24"/>
            <p:cNvGrpSpPr/>
            <p:nvPr/>
          </p:nvGrpSpPr>
          <p:grpSpPr>
            <a:xfrm>
              <a:off x="-1" y="89853"/>
              <a:ext cx="362524" cy="346683"/>
              <a:chOff x="0" y="-1"/>
              <a:chExt cx="362522" cy="346681"/>
            </a:xfrm>
          </p:grpSpPr>
          <p:sp>
            <p:nvSpPr>
              <p:cNvPr id="327" name="Google Shape;327;p24"/>
              <p:cNvSpPr/>
              <p:nvPr/>
            </p:nvSpPr>
            <p:spPr>
              <a:xfrm rot="3762133">
                <a:off x="22682" y="106306"/>
                <a:ext cx="228601" cy="190321"/>
              </a:xfrm>
              <a:custGeom>
                <a:avLst/>
                <a:gdLst/>
                <a:ahLst/>
                <a:cxnLst/>
                <a:rect l="l" t="t" r="r" b="b"/>
                <a:pathLst>
                  <a:path w="21600" h="21600" extrusionOk="0">
                    <a:moveTo>
                      <a:pt x="5400" y="21600"/>
                    </a:moveTo>
                    <a:cubicBezTo>
                      <a:pt x="5400" y="15634"/>
                      <a:pt x="7817" y="10800"/>
                      <a:pt x="10800" y="10800"/>
                    </a:cubicBezTo>
                    <a:cubicBezTo>
                      <a:pt x="13782" y="10798"/>
                      <a:pt x="16199" y="15634"/>
                      <a:pt x="16200" y="21598"/>
                    </a:cubicBezTo>
                    <a:lnTo>
                      <a:pt x="21600" y="21600"/>
                    </a:lnTo>
                    <a:cubicBezTo>
                      <a:pt x="21600" y="9670"/>
                      <a:pt x="16764" y="0"/>
                      <a:pt x="10800" y="0"/>
                    </a:cubicBezTo>
                    <a:cubicBezTo>
                      <a:pt x="4835" y="0"/>
                      <a:pt x="0" y="9670"/>
                      <a:pt x="0" y="21600"/>
                    </a:cubicBezTo>
                    <a:lnTo>
                      <a:pt x="5400" y="21600"/>
                    </a:lnTo>
                    <a:close/>
                  </a:path>
                </a:pathLst>
              </a:custGeom>
              <a:solidFill>
                <a:srgbClr val="0000FF"/>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cxnSp>
            <p:nvCxnSpPr>
              <p:cNvPr id="328" name="Google Shape;328;p24"/>
              <p:cNvCxnSpPr/>
              <p:nvPr/>
            </p:nvCxnSpPr>
            <p:spPr>
              <a:xfrm flipH="1">
                <a:off x="183225" y="-1"/>
                <a:ext cx="179297" cy="150492"/>
              </a:xfrm>
              <a:prstGeom prst="straightConnector1">
                <a:avLst/>
              </a:prstGeom>
              <a:noFill/>
              <a:ln w="57150" cap="flat" cmpd="sng">
                <a:solidFill>
                  <a:srgbClr val="000000"/>
                </a:solidFill>
                <a:prstDash val="solid"/>
                <a:round/>
                <a:headEnd type="none" w="sm" len="sm"/>
                <a:tailEnd type="none" w="sm" len="sm"/>
              </a:ln>
            </p:spPr>
          </p:cxnSp>
        </p:grpSp>
      </p:grpSp>
      <p:grpSp>
        <p:nvGrpSpPr>
          <p:cNvPr id="329" name="Google Shape;329;p24"/>
          <p:cNvGrpSpPr/>
          <p:nvPr/>
        </p:nvGrpSpPr>
        <p:grpSpPr>
          <a:xfrm>
            <a:off x="3878261" y="4138612"/>
            <a:ext cx="1219202" cy="1957390"/>
            <a:chOff x="-1" y="0"/>
            <a:chExt cx="1219201" cy="1957389"/>
          </a:xfrm>
        </p:grpSpPr>
        <p:sp>
          <p:nvSpPr>
            <p:cNvPr id="330" name="Google Shape;330;p24"/>
            <p:cNvSpPr/>
            <p:nvPr/>
          </p:nvSpPr>
          <p:spPr>
            <a:xfrm>
              <a:off x="609600" y="528637"/>
              <a:ext cx="304800" cy="228601"/>
            </a:xfrm>
            <a:prstGeom prst="ellipse">
              <a:avLst/>
            </a:prstGeom>
            <a:solidFill>
              <a:srgbClr val="00FF00"/>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cxnSp>
          <p:nvCxnSpPr>
            <p:cNvPr id="331" name="Google Shape;331;p24"/>
            <p:cNvCxnSpPr/>
            <p:nvPr/>
          </p:nvCxnSpPr>
          <p:spPr>
            <a:xfrm flipH="1">
              <a:off x="304800" y="604837"/>
              <a:ext cx="304800" cy="1"/>
            </a:xfrm>
            <a:prstGeom prst="straightConnector1">
              <a:avLst/>
            </a:prstGeom>
            <a:noFill/>
            <a:ln w="38100" cap="flat" cmpd="sng">
              <a:solidFill>
                <a:srgbClr val="000000"/>
              </a:solidFill>
              <a:prstDash val="solid"/>
              <a:round/>
              <a:headEnd type="none" w="sm" len="sm"/>
              <a:tailEnd type="none" w="sm" len="sm"/>
            </a:ln>
          </p:spPr>
        </p:cxnSp>
        <p:sp>
          <p:nvSpPr>
            <p:cNvPr id="332" name="Google Shape;332;p24"/>
            <p:cNvSpPr/>
            <p:nvPr/>
          </p:nvSpPr>
          <p:spPr>
            <a:xfrm>
              <a:off x="-1" y="0"/>
              <a:ext cx="619127" cy="604838"/>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333" name="Google Shape;333;p24"/>
            <p:cNvSpPr/>
            <p:nvPr/>
          </p:nvSpPr>
          <p:spPr>
            <a:xfrm>
              <a:off x="838200" y="681037"/>
              <a:ext cx="304800" cy="228601"/>
            </a:xfrm>
            <a:prstGeom prst="ellipse">
              <a:avLst/>
            </a:prstGeom>
            <a:solidFill>
              <a:srgbClr val="00FF00"/>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334" name="Google Shape;334;p24"/>
            <p:cNvSpPr/>
            <p:nvPr/>
          </p:nvSpPr>
          <p:spPr>
            <a:xfrm>
              <a:off x="914400" y="909637"/>
              <a:ext cx="304800" cy="228601"/>
            </a:xfrm>
            <a:prstGeom prst="ellipse">
              <a:avLst/>
            </a:prstGeom>
            <a:solidFill>
              <a:srgbClr val="00FF00"/>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335" name="Google Shape;335;p24"/>
            <p:cNvSpPr/>
            <p:nvPr/>
          </p:nvSpPr>
          <p:spPr>
            <a:xfrm>
              <a:off x="838200" y="1138237"/>
              <a:ext cx="304800" cy="228601"/>
            </a:xfrm>
            <a:prstGeom prst="ellipse">
              <a:avLst/>
            </a:prstGeom>
            <a:solidFill>
              <a:srgbClr val="00FF00"/>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336" name="Google Shape;336;p24"/>
            <p:cNvSpPr/>
            <p:nvPr/>
          </p:nvSpPr>
          <p:spPr>
            <a:xfrm>
              <a:off x="685800" y="1366837"/>
              <a:ext cx="381000" cy="228601"/>
            </a:xfrm>
            <a:custGeom>
              <a:avLst/>
              <a:gdLst/>
              <a:ahLst/>
              <a:cxnLst/>
              <a:rect l="l" t="t" r="r" b="b"/>
              <a:pathLst>
                <a:path w="21600" h="21600" extrusionOk="0">
                  <a:moveTo>
                    <a:pt x="5400" y="0"/>
                  </a:moveTo>
                  <a:lnTo>
                    <a:pt x="0" y="10800"/>
                  </a:lnTo>
                  <a:lnTo>
                    <a:pt x="5400" y="21600"/>
                  </a:lnTo>
                  <a:lnTo>
                    <a:pt x="16200" y="21600"/>
                  </a:lnTo>
                  <a:lnTo>
                    <a:pt x="21600" y="10800"/>
                  </a:lnTo>
                  <a:lnTo>
                    <a:pt x="16200" y="0"/>
                  </a:lnTo>
                  <a:close/>
                </a:path>
              </a:pathLst>
            </a:custGeom>
            <a:solidFill>
              <a:srgbClr val="0000FF"/>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grpSp>
          <p:nvGrpSpPr>
            <p:cNvPr id="337" name="Google Shape;337;p24"/>
            <p:cNvGrpSpPr/>
            <p:nvPr/>
          </p:nvGrpSpPr>
          <p:grpSpPr>
            <a:xfrm>
              <a:off x="380998" y="1595437"/>
              <a:ext cx="455616" cy="361952"/>
              <a:chOff x="-1" y="0"/>
              <a:chExt cx="455614" cy="361950"/>
            </a:xfrm>
          </p:grpSpPr>
          <p:cxnSp>
            <p:nvCxnSpPr>
              <p:cNvPr id="338" name="Google Shape;338;p24"/>
              <p:cNvCxnSpPr/>
              <p:nvPr/>
            </p:nvCxnSpPr>
            <p:spPr>
              <a:xfrm flipH="1">
                <a:off x="-1" y="0"/>
                <a:ext cx="2" cy="361950"/>
              </a:xfrm>
              <a:prstGeom prst="straightConnector1">
                <a:avLst/>
              </a:prstGeom>
              <a:noFill/>
              <a:ln w="57150" cap="flat" cmpd="sng">
                <a:solidFill>
                  <a:srgbClr val="000000"/>
                </a:solidFill>
                <a:prstDash val="solid"/>
                <a:round/>
                <a:headEnd type="none" w="sm" len="sm"/>
                <a:tailEnd type="none" w="sm" len="sm"/>
              </a:ln>
            </p:spPr>
          </p:cxnSp>
          <p:cxnSp>
            <p:nvCxnSpPr>
              <p:cNvPr id="339" name="Google Shape;339;p24"/>
              <p:cNvCxnSpPr/>
              <p:nvPr/>
            </p:nvCxnSpPr>
            <p:spPr>
              <a:xfrm rot="10800000" flipH="1">
                <a:off x="-1" y="0"/>
                <a:ext cx="455614" cy="6350"/>
              </a:xfrm>
              <a:prstGeom prst="straightConnector1">
                <a:avLst/>
              </a:prstGeom>
              <a:noFill/>
              <a:ln w="57150" cap="flat" cmpd="sng">
                <a:solidFill>
                  <a:srgbClr val="000000"/>
                </a:solidFill>
                <a:prstDash val="solid"/>
                <a:round/>
                <a:headEnd type="none" w="sm" len="sm"/>
                <a:tailEnd type="none" w="sm" len="sm"/>
              </a:ln>
            </p:spPr>
          </p:cxnSp>
          <p:cxnSp>
            <p:nvCxnSpPr>
              <p:cNvPr id="340" name="Google Shape;340;p24"/>
              <p:cNvCxnSpPr/>
              <p:nvPr/>
            </p:nvCxnSpPr>
            <p:spPr>
              <a:xfrm flipH="1">
                <a:off x="228599" y="0"/>
                <a:ext cx="1" cy="361950"/>
              </a:xfrm>
              <a:prstGeom prst="straightConnector1">
                <a:avLst/>
              </a:prstGeom>
              <a:noFill/>
              <a:ln w="57150" cap="flat" cmpd="sng">
                <a:solidFill>
                  <a:srgbClr val="000000"/>
                </a:solidFill>
                <a:prstDash val="solid"/>
                <a:round/>
                <a:headEnd type="none" w="sm" len="sm"/>
                <a:tailEnd type="none" w="sm" len="sm"/>
              </a:ln>
            </p:spPr>
          </p:cxnSp>
        </p:grpSp>
      </p:grpSp>
      <p:grpSp>
        <p:nvGrpSpPr>
          <p:cNvPr id="341" name="Google Shape;341;p24"/>
          <p:cNvGrpSpPr/>
          <p:nvPr/>
        </p:nvGrpSpPr>
        <p:grpSpPr>
          <a:xfrm>
            <a:off x="7078660" y="4190998"/>
            <a:ext cx="1219203" cy="1957393"/>
            <a:chOff x="-2" y="-1"/>
            <a:chExt cx="1219202" cy="1957391"/>
          </a:xfrm>
        </p:grpSpPr>
        <p:sp>
          <p:nvSpPr>
            <p:cNvPr id="342" name="Google Shape;342;p24"/>
            <p:cNvSpPr/>
            <p:nvPr/>
          </p:nvSpPr>
          <p:spPr>
            <a:xfrm>
              <a:off x="914400" y="909637"/>
              <a:ext cx="304800" cy="228601"/>
            </a:xfrm>
            <a:prstGeom prst="ellipse">
              <a:avLst/>
            </a:prstGeom>
            <a:solidFill>
              <a:srgbClr val="00FF00"/>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grpSp>
          <p:nvGrpSpPr>
            <p:cNvPr id="343" name="Google Shape;343;p24"/>
            <p:cNvGrpSpPr/>
            <p:nvPr/>
          </p:nvGrpSpPr>
          <p:grpSpPr>
            <a:xfrm>
              <a:off x="-2" y="-1"/>
              <a:ext cx="1143002" cy="1957391"/>
              <a:chOff x="-1" y="0"/>
              <a:chExt cx="1143001" cy="1957389"/>
            </a:xfrm>
          </p:grpSpPr>
          <p:sp>
            <p:nvSpPr>
              <p:cNvPr id="344" name="Google Shape;344;p24"/>
              <p:cNvSpPr/>
              <p:nvPr/>
            </p:nvSpPr>
            <p:spPr>
              <a:xfrm>
                <a:off x="609600" y="528637"/>
                <a:ext cx="304800" cy="228601"/>
              </a:xfrm>
              <a:prstGeom prst="ellipse">
                <a:avLst/>
              </a:prstGeom>
              <a:solidFill>
                <a:srgbClr val="00FF00"/>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cxnSp>
            <p:nvCxnSpPr>
              <p:cNvPr id="345" name="Google Shape;345;p24"/>
              <p:cNvCxnSpPr/>
              <p:nvPr/>
            </p:nvCxnSpPr>
            <p:spPr>
              <a:xfrm flipH="1">
                <a:off x="304800" y="604837"/>
                <a:ext cx="304800" cy="1"/>
              </a:xfrm>
              <a:prstGeom prst="straightConnector1">
                <a:avLst/>
              </a:prstGeom>
              <a:noFill/>
              <a:ln w="38100" cap="flat" cmpd="sng">
                <a:solidFill>
                  <a:srgbClr val="000000"/>
                </a:solidFill>
                <a:prstDash val="solid"/>
                <a:round/>
                <a:headEnd type="none" w="sm" len="sm"/>
                <a:tailEnd type="none" w="sm" len="sm"/>
              </a:ln>
            </p:spPr>
          </p:cxnSp>
          <p:sp>
            <p:nvSpPr>
              <p:cNvPr id="346" name="Google Shape;346;p24"/>
              <p:cNvSpPr/>
              <p:nvPr/>
            </p:nvSpPr>
            <p:spPr>
              <a:xfrm>
                <a:off x="-1" y="0"/>
                <a:ext cx="619127" cy="604838"/>
              </a:xfrm>
              <a:prstGeom prst="ellipse">
                <a:avLst/>
              </a:prstGeom>
              <a:solidFill>
                <a:srgbClr val="990099"/>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347" name="Google Shape;347;p24"/>
              <p:cNvSpPr/>
              <p:nvPr/>
            </p:nvSpPr>
            <p:spPr>
              <a:xfrm>
                <a:off x="838200" y="681037"/>
                <a:ext cx="304800" cy="228601"/>
              </a:xfrm>
              <a:prstGeom prst="ellipse">
                <a:avLst/>
              </a:prstGeom>
              <a:solidFill>
                <a:srgbClr val="00FF00"/>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348" name="Google Shape;348;p24"/>
              <p:cNvSpPr/>
              <p:nvPr/>
            </p:nvSpPr>
            <p:spPr>
              <a:xfrm>
                <a:off x="838200" y="1138237"/>
                <a:ext cx="304800" cy="228601"/>
              </a:xfrm>
              <a:prstGeom prst="ellipse">
                <a:avLst/>
              </a:prstGeom>
              <a:solidFill>
                <a:srgbClr val="00FF00"/>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349" name="Google Shape;349;p24"/>
              <p:cNvSpPr/>
              <p:nvPr/>
            </p:nvSpPr>
            <p:spPr>
              <a:xfrm>
                <a:off x="685800" y="1366837"/>
                <a:ext cx="381000" cy="228601"/>
              </a:xfrm>
              <a:custGeom>
                <a:avLst/>
                <a:gdLst/>
                <a:ahLst/>
                <a:cxnLst/>
                <a:rect l="l" t="t" r="r" b="b"/>
                <a:pathLst>
                  <a:path w="21600" h="21600" extrusionOk="0">
                    <a:moveTo>
                      <a:pt x="5400" y="0"/>
                    </a:moveTo>
                    <a:lnTo>
                      <a:pt x="0" y="10800"/>
                    </a:lnTo>
                    <a:lnTo>
                      <a:pt x="5400" y="21600"/>
                    </a:lnTo>
                    <a:lnTo>
                      <a:pt x="16200" y="21600"/>
                    </a:lnTo>
                    <a:lnTo>
                      <a:pt x="21600" y="10800"/>
                    </a:lnTo>
                    <a:lnTo>
                      <a:pt x="16200" y="0"/>
                    </a:lnTo>
                    <a:close/>
                  </a:path>
                </a:pathLst>
              </a:custGeom>
              <a:solidFill>
                <a:srgbClr val="0000FF"/>
              </a:solid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grpSp>
            <p:nvGrpSpPr>
              <p:cNvPr id="350" name="Google Shape;350;p24"/>
              <p:cNvGrpSpPr/>
              <p:nvPr/>
            </p:nvGrpSpPr>
            <p:grpSpPr>
              <a:xfrm>
                <a:off x="380998" y="1595437"/>
                <a:ext cx="455616" cy="361952"/>
                <a:chOff x="-1" y="0"/>
                <a:chExt cx="455614" cy="361950"/>
              </a:xfrm>
            </p:grpSpPr>
            <p:cxnSp>
              <p:nvCxnSpPr>
                <p:cNvPr id="351" name="Google Shape;351;p24"/>
                <p:cNvCxnSpPr/>
                <p:nvPr/>
              </p:nvCxnSpPr>
              <p:spPr>
                <a:xfrm flipH="1">
                  <a:off x="-1" y="0"/>
                  <a:ext cx="2" cy="361950"/>
                </a:xfrm>
                <a:prstGeom prst="straightConnector1">
                  <a:avLst/>
                </a:prstGeom>
                <a:noFill/>
                <a:ln w="57150" cap="flat" cmpd="sng">
                  <a:solidFill>
                    <a:srgbClr val="000000"/>
                  </a:solidFill>
                  <a:prstDash val="solid"/>
                  <a:round/>
                  <a:headEnd type="none" w="sm" len="sm"/>
                  <a:tailEnd type="none" w="sm" len="sm"/>
                </a:ln>
              </p:spPr>
            </p:cxnSp>
            <p:cxnSp>
              <p:nvCxnSpPr>
                <p:cNvPr id="352" name="Google Shape;352;p24"/>
                <p:cNvCxnSpPr/>
                <p:nvPr/>
              </p:nvCxnSpPr>
              <p:spPr>
                <a:xfrm rot="10800000" flipH="1">
                  <a:off x="-1" y="0"/>
                  <a:ext cx="455614" cy="6350"/>
                </a:xfrm>
                <a:prstGeom prst="straightConnector1">
                  <a:avLst/>
                </a:prstGeom>
                <a:noFill/>
                <a:ln w="57150" cap="flat" cmpd="sng">
                  <a:solidFill>
                    <a:srgbClr val="000000"/>
                  </a:solidFill>
                  <a:prstDash val="solid"/>
                  <a:round/>
                  <a:headEnd type="none" w="sm" len="sm"/>
                  <a:tailEnd type="none" w="sm" len="sm"/>
                </a:ln>
              </p:spPr>
            </p:cxnSp>
            <p:cxnSp>
              <p:nvCxnSpPr>
                <p:cNvPr id="353" name="Google Shape;353;p24"/>
                <p:cNvCxnSpPr/>
                <p:nvPr/>
              </p:nvCxnSpPr>
              <p:spPr>
                <a:xfrm flipH="1">
                  <a:off x="228599" y="0"/>
                  <a:ext cx="1" cy="361950"/>
                </a:xfrm>
                <a:prstGeom prst="straightConnector1">
                  <a:avLst/>
                </a:prstGeom>
                <a:noFill/>
                <a:ln w="57150" cap="flat" cmpd="sng">
                  <a:solidFill>
                    <a:srgbClr val="000000"/>
                  </a:solidFill>
                  <a:prstDash val="solid"/>
                  <a:round/>
                  <a:headEnd type="none" w="sm" len="sm"/>
                  <a:tailEnd type="none" w="sm" len="sm"/>
                </a:ln>
              </p:spPr>
            </p:cxnSp>
          </p:gr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5"/>
          <p:cNvSpPr txBox="1"/>
          <p:nvPr/>
        </p:nvSpPr>
        <p:spPr>
          <a:xfrm>
            <a:off x="1301432" y="1677987"/>
            <a:ext cx="9697086" cy="3977641"/>
          </a:xfrm>
          <a:prstGeom prst="rect">
            <a:avLst/>
          </a:prstGeom>
          <a:noFill/>
          <a:ln>
            <a:noFill/>
          </a:ln>
        </p:spPr>
        <p:txBody>
          <a:bodyPr spcFirstLastPara="1" wrap="square" lIns="45700" tIns="45700" rIns="45700" bIns="45700" anchor="t" anchorCtr="0">
            <a:spAutoFit/>
          </a:bodyPr>
          <a:lstStyle/>
          <a:p>
            <a:pPr marL="0" marR="0" lvl="1" indent="457200" algn="l" rtl="0">
              <a:lnSpc>
                <a:spcPct val="100000"/>
              </a:lnSpc>
              <a:spcBef>
                <a:spcPts val="0"/>
              </a:spcBef>
              <a:spcAft>
                <a:spcPts val="0"/>
              </a:spcAft>
              <a:buClr>
                <a:srgbClr val="2B2A2A"/>
              </a:buClr>
              <a:buSzPts val="2800"/>
              <a:buFont typeface="Open Sans"/>
              <a:buNone/>
            </a:pPr>
            <a:r>
              <a:rPr lang="en-US" sz="2800" b="0" i="0" u="none" strike="noStrike" cap="none">
                <a:solidFill>
                  <a:srgbClr val="2B2A2A"/>
                </a:solidFill>
                <a:latin typeface="Open Sans"/>
                <a:ea typeface="Open Sans"/>
                <a:cs typeface="Open Sans"/>
                <a:sym typeface="Open Sans"/>
              </a:rPr>
              <a:t>• Patients with unexplained hemolytic anemia </a:t>
            </a:r>
            <a:endParaRPr/>
          </a:p>
          <a:p>
            <a:pPr marL="0" marR="0" lvl="1" indent="457200" algn="l" rtl="0">
              <a:lnSpc>
                <a:spcPct val="100000"/>
              </a:lnSpc>
              <a:spcBef>
                <a:spcPts val="0"/>
              </a:spcBef>
              <a:spcAft>
                <a:spcPts val="0"/>
              </a:spcAft>
              <a:buClr>
                <a:srgbClr val="2B2A2A"/>
              </a:buClr>
              <a:buSzPts val="2800"/>
              <a:buFont typeface="Open Sans"/>
              <a:buNone/>
            </a:pPr>
            <a:r>
              <a:rPr lang="en-US" sz="2800" b="0" i="0" u="none" strike="noStrike" cap="none">
                <a:solidFill>
                  <a:srgbClr val="2B2A2A"/>
                </a:solidFill>
                <a:latin typeface="Open Sans"/>
                <a:ea typeface="Open Sans"/>
                <a:cs typeface="Open Sans"/>
                <a:sym typeface="Open Sans"/>
              </a:rPr>
              <a:t>• Patients with bone marrow failure, including aplastic anemia and MDS </a:t>
            </a:r>
            <a:endParaRPr/>
          </a:p>
          <a:p>
            <a:pPr marL="0" marR="0" lvl="1" indent="457200" algn="l" rtl="0">
              <a:lnSpc>
                <a:spcPct val="100000"/>
              </a:lnSpc>
              <a:spcBef>
                <a:spcPts val="0"/>
              </a:spcBef>
              <a:spcAft>
                <a:spcPts val="0"/>
              </a:spcAft>
              <a:buClr>
                <a:srgbClr val="2B2A2A"/>
              </a:buClr>
              <a:buSzPts val="2800"/>
              <a:buFont typeface="Open Sans"/>
              <a:buNone/>
            </a:pPr>
            <a:r>
              <a:rPr lang="en-US" sz="2800" b="0" i="0" u="none" strike="noStrike" cap="none">
                <a:solidFill>
                  <a:srgbClr val="2B2A2A"/>
                </a:solidFill>
                <a:latin typeface="Open Sans"/>
                <a:ea typeface="Open Sans"/>
                <a:cs typeface="Open Sans"/>
                <a:sym typeface="Open Sans"/>
              </a:rPr>
              <a:t>• Patients with hemoglobinuria </a:t>
            </a:r>
            <a:endParaRPr/>
          </a:p>
          <a:p>
            <a:pPr marL="0" marR="0" lvl="1" indent="457200" algn="l" rtl="0">
              <a:lnSpc>
                <a:spcPct val="100000"/>
              </a:lnSpc>
              <a:spcBef>
                <a:spcPts val="0"/>
              </a:spcBef>
              <a:spcAft>
                <a:spcPts val="0"/>
              </a:spcAft>
              <a:buClr>
                <a:srgbClr val="2B2A2A"/>
              </a:buClr>
              <a:buSzPts val="2800"/>
              <a:buFont typeface="Open Sans"/>
              <a:buNone/>
            </a:pPr>
            <a:r>
              <a:rPr lang="en-US" sz="2800" b="0" i="0" u="none" strike="noStrike" cap="none">
                <a:solidFill>
                  <a:srgbClr val="2B2A2A"/>
                </a:solidFill>
                <a:latin typeface="Open Sans"/>
                <a:ea typeface="Open Sans"/>
                <a:cs typeface="Open Sans"/>
                <a:sym typeface="Open Sans"/>
              </a:rPr>
              <a:t>• Patients with unusual/repetitive thrombosis, and arterial thrombosis otherwise unexplained. </a:t>
            </a:r>
            <a:endParaRPr/>
          </a:p>
          <a:p>
            <a:pPr marL="0" marR="0" lvl="1" indent="457200" algn="l" rtl="0">
              <a:lnSpc>
                <a:spcPct val="100000"/>
              </a:lnSpc>
              <a:spcBef>
                <a:spcPts val="0"/>
              </a:spcBef>
              <a:spcAft>
                <a:spcPts val="0"/>
              </a:spcAft>
              <a:buClr>
                <a:srgbClr val="2B2A2A"/>
              </a:buClr>
              <a:buSzPts val="2800"/>
              <a:buFont typeface="Open Sans"/>
              <a:buNone/>
            </a:pPr>
            <a:r>
              <a:rPr lang="en-US" sz="2800" b="0" i="0" u="none" strike="noStrike" cap="none">
                <a:solidFill>
                  <a:srgbClr val="2B2A2A"/>
                </a:solidFill>
                <a:latin typeface="Open Sans"/>
                <a:ea typeface="Open Sans"/>
                <a:cs typeface="Open Sans"/>
                <a:sym typeface="Open Sans"/>
              </a:rPr>
              <a:t>• Patients with episodic swallowing problems or abdominal pain of unclear etiology with associated hemolysis</a:t>
            </a:r>
            <a:endParaRPr/>
          </a:p>
        </p:txBody>
      </p:sp>
      <p:sp>
        <p:nvSpPr>
          <p:cNvPr id="359" name="Google Shape;359;p25"/>
          <p:cNvSpPr txBox="1"/>
          <p:nvPr/>
        </p:nvSpPr>
        <p:spPr>
          <a:xfrm>
            <a:off x="2752407" y="733425"/>
            <a:ext cx="5790248" cy="105664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563C1"/>
              </a:buClr>
              <a:buSzPts val="3200"/>
              <a:buFont typeface="Open Sans"/>
              <a:buNone/>
            </a:pPr>
            <a:r>
              <a:rPr lang="en-US" sz="3200" b="1" i="0" u="sng" strike="noStrike" cap="none">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Who Should be Tested for PNH?</a:t>
            </a:r>
            <a:r>
              <a:rPr lang="en-US" sz="3200" b="0" i="0" u="none" strike="noStrike" cap="none">
                <a:solidFill>
                  <a:srgbClr val="2B2A2A"/>
                </a:solidFill>
                <a:latin typeface="Open Sans"/>
                <a:ea typeface="Open Sans"/>
                <a:cs typeface="Open Sans"/>
                <a:sym typeface="Open Sans"/>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p:nvPr/>
        </p:nvSpPr>
        <p:spPr>
          <a:xfrm>
            <a:off x="1176020" y="1965325"/>
            <a:ext cx="9643110" cy="397764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B2A2A"/>
              </a:buClr>
              <a:buSzPts val="2800"/>
              <a:buFont typeface="Open Sans"/>
              <a:buNone/>
            </a:pPr>
            <a:r>
              <a:rPr lang="en-US" sz="2800" b="0" i="0" u="none" strike="noStrike" cap="none">
                <a:solidFill>
                  <a:srgbClr val="2B2A2A"/>
                </a:solidFill>
                <a:latin typeface="Open Sans"/>
                <a:ea typeface="Open Sans"/>
                <a:cs typeface="Open Sans"/>
                <a:sym typeface="Open Sans"/>
              </a:rPr>
              <a:t>• First/only drug targeted to PNH </a:t>
            </a:r>
            <a:endParaRPr/>
          </a:p>
          <a:p>
            <a:pPr marL="0" marR="0" lvl="0" indent="0" algn="l" rtl="0">
              <a:lnSpc>
                <a:spcPct val="100000"/>
              </a:lnSpc>
              <a:spcBef>
                <a:spcPts val="0"/>
              </a:spcBef>
              <a:spcAft>
                <a:spcPts val="0"/>
              </a:spcAft>
              <a:buClr>
                <a:srgbClr val="2B2A2A"/>
              </a:buClr>
              <a:buSzPts val="2800"/>
              <a:buFont typeface="Open Sans"/>
              <a:buNone/>
            </a:pPr>
            <a:r>
              <a:rPr lang="en-US" sz="2800" b="0" i="0" u="none" strike="noStrike" cap="none">
                <a:solidFill>
                  <a:srgbClr val="2B2A2A"/>
                </a:solidFill>
                <a:latin typeface="Open Sans"/>
                <a:ea typeface="Open Sans"/>
                <a:cs typeface="Open Sans"/>
                <a:sym typeface="Open Sans"/>
              </a:rPr>
              <a:t>• Monoclonal antibody against complement protein 5 (C5). Binds this protein and halts the rest of the complement cascade. </a:t>
            </a:r>
            <a:endParaRPr/>
          </a:p>
          <a:p>
            <a:pPr marL="0" marR="0" lvl="0" indent="0" algn="l" rtl="0">
              <a:lnSpc>
                <a:spcPct val="100000"/>
              </a:lnSpc>
              <a:spcBef>
                <a:spcPts val="0"/>
              </a:spcBef>
              <a:spcAft>
                <a:spcPts val="0"/>
              </a:spcAft>
              <a:buClr>
                <a:srgbClr val="2B2A2A"/>
              </a:buClr>
              <a:buSzPts val="2800"/>
              <a:buFont typeface="Open Sans"/>
              <a:buNone/>
            </a:pPr>
            <a:r>
              <a:rPr lang="en-US" sz="2800" b="0" i="0" u="none" strike="noStrike" cap="none">
                <a:solidFill>
                  <a:srgbClr val="2B2A2A"/>
                </a:solidFill>
                <a:latin typeface="Open Sans"/>
                <a:ea typeface="Open Sans"/>
                <a:cs typeface="Open Sans"/>
                <a:sym typeface="Open Sans"/>
              </a:rPr>
              <a:t>• “Protects” PNH cells from destruction by halting the complement cascade. </a:t>
            </a:r>
            <a:endParaRPr/>
          </a:p>
          <a:p>
            <a:pPr marL="0" marR="0" lvl="0" indent="0" algn="l" rtl="0">
              <a:lnSpc>
                <a:spcPct val="100000"/>
              </a:lnSpc>
              <a:spcBef>
                <a:spcPts val="0"/>
              </a:spcBef>
              <a:spcAft>
                <a:spcPts val="0"/>
              </a:spcAft>
              <a:buClr>
                <a:srgbClr val="2B2A2A"/>
              </a:buClr>
              <a:buSzPts val="2800"/>
              <a:buFont typeface="Open Sans"/>
              <a:buNone/>
            </a:pPr>
            <a:r>
              <a:rPr lang="en-US" sz="2800" b="0" i="0" u="none" strike="noStrike" cap="none">
                <a:solidFill>
                  <a:srgbClr val="2B2A2A"/>
                </a:solidFill>
                <a:latin typeface="Open Sans"/>
                <a:ea typeface="Open Sans"/>
                <a:cs typeface="Open Sans"/>
                <a:sym typeface="Open Sans"/>
              </a:rPr>
              <a:t>• Very effective at reducing hemolysis, reducing transfusion needs, improving QOL. Early evidence suggests it may reduce clots.</a:t>
            </a:r>
            <a:endParaRPr/>
          </a:p>
        </p:txBody>
      </p:sp>
      <p:sp>
        <p:nvSpPr>
          <p:cNvPr id="365" name="Google Shape;365;p26"/>
          <p:cNvSpPr txBox="1"/>
          <p:nvPr/>
        </p:nvSpPr>
        <p:spPr>
          <a:xfrm>
            <a:off x="4814570" y="1146175"/>
            <a:ext cx="2771661" cy="63754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563C1"/>
              </a:buClr>
              <a:buSzPts val="3600"/>
              <a:buFont typeface="Open Sans"/>
              <a:buNone/>
            </a:pPr>
            <a:r>
              <a:rPr lang="en-US" sz="3600" b="1" i="0" u="sng" strike="noStrike" cap="none">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Eculizumab</a:t>
            </a:r>
            <a:r>
              <a:rPr lang="en-US" sz="3600" b="0" i="0" u="none" strike="noStrike" cap="none">
                <a:solidFill>
                  <a:srgbClr val="2B2A2A"/>
                </a:solidFill>
                <a:latin typeface="Open Sans"/>
                <a:ea typeface="Open Sans"/>
                <a:cs typeface="Open Sans"/>
                <a:sym typeface="Open Sans"/>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7" descr="image.png"/>
          <p:cNvPicPr preferRelativeResize="0"/>
          <p:nvPr/>
        </p:nvPicPr>
        <p:blipFill rotWithShape="1">
          <a:blip r:embed="rId3">
            <a:alphaModFix/>
          </a:blip>
          <a:srcRect/>
          <a:stretch/>
        </p:blipFill>
        <p:spPr>
          <a:xfrm>
            <a:off x="4267200" y="214312"/>
            <a:ext cx="6124575" cy="6429376"/>
          </a:xfrm>
          <a:prstGeom prst="rect">
            <a:avLst/>
          </a:prstGeom>
          <a:noFill/>
          <a:ln>
            <a:noFill/>
          </a:ln>
        </p:spPr>
      </p:pic>
      <p:sp>
        <p:nvSpPr>
          <p:cNvPr id="371" name="Google Shape;371;p27"/>
          <p:cNvSpPr txBox="1"/>
          <p:nvPr/>
        </p:nvSpPr>
        <p:spPr>
          <a:xfrm>
            <a:off x="1722120" y="609600"/>
            <a:ext cx="2270761" cy="512064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The most common defective enzyme in PNH is </a:t>
            </a:r>
            <a:r>
              <a:rPr lang="en-US" sz="1800" b="0" i="0" u="sng" strike="noStrike" cap="none">
                <a:solidFill>
                  <a:srgbClr val="0563C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phosphatidylinositol glycan A</a:t>
            </a:r>
            <a:r>
              <a:rPr lang="en-US" sz="1800" b="0" i="0" u="none" strike="noStrike" cap="none">
                <a:solidFill>
                  <a:srgbClr val="000000"/>
                </a:solidFill>
                <a:latin typeface="Century Gothic"/>
                <a:ea typeface="Century Gothic"/>
                <a:cs typeface="Century Gothic"/>
                <a:sym typeface="Century Gothic"/>
              </a:rPr>
              <a:t> (PIGA), one of several enzymes needed to make GPI.</a:t>
            </a:r>
            <a:endParaRPr/>
          </a:p>
          <a:p>
            <a:pPr marL="0" marR="0" lvl="0" indent="0" algn="l"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İntrinsic defect in </a:t>
            </a:r>
            <a:endParaRPr/>
          </a:p>
          <a:p>
            <a:pPr marL="0" marR="0" lvl="0" indent="0" algn="l" rtl="0">
              <a:lnSpc>
                <a:spcPct val="10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the </a:t>
            </a:r>
            <a:r>
              <a:rPr lang="en-US" sz="1800" b="0" i="0" u="sng" strike="noStrike" cap="none">
                <a:solidFill>
                  <a:srgbClr val="0563C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cell membrane</a:t>
            </a:r>
            <a:r>
              <a:rPr lang="en-US" sz="1800" b="0" i="0" u="none" strike="noStrike" cap="none">
                <a:solidFill>
                  <a:srgbClr val="000000"/>
                </a:solidFill>
                <a:latin typeface="Century Gothic"/>
                <a:ea typeface="Century Gothic"/>
                <a:cs typeface="Century Gothic"/>
                <a:sym typeface="Century Gothic"/>
              </a:rPr>
              <a:t> </a:t>
            </a:r>
            <a:endParaRPr/>
          </a:p>
          <a:p>
            <a:pPr marL="0" marR="0" lvl="0" indent="0" algn="l" rtl="0">
              <a:lnSpc>
                <a:spcPct val="10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(deficiency of </a:t>
            </a:r>
            <a:r>
              <a:rPr lang="en-US" sz="1800" b="0" i="0" u="sng" strike="noStrike" cap="none">
                <a:solidFill>
                  <a:srgbClr val="0563C1"/>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glycophosphatidylinositol</a:t>
            </a:r>
            <a:r>
              <a:rPr lang="en-US" sz="1800" b="0" i="0" u="none" strike="noStrike" cap="none">
                <a:solidFill>
                  <a:srgbClr val="FFFF00"/>
                </a:solidFill>
                <a:latin typeface="Century Gothic"/>
                <a:ea typeface="Century Gothic"/>
                <a:cs typeface="Century Gothic"/>
                <a:sym typeface="Century Gothic"/>
              </a:rPr>
              <a:t> </a:t>
            </a:r>
            <a:r>
              <a:rPr lang="en-US" sz="1800" b="0" i="0" u="none" strike="noStrike" cap="none">
                <a:solidFill>
                  <a:srgbClr val="000000"/>
                </a:solidFill>
                <a:latin typeface="Century Gothic"/>
                <a:ea typeface="Century Gothic"/>
                <a:cs typeface="Century Gothic"/>
                <a:sym typeface="Century Gothic"/>
              </a:rPr>
              <a:t>leading to absence of protective proteins on the membrane)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8"/>
          <p:cNvSpPr txBox="1"/>
          <p:nvPr/>
        </p:nvSpPr>
        <p:spPr>
          <a:xfrm>
            <a:off x="4627245" y="466725"/>
            <a:ext cx="4301173" cy="60162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SUMMARY</a:t>
            </a:r>
            <a:endParaRPr/>
          </a:p>
        </p:txBody>
      </p:sp>
      <p:sp>
        <p:nvSpPr>
          <p:cNvPr id="377" name="Google Shape;377;p28"/>
          <p:cNvSpPr txBox="1"/>
          <p:nvPr/>
        </p:nvSpPr>
        <p:spPr>
          <a:xfrm>
            <a:off x="1049019" y="1312862"/>
            <a:ext cx="10900412" cy="476275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Hemolytic anemias are a group of conditions characterized by the breakdown of red blood cells. </a:t>
            </a:r>
            <a:endParaRPr/>
          </a:p>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Hemolysis is caused by either abnormalities of the RBCs themselves (abnormalities in hemoglobin, the RBC membrane or intracellular enzymes), also called corpuscular anemia, or by external causes (immune-mediated or mechanical damage), which is referred to as extracorpuscular anemia. </a:t>
            </a:r>
            <a:endParaRPr/>
          </a:p>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All hemolytic anemias feature varying degrees of fatigue, pallor, and weakness (from asymptomatic disease to life-threatening hemolytic crisis), although some diseases have more specific findings (e.g., venous thrombosis in paroxysmal nocturnal hemoglobinuria).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9"/>
          <p:cNvSpPr txBox="1"/>
          <p:nvPr/>
        </p:nvSpPr>
        <p:spPr>
          <a:xfrm>
            <a:off x="1399857" y="674687"/>
            <a:ext cx="9392286" cy="545004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They also share common laboratory findings, such as elevated indirect bilirubin and lactate dehydrogenase, reticulocytosis, and decreased haptoglobin levels. </a:t>
            </a:r>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The Coombs test helps to distinguish autoimmune (positive Coombs test) from non- autoimmune anemias (negative Coombs test). </a:t>
            </a:r>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Treatment includes RBC transfusions as required but otherwise depends on the specific type of hemolytic anemia and its causes.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4"/>
          <p:cNvSpPr txBox="1">
            <a:spLocks noGrp="1"/>
          </p:cNvSpPr>
          <p:nvPr>
            <p:ph type="title" idx="4294967295"/>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31517D"/>
              </a:buClr>
              <a:buSzPts val="4400"/>
              <a:buFont typeface="Calibri"/>
              <a:buNone/>
            </a:pPr>
            <a:r>
              <a:rPr lang="en-US">
                <a:solidFill>
                  <a:srgbClr val="31517D"/>
                </a:solidFill>
              </a:rPr>
              <a:t>Hemolytic Anemia</a:t>
            </a:r>
            <a:endParaRPr/>
          </a:p>
        </p:txBody>
      </p:sp>
      <p:sp>
        <p:nvSpPr>
          <p:cNvPr id="34" name="Google Shape;34;p4"/>
          <p:cNvSpPr txBox="1">
            <a:spLocks noGrp="1"/>
          </p:cNvSpPr>
          <p:nvPr>
            <p:ph type="body" idx="4294967295"/>
          </p:nvPr>
        </p:nvSpPr>
        <p:spPr>
          <a:xfrm>
            <a:off x="838200" y="1825624"/>
            <a:ext cx="10515600" cy="4351339"/>
          </a:xfrm>
          <a:prstGeom prst="rect">
            <a:avLst/>
          </a:prstGeom>
          <a:noFill/>
          <a:ln>
            <a:noFill/>
          </a:ln>
        </p:spPr>
        <p:txBody>
          <a:bodyPr spcFirstLastPara="1" wrap="square" lIns="45700" tIns="45700" rIns="45700" bIns="45700" anchor="t" anchorCtr="0">
            <a:normAutofit/>
          </a:bodyPr>
          <a:lstStyle/>
          <a:p>
            <a:pPr marL="228600" lvl="0" indent="-50800" algn="l" rtl="0">
              <a:lnSpc>
                <a:spcPct val="90000"/>
              </a:lnSpc>
              <a:spcBef>
                <a:spcPts val="0"/>
              </a:spcBef>
              <a:spcAft>
                <a:spcPts val="0"/>
              </a:spcAft>
              <a:buClr>
                <a:srgbClr val="000000"/>
              </a:buClr>
              <a:buSzPts val="2800"/>
              <a:buNone/>
            </a:pPr>
            <a:endParaRPr sz="2800" b="0" i="0" u="none" strike="noStrike" cap="none">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Clr>
                <a:srgbClr val="000000"/>
              </a:buClr>
              <a:buSzPts val="2800"/>
              <a:buChar char="•"/>
            </a:pPr>
            <a:r>
              <a:rPr lang="en-US" sz="2800" b="0" i="0" u="none" strike="noStrike" cap="none">
                <a:solidFill>
                  <a:srgbClr val="000000"/>
                </a:solidFill>
                <a:latin typeface="Calibri"/>
                <a:ea typeface="Calibri"/>
                <a:cs typeface="Calibri"/>
                <a:sym typeface="Calibri"/>
              </a:rPr>
              <a:t>Definition:</a:t>
            </a:r>
            <a:endParaRPr/>
          </a:p>
          <a:p>
            <a:pPr marL="685800" lvl="1" indent="-228600" algn="l" rtl="0">
              <a:lnSpc>
                <a:spcPct val="100000"/>
              </a:lnSpc>
              <a:spcBef>
                <a:spcPts val="500"/>
              </a:spcBef>
              <a:spcAft>
                <a:spcPts val="0"/>
              </a:spcAft>
              <a:buClr>
                <a:srgbClr val="000000"/>
              </a:buClr>
              <a:buSzPts val="2400"/>
              <a:buChar char="•"/>
            </a:pPr>
            <a:r>
              <a:rPr lang="en-US" sz="2400"/>
              <a:t>Those anemias which result from an increase in RBC destruction</a:t>
            </a:r>
            <a:endParaRPr/>
          </a:p>
          <a:p>
            <a:pPr marL="685800" lvl="1" indent="-76200" algn="l" rtl="0">
              <a:lnSpc>
                <a:spcPct val="100000"/>
              </a:lnSpc>
              <a:spcBef>
                <a:spcPts val="500"/>
              </a:spcBef>
              <a:spcAft>
                <a:spcPts val="0"/>
              </a:spcAft>
              <a:buClr>
                <a:srgbClr val="000000"/>
              </a:buClr>
              <a:buSzPts val="2400"/>
              <a:buNone/>
            </a:pPr>
            <a:endParaRPr sz="2400"/>
          </a:p>
          <a:p>
            <a:pPr marL="228600" lvl="0" indent="-228600" algn="l" rtl="0">
              <a:lnSpc>
                <a:spcPct val="90000"/>
              </a:lnSpc>
              <a:spcBef>
                <a:spcPts val="1000"/>
              </a:spcBef>
              <a:spcAft>
                <a:spcPts val="0"/>
              </a:spcAft>
              <a:buClr>
                <a:srgbClr val="000000"/>
              </a:buClr>
              <a:buSzPts val="2800"/>
              <a:buChar char="•"/>
            </a:pPr>
            <a:r>
              <a:rPr lang="en-US" sz="2800" b="0" i="0" u="none" strike="noStrike" cap="none">
                <a:solidFill>
                  <a:srgbClr val="000000"/>
                </a:solidFill>
                <a:latin typeface="Calibri"/>
                <a:ea typeface="Calibri"/>
                <a:cs typeface="Calibri"/>
                <a:sym typeface="Calibri"/>
              </a:rPr>
              <a:t>Classification:</a:t>
            </a:r>
            <a:endParaRPr/>
          </a:p>
          <a:p>
            <a:pPr marL="685800" lvl="1" indent="-228600" algn="l" rtl="0">
              <a:lnSpc>
                <a:spcPct val="100000"/>
              </a:lnSpc>
              <a:spcBef>
                <a:spcPts val="500"/>
              </a:spcBef>
              <a:spcAft>
                <a:spcPts val="0"/>
              </a:spcAft>
              <a:buClr>
                <a:srgbClr val="000000"/>
              </a:buClr>
              <a:buSzPts val="2400"/>
              <a:buChar char="•"/>
            </a:pPr>
            <a:r>
              <a:rPr lang="en-US" sz="2400"/>
              <a:t>Congenital / Hereditary</a:t>
            </a:r>
            <a:endParaRPr/>
          </a:p>
          <a:p>
            <a:pPr marL="685800" lvl="1" indent="-228600" algn="l" rtl="0">
              <a:lnSpc>
                <a:spcPct val="100000"/>
              </a:lnSpc>
              <a:spcBef>
                <a:spcPts val="500"/>
              </a:spcBef>
              <a:spcAft>
                <a:spcPts val="0"/>
              </a:spcAft>
              <a:buClr>
                <a:srgbClr val="000000"/>
              </a:buClr>
              <a:buSzPts val="2400"/>
              <a:buChar char="•"/>
            </a:pPr>
            <a:r>
              <a:rPr lang="en-US" sz="2400"/>
              <a:t>Acquired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Google Shape;39;p5" descr="~AUT0002"/>
          <p:cNvPicPr preferRelativeResize="0"/>
          <p:nvPr/>
        </p:nvPicPr>
        <p:blipFill rotWithShape="1">
          <a:blip r:embed="rId3">
            <a:alphaModFix/>
          </a:blip>
          <a:srcRect/>
          <a:stretch/>
        </p:blipFill>
        <p:spPr>
          <a:xfrm>
            <a:off x="3276600" y="350837"/>
            <a:ext cx="5334000" cy="63849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7" descr="~AUT0029"/>
          <p:cNvPicPr preferRelativeResize="0"/>
          <p:nvPr/>
        </p:nvPicPr>
        <p:blipFill rotWithShape="1">
          <a:blip r:embed="rId3">
            <a:alphaModFix/>
          </a:blip>
          <a:srcRect/>
          <a:stretch/>
        </p:blipFill>
        <p:spPr>
          <a:xfrm>
            <a:off x="1752600" y="260350"/>
            <a:ext cx="8686800" cy="64087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p:nvPr/>
        </p:nvSpPr>
        <p:spPr>
          <a:xfrm>
            <a:off x="3574732" y="303212"/>
            <a:ext cx="5410161" cy="54407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3200"/>
              <a:buFont typeface="Times New Roman"/>
              <a:buNone/>
            </a:pPr>
            <a:r>
              <a:rPr lang="en-US" sz="3200" b="1" i="0" u="none" strike="noStrike" cap="none">
                <a:solidFill>
                  <a:srgbClr val="000000"/>
                </a:solidFill>
                <a:latin typeface="Times New Roman"/>
                <a:ea typeface="Times New Roman"/>
                <a:cs typeface="Times New Roman"/>
                <a:sym typeface="Times New Roman"/>
              </a:rPr>
              <a:t>Laboratory signs of hemolysis </a:t>
            </a:r>
            <a:endParaRPr/>
          </a:p>
        </p:txBody>
      </p:sp>
      <p:sp>
        <p:nvSpPr>
          <p:cNvPr id="50" name="Google Shape;50;p6"/>
          <p:cNvSpPr txBox="1"/>
          <p:nvPr/>
        </p:nvSpPr>
        <p:spPr>
          <a:xfrm>
            <a:off x="1579244" y="1373187"/>
            <a:ext cx="9033511" cy="303555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 Haptoglobin</a:t>
            </a:r>
            <a:br>
              <a:rPr lang="en-US" sz="2800" b="0" i="0" u="none" strike="noStrike" cap="none">
                <a:solidFill>
                  <a:srgbClr val="000000"/>
                </a:solidFill>
                <a:latin typeface="Calibri"/>
                <a:ea typeface="Calibri"/>
                <a:cs typeface="Calibri"/>
                <a:sym typeface="Calibri"/>
              </a:rPr>
            </a:br>
            <a:r>
              <a:rPr lang="en-US" sz="2800" b="0" i="0" u="none" strike="noStrike" cap="none">
                <a:solidFill>
                  <a:srgbClr val="000000"/>
                </a:solidFill>
                <a:latin typeface="Calibri"/>
                <a:ea typeface="Calibri"/>
                <a:cs typeface="Calibri"/>
                <a:sym typeface="Calibri"/>
              </a:rPr>
              <a:t>↑ Lactate dehydrogenase (LDH): </a:t>
            </a:r>
            <a:endParaRPr/>
          </a:p>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 Indirect/unconjugated bilirubin </a:t>
            </a:r>
            <a:endParaRPr/>
          </a:p>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 Reticulocytes:</a:t>
            </a:r>
            <a:endParaRPr/>
          </a:p>
          <a:p>
            <a:pPr marL="0" marR="0" lvl="0" indent="0" algn="l" rtl="0">
              <a:lnSpc>
                <a:spcPct val="100000"/>
              </a:lnSpc>
              <a:spcBef>
                <a:spcPts val="0"/>
              </a:spcBef>
              <a:spcAft>
                <a:spcPts val="0"/>
              </a:spcAft>
              <a:buClr>
                <a:srgbClr val="000000"/>
              </a:buClr>
              <a:buSzPts val="2800"/>
              <a:buFont typeface="Calibri"/>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In extreme hemolysis: ↑ free hemoglobin </a:t>
            </a:r>
            <a:endParaRPr/>
          </a:p>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Brown-colored urine due to hemoglobinuria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Google Shape;55;p8" descr="~AUT0038"/>
          <p:cNvPicPr preferRelativeResize="0"/>
          <p:nvPr/>
        </p:nvPicPr>
        <p:blipFill rotWithShape="1">
          <a:blip r:embed="rId3">
            <a:alphaModFix/>
          </a:blip>
          <a:srcRect/>
          <a:stretch/>
        </p:blipFill>
        <p:spPr>
          <a:xfrm>
            <a:off x="1992312" y="188912"/>
            <a:ext cx="3876676" cy="6248401"/>
          </a:xfrm>
          <a:prstGeom prst="rect">
            <a:avLst/>
          </a:prstGeom>
          <a:noFill/>
          <a:ln>
            <a:noFill/>
          </a:ln>
        </p:spPr>
      </p:pic>
      <p:pic>
        <p:nvPicPr>
          <p:cNvPr id="56" name="Google Shape;56;p8" descr="image.png"/>
          <p:cNvPicPr preferRelativeResize="0"/>
          <p:nvPr/>
        </p:nvPicPr>
        <p:blipFill rotWithShape="1">
          <a:blip r:embed="rId4">
            <a:alphaModFix/>
          </a:blip>
          <a:srcRect/>
          <a:stretch/>
        </p:blipFill>
        <p:spPr>
          <a:xfrm>
            <a:off x="6769100" y="444500"/>
            <a:ext cx="4025900" cy="838200"/>
          </a:xfrm>
          <a:prstGeom prst="rect">
            <a:avLst/>
          </a:prstGeom>
          <a:noFill/>
          <a:ln>
            <a:noFill/>
          </a:ln>
        </p:spPr>
      </p:pic>
      <p:sp>
        <p:nvSpPr>
          <p:cNvPr id="57" name="Google Shape;57;p8"/>
          <p:cNvSpPr txBox="1"/>
          <p:nvPr/>
        </p:nvSpPr>
        <p:spPr>
          <a:xfrm>
            <a:off x="6141720" y="1409700"/>
            <a:ext cx="5980748" cy="407547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This test detects antibodies and/or complement proteins on RBCs surface; (direct test) or in patient's serum (indirect test).</a:t>
            </a:r>
            <a:endParaRPr/>
          </a:p>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The test uses a special Coombs serum that contains anti-human globulins. </a:t>
            </a:r>
            <a:endParaRPr/>
          </a:p>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A positive result in a patient with hemolysis supports the diagnosis of antibody-mediated, extracorpuscular anemia.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9" descr="image.png"/>
          <p:cNvPicPr preferRelativeResize="0"/>
          <p:nvPr/>
        </p:nvPicPr>
        <p:blipFill rotWithShape="1">
          <a:blip r:embed="rId3">
            <a:alphaModFix/>
          </a:blip>
          <a:srcRect/>
          <a:stretch/>
        </p:blipFill>
        <p:spPr>
          <a:xfrm>
            <a:off x="4151312" y="44450"/>
            <a:ext cx="3954463" cy="3789363"/>
          </a:xfrm>
          <a:prstGeom prst="rect">
            <a:avLst/>
          </a:prstGeom>
          <a:noFill/>
          <a:ln>
            <a:noFill/>
          </a:ln>
        </p:spPr>
      </p:pic>
      <p:pic>
        <p:nvPicPr>
          <p:cNvPr id="63" name="Google Shape;63;p9" descr="image.png"/>
          <p:cNvPicPr preferRelativeResize="0"/>
          <p:nvPr/>
        </p:nvPicPr>
        <p:blipFill rotWithShape="1">
          <a:blip r:embed="rId4">
            <a:alphaModFix/>
          </a:blip>
          <a:srcRect/>
          <a:stretch/>
        </p:blipFill>
        <p:spPr>
          <a:xfrm>
            <a:off x="2927350" y="3860800"/>
            <a:ext cx="6248400" cy="2971800"/>
          </a:xfrm>
          <a:prstGeom prst="rect">
            <a:avLst/>
          </a:prstGeom>
          <a:noFill/>
          <a:ln>
            <a:noFill/>
          </a:ln>
        </p:spPr>
      </p:pic>
    </p:spTree>
  </p:cSld>
  <p:clrMapOvr>
    <a:masterClrMapping/>
  </p:clrMapOvr>
</p:sld>
</file>

<file path=ppt/theme/theme1.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1940</Words>
  <Application>Microsoft Macintosh PowerPoint</Application>
  <PresentationFormat>Geniş ekran</PresentationFormat>
  <Paragraphs>179</Paragraphs>
  <Slides>35</Slides>
  <Notes>29</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35</vt:i4>
      </vt:variant>
    </vt:vector>
  </HeadingPairs>
  <TitlesOfParts>
    <vt:vector size="44" baseType="lpstr">
      <vt:lpstr>Tahoma</vt:lpstr>
      <vt:lpstr>Times New Roman</vt:lpstr>
      <vt:lpstr>Quattrocento Sans</vt:lpstr>
      <vt:lpstr>Noto Sans Symbols</vt:lpstr>
      <vt:lpstr>Arial</vt:lpstr>
      <vt:lpstr>Open Sans</vt:lpstr>
      <vt:lpstr>Calibri</vt:lpstr>
      <vt:lpstr>Century Gothic</vt:lpstr>
      <vt:lpstr>Office Teması</vt:lpstr>
      <vt:lpstr>PowerPoint Sunusu</vt:lpstr>
      <vt:lpstr>Hemolytic Anemias</vt:lpstr>
      <vt:lpstr>Introduction</vt:lpstr>
      <vt:lpstr>Hemolytic Anemia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Autoimmune Hemolytic Anemia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Paroxysmal nocturnal hemoglobinuria</vt:lpstr>
      <vt:lpstr>PNH – Triad of Clinical Features</vt:lpstr>
      <vt:lpstr>PNH is a Progressive Disease of Chronic Haemolysis (1-4) </vt:lpstr>
      <vt:lpstr>WHAT IS FLAER? FLuorescent AERolysin</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Engin Kelkitli</cp:lastModifiedBy>
  <cp:revision>1</cp:revision>
  <dcterms:modified xsi:type="dcterms:W3CDTF">2026-02-08T20:26:24Z</dcterms:modified>
</cp:coreProperties>
</file>