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9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61" r:id="rId3"/>
    <p:sldId id="257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3" r:id="rId13"/>
    <p:sldId id="274" r:id="rId14"/>
    <p:sldId id="271" r:id="rId15"/>
    <p:sldId id="269" r:id="rId16"/>
    <p:sldId id="282" r:id="rId17"/>
    <p:sldId id="8023" r:id="rId18"/>
    <p:sldId id="358" r:id="rId19"/>
    <p:sldId id="283" r:id="rId20"/>
    <p:sldId id="281" r:id="rId21"/>
    <p:sldId id="8020" r:id="rId22"/>
    <p:sldId id="8008" r:id="rId23"/>
    <p:sldId id="8009" r:id="rId24"/>
    <p:sldId id="8010" r:id="rId25"/>
    <p:sldId id="285" r:id="rId26"/>
    <p:sldId id="8002" r:id="rId27"/>
    <p:sldId id="288" r:id="rId28"/>
    <p:sldId id="8003" r:id="rId29"/>
    <p:sldId id="8006" r:id="rId30"/>
    <p:sldId id="2428" r:id="rId31"/>
    <p:sldId id="2175" r:id="rId32"/>
    <p:sldId id="2430" r:id="rId33"/>
    <p:sldId id="8007" r:id="rId34"/>
    <p:sldId id="292" r:id="rId35"/>
    <p:sldId id="293" r:id="rId36"/>
    <p:sldId id="298" r:id="rId37"/>
    <p:sldId id="8011" r:id="rId38"/>
    <p:sldId id="331" r:id="rId39"/>
    <p:sldId id="319" r:id="rId40"/>
    <p:sldId id="321" r:id="rId41"/>
    <p:sldId id="8013" r:id="rId42"/>
    <p:sldId id="330" r:id="rId43"/>
    <p:sldId id="324" r:id="rId44"/>
    <p:sldId id="325" r:id="rId45"/>
    <p:sldId id="326" r:id="rId46"/>
    <p:sldId id="327" r:id="rId47"/>
    <p:sldId id="329" r:id="rId48"/>
    <p:sldId id="332" r:id="rId49"/>
    <p:sldId id="333" r:id="rId50"/>
    <p:sldId id="8025" r:id="rId51"/>
    <p:sldId id="8027" r:id="rId52"/>
    <p:sldId id="357" r:id="rId53"/>
    <p:sldId id="8012" r:id="rId54"/>
    <p:sldId id="346" r:id="rId55"/>
    <p:sldId id="336" r:id="rId56"/>
    <p:sldId id="337" r:id="rId57"/>
    <p:sldId id="338" r:id="rId58"/>
    <p:sldId id="8014" r:id="rId59"/>
    <p:sldId id="340" r:id="rId60"/>
    <p:sldId id="8015" r:id="rId61"/>
    <p:sldId id="8016" r:id="rId62"/>
    <p:sldId id="343" r:id="rId63"/>
    <p:sldId id="348" r:id="rId64"/>
    <p:sldId id="349" r:id="rId65"/>
    <p:sldId id="350" r:id="rId66"/>
    <p:sldId id="351" r:id="rId67"/>
    <p:sldId id="8024" r:id="rId68"/>
    <p:sldId id="8028" r:id="rId69"/>
    <p:sldId id="8018" r:id="rId70"/>
    <p:sldId id="8021" r:id="rId7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7F6F9A21-5884-0B44-A05C-AD0BEDB7826B}">
          <p14:sldIdLst>
            <p14:sldId id="256"/>
          </p14:sldIdLst>
        </p14:section>
        <p14:section name="GİRİŞ" id="{7E72D1C8-6D93-C145-B01D-28466319E8D5}">
          <p14:sldIdLst>
            <p14:sldId id="261"/>
            <p14:sldId id="257"/>
            <p14:sldId id="258"/>
            <p14:sldId id="260"/>
            <p14:sldId id="262"/>
            <p14:sldId id="263"/>
          </p14:sldIdLst>
        </p14:section>
        <p14:section name="PATOGENEZ" id="{EC8ACB5D-22EC-CF45-9451-BCC843E2CF8C}">
          <p14:sldIdLst>
            <p14:sldId id="264"/>
            <p14:sldId id="265"/>
          </p14:sldIdLst>
        </p14:section>
        <p14:section name="TEDAVİ" id="{0FC285FA-244D-954A-BB61-A19561E9D7CA}">
          <p14:sldIdLst>
            <p14:sldId id="266"/>
            <p14:sldId id="267"/>
            <p14:sldId id="273"/>
            <p14:sldId id="274"/>
            <p14:sldId id="271"/>
            <p14:sldId id="269"/>
            <p14:sldId id="282"/>
            <p14:sldId id="8023"/>
            <p14:sldId id="358"/>
            <p14:sldId id="283"/>
            <p14:sldId id="281"/>
            <p14:sldId id="8020"/>
          </p14:sldIdLst>
        </p14:section>
        <p14:section name="IBRUTİNİB" id="{EDA82CBB-DBE9-C043-B37D-8FBAA777E78F}">
          <p14:sldIdLst>
            <p14:sldId id="8008"/>
            <p14:sldId id="8009"/>
            <p14:sldId id="8010"/>
          </p14:sldIdLst>
        </p14:section>
        <p14:section name="RKSOLİTİNİB" id="{5E9F1B89-2981-0141-A2B5-E5D3A85156BB}">
          <p14:sldIdLst>
            <p14:sldId id="285"/>
            <p14:sldId id="8002"/>
            <p14:sldId id="288"/>
            <p14:sldId id="8003"/>
            <p14:sldId id="8006"/>
            <p14:sldId id="2428"/>
            <p14:sldId id="2175"/>
            <p14:sldId id="2430"/>
            <p14:sldId id="8007"/>
            <p14:sldId id="292"/>
            <p14:sldId id="293"/>
            <p14:sldId id="298"/>
            <p14:sldId id="8011"/>
            <p14:sldId id="331"/>
          </p14:sldIdLst>
        </p14:section>
        <p14:section name="BELUMOSİDİL" id="{DD970254-1187-4840-B162-6D9C91FDBFD6}">
          <p14:sldIdLst>
            <p14:sldId id="319"/>
            <p14:sldId id="321"/>
            <p14:sldId id="8013"/>
            <p14:sldId id="330"/>
            <p14:sldId id="324"/>
            <p14:sldId id="325"/>
            <p14:sldId id="326"/>
            <p14:sldId id="327"/>
            <p14:sldId id="329"/>
          </p14:sldIdLst>
        </p14:section>
        <p14:section name="ECP" id="{9AA3A0E0-8A88-F343-AAF9-20C1713EDB6A}">
          <p14:sldIdLst>
            <p14:sldId id="332"/>
            <p14:sldId id="333"/>
          </p14:sldIdLst>
        </p14:section>
        <p14:section name="MONOKLONAL AB" id="{E9C8E90B-6513-E04B-A15C-C557381DA9C3}">
          <p14:sldIdLst>
            <p14:sldId id="8025"/>
            <p14:sldId id="8027"/>
          </p14:sldIdLst>
        </p14:section>
        <p14:section name="RUKSO -ECP" id="{D9CC3C70-8249-0946-9391-AE270A4760EB}">
          <p14:sldIdLst>
            <p14:sldId id="357"/>
            <p14:sldId id="8012"/>
          </p14:sldIdLst>
        </p14:section>
        <p14:section name="AXALİTİMAB" id="{0CD9A8B2-8110-1D47-AFEA-0F88FD92C989}">
          <p14:sldIdLst>
            <p14:sldId id="346"/>
            <p14:sldId id="336"/>
            <p14:sldId id="337"/>
            <p14:sldId id="338"/>
            <p14:sldId id="8014"/>
            <p14:sldId id="340"/>
            <p14:sldId id="8015"/>
            <p14:sldId id="8016"/>
            <p14:sldId id="343"/>
          </p14:sldIdLst>
        </p14:section>
        <p14:section name="ABATECEPT" id="{B49E9367-2E6C-8248-8DFB-B4294EABBA16}">
          <p14:sldIdLst>
            <p14:sldId id="348"/>
            <p14:sldId id="349"/>
            <p14:sldId id="350"/>
            <p14:sldId id="351"/>
            <p14:sldId id="8024"/>
            <p14:sldId id="8028"/>
            <p14:sldId id="8018"/>
            <p14:sldId id="80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3"/>
    <p:restoredTop sz="83579"/>
  </p:normalViewPr>
  <p:slideViewPr>
    <p:cSldViewPr snapToGrid="0">
      <p:cViewPr varScale="1">
        <p:scale>
          <a:sx n="91" d="100"/>
          <a:sy n="91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İlk </a:t>
            </a:r>
            <a:r>
              <a:rPr lang="en-US" sz="1600" b="1" baseline="0">
                <a:latin typeface="Arial" panose="020B0604020202020204" pitchFamily="34" charset="0"/>
                <a:cs typeface="Arial" panose="020B0604020202020204" pitchFamily="34" charset="0"/>
              </a:rPr>
              <a:t>BAT'ı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n Dağılımı</a:t>
            </a:r>
          </a:p>
        </c:rich>
      </c:tx>
      <c:layout>
        <c:manualLayout>
          <c:xMode val="edge"/>
          <c:yMode val="edge"/>
          <c:x val="0.38419993030409055"/>
          <c:y val="0.11467767575532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8.2901287275538554E-2"/>
          <c:y val="0.19515059095302734"/>
          <c:w val="0.91259349074649876"/>
          <c:h val="0.63504018201423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BAT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A41-4399-B12D-7F0671C62DB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ECP</c:v>
                </c:pt>
                <c:pt idx="1">
                  <c:v>MMF</c:v>
                </c:pt>
                <c:pt idx="2">
                  <c:v>İbrutinib</c:v>
                </c:pt>
                <c:pt idx="3">
                  <c:v>MTX</c:v>
                </c:pt>
                <c:pt idx="4">
                  <c:v>İmatinib</c:v>
                </c:pt>
                <c:pt idx="5">
                  <c:v>Sirolimus</c:v>
                </c:pt>
                <c:pt idx="6">
                  <c:v>Rituximab</c:v>
                </c:pt>
                <c:pt idx="7">
                  <c:v>Everolimus</c:v>
                </c:pt>
                <c:pt idx="8">
                  <c:v>İnfliksimab</c:v>
                </c:pt>
                <c:pt idx="9">
                  <c:v>Pentostatin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34.799999999999997</c:v>
                </c:pt>
                <c:pt idx="1">
                  <c:v>22.2</c:v>
                </c:pt>
                <c:pt idx="2">
                  <c:v>17.100000000000001</c:v>
                </c:pt>
                <c:pt idx="3">
                  <c:v>6.3</c:v>
                </c:pt>
                <c:pt idx="4">
                  <c:v>5.0999999999999996</c:v>
                </c:pt>
                <c:pt idx="5">
                  <c:v>4.4000000000000004</c:v>
                </c:pt>
                <c:pt idx="6">
                  <c:v>3.8</c:v>
                </c:pt>
                <c:pt idx="7">
                  <c:v>3.2</c:v>
                </c:pt>
                <c:pt idx="8">
                  <c:v>3.2</c:v>
                </c:pt>
                <c:pt idx="9">
                  <c:v>0</c:v>
                </c:pt>
              </c:numCache>
            </c:numRef>
          </c:val>
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1-4A41-4399-B12D-7F0671C62D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27"/>
        <c:axId val="-444292192"/>
        <c:axId val="-444299808"/>
      </c:barChart>
      <c:catAx>
        <c:axId val="-44429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-444299808"/>
        <c:crosses val="autoZero"/>
        <c:auto val="1"/>
        <c:lblAlgn val="ctr"/>
        <c:lblOffset val="100"/>
        <c:noMultiLvlLbl val="0"/>
      </c:catAx>
      <c:valAx>
        <c:axId val="-444299808"/>
        <c:scaling>
          <c:orientation val="minMax"/>
          <c:max val="7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Hastalar</a:t>
                </a:r>
                <a:r>
                  <a:rPr lang="en-US" sz="1400" baseline="0">
                    <a:latin typeface="Arial" panose="020B0604020202020204" pitchFamily="34" charset="0"/>
                    <a:cs typeface="Arial" panose="020B0604020202020204" pitchFamily="34" charset="0"/>
                  </a:rPr>
                  <a:t>, %</a:t>
                </a:r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8.1041966793084855E-3"/>
              <c:y val="0.340083039584628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tr-T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tr-TR"/>
          </a:p>
        </c:txPr>
        <c:crossAx val="-444292192"/>
        <c:crosses val="autoZero"/>
        <c:crossBetween val="between"/>
      </c:valAx>
      <c:spPr>
        <a:solidFill>
          <a:schemeClr val="accent5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12700">
              <a:noFill/>
            </a:ln>
          </c:spPr>
          <c:dPt>
            <c:idx val="0"/>
            <c:bubble3D val="0"/>
            <c:spPr>
              <a:solidFill>
                <a:srgbClr val="277BCF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42-4037-83EB-79D27F175D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42-4037-83EB-79D27F175D12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42-4037-83EB-79D27F175D12}"/>
              </c:ext>
            </c:extLst>
          </c:dPt>
          <c:val>
            <c:numRef>
              <c:f>Sheet1!$E$42:$E$44</c:f>
              <c:numCache>
                <c:formatCode>General</c:formatCode>
                <c:ptCount val="3"/>
                <c:pt idx="0">
                  <c:v>6.7</c:v>
                </c:pt>
                <c:pt idx="1">
                  <c:v>43</c:v>
                </c:pt>
                <c:pt idx="2">
                  <c:v>50.3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42-4037-83EB-79D27F175D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12700">
              <a:noFill/>
            </a:ln>
          </c:spPr>
          <c:dPt>
            <c:idx val="0"/>
            <c:bubble3D val="0"/>
            <c:spPr>
              <a:solidFill>
                <a:srgbClr val="3B23A1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C8-427D-B515-49AF2D342709}"/>
              </c:ext>
            </c:extLst>
          </c:dPt>
          <c:dPt>
            <c:idx val="1"/>
            <c:bubble3D val="0"/>
            <c:spPr>
              <a:solidFill>
                <a:srgbClr val="A798E9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C8-427D-B515-49AF2D342709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CC8-427D-B515-49AF2D342709}"/>
              </c:ext>
            </c:extLst>
          </c:dPt>
          <c:val>
            <c:numRef>
              <c:f>Sheet1!$E$42:$E$44</c:f>
              <c:numCache>
                <c:formatCode>General</c:formatCode>
                <c:ptCount val="3"/>
                <c:pt idx="0">
                  <c:v>3</c:v>
                </c:pt>
                <c:pt idx="1">
                  <c:v>22.6</c:v>
                </c:pt>
                <c:pt idx="2">
                  <c:v>74.400000000000006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C8-427D-B515-49AF2D342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tr-TR" sz="1600" b="1">
                <a:solidFill>
                  <a:schemeClr val="accent1"/>
                </a:solidFill>
              </a:rPr>
              <a:t>Ruksolitinib</a:t>
            </a:r>
          </a:p>
        </c:rich>
      </c:tx>
      <c:layout>
        <c:manualLayout>
          <c:xMode val="edge"/>
          <c:yMode val="edge"/>
          <c:x val="0.12653538996417982"/>
          <c:y val="6.4977468361261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21106634557969536"/>
          <c:y val="0.24129946447220771"/>
          <c:w val="0.47786665266832462"/>
          <c:h val="0.59629326829979235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tr-TR" sz="1600" b="1">
                <a:solidFill>
                  <a:schemeClr val="accent1"/>
                </a:solidFill>
              </a:rPr>
              <a:t>Ruksolitinib</a:t>
            </a:r>
          </a:p>
        </c:rich>
      </c:tx>
      <c:layout>
        <c:manualLayout>
          <c:xMode val="edge"/>
          <c:yMode val="edge"/>
          <c:x val="0.12653538996417982"/>
          <c:y val="6.4977468361261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21106634557969536"/>
          <c:y val="0.24129946447220771"/>
          <c:w val="0.47786665266832462"/>
          <c:h val="0.5962932682997923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rux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BF-4141-BEAC-DBD5C453AAD4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BF-4141-BEAC-DBD5C453AAD4}"/>
              </c:ext>
            </c:extLst>
          </c:dPt>
          <c:cat>
            <c:strRef>
              <c:f>Sheet1!$A$2:$A$3</c:f>
              <c:strCache>
                <c:ptCount val="2"/>
                <c:pt idx="0">
                  <c:v>rux</c:v>
                </c:pt>
                <c:pt idx="1">
                  <c:v>rest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68.5</c:v>
                </c:pt>
                <c:pt idx="1">
                  <c:v>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BF-4141-BEAC-DBD5C453A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r>
              <a:rPr lang="tr-TR" sz="1600" b="1">
                <a:solidFill>
                  <a:schemeClr val="accent4"/>
                </a:solidFill>
              </a:rPr>
              <a:t>BAT</a:t>
            </a:r>
          </a:p>
        </c:rich>
      </c:tx>
      <c:layout>
        <c:manualLayout>
          <c:xMode val="edge"/>
          <c:yMode val="edge"/>
          <c:x val="0.3305789932065557"/>
          <c:y val="6.4977468361261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accent4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21106634557969536"/>
          <c:y val="0.24129946447220771"/>
          <c:w val="0.47786665266832462"/>
          <c:h val="0.5962932682997923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rux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18-0E49-90A3-E37461FE5E5B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18-0E49-90A3-E37461FE5E5B}"/>
              </c:ext>
            </c:extLst>
          </c:dPt>
          <c:cat>
            <c:strRef>
              <c:f>Sheet1!$A$2:$A$3</c:f>
              <c:strCache>
                <c:ptCount val="2"/>
                <c:pt idx="0">
                  <c:v>rux</c:v>
                </c:pt>
                <c:pt idx="1">
                  <c:v>rest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40.299999999999997</c:v>
                </c:pt>
                <c:pt idx="1">
                  <c:v>59.7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18-0E49-90A3-E37461FE5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63896D-AAC0-49B0-AFD8-5DB49B77473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7ED17A8-7C31-4A8F-BB27-6EA50E938A1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dirty="0"/>
            <a:t>Otoimmün ve diğer immünolojik hastalıklara benzeyen, değişken klinik özelliklere sahip karmaşık bir sendromdur</a:t>
          </a:r>
          <a:r>
            <a:rPr lang="tr-TR" dirty="0"/>
            <a:t>. </a:t>
          </a:r>
          <a:endParaRPr lang="en-US" dirty="0"/>
        </a:p>
      </dgm:t>
    </dgm:pt>
    <dgm:pt modelId="{77AD02FF-2441-4DEF-AF99-F80B6478614A}" type="parTrans" cxnId="{92E02BAC-8248-4174-A0B2-6D030DEB2222}">
      <dgm:prSet/>
      <dgm:spPr/>
      <dgm:t>
        <a:bodyPr/>
        <a:lstStyle/>
        <a:p>
          <a:endParaRPr lang="en-US"/>
        </a:p>
      </dgm:t>
    </dgm:pt>
    <dgm:pt modelId="{A86402F3-CCA0-420B-AB7C-072520C3EAA0}" type="sibTrans" cxnId="{92E02BAC-8248-4174-A0B2-6D030DEB2222}">
      <dgm:prSet/>
      <dgm:spPr/>
      <dgm:t>
        <a:bodyPr/>
        <a:lstStyle/>
        <a:p>
          <a:endParaRPr lang="en-US"/>
        </a:p>
      </dgm:t>
    </dgm:pt>
    <dgm:pt modelId="{ADE1C197-CE2A-964D-9ED9-B0016B6F4A94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dirty="0" err="1"/>
            <a:t>Allojenik</a:t>
          </a:r>
          <a:r>
            <a:rPr lang="tr-TR" b="1" dirty="0"/>
            <a:t> </a:t>
          </a:r>
          <a:r>
            <a:rPr lang="tr-TR" b="1" dirty="0" err="1"/>
            <a:t>hematopoietik</a:t>
          </a:r>
          <a:r>
            <a:rPr lang="tr-TR" b="1" dirty="0"/>
            <a:t> kök hücre naklini takiben ortaya çıkan en önemli geç dönem </a:t>
          </a:r>
          <a:r>
            <a:rPr lang="tr-TR" b="1" dirty="0" err="1"/>
            <a:t>relaps</a:t>
          </a:r>
          <a:r>
            <a:rPr lang="tr-TR" b="1" dirty="0"/>
            <a:t> dışı </a:t>
          </a:r>
          <a:r>
            <a:rPr lang="tr-TR" b="1" dirty="0" err="1"/>
            <a:t>morbidite</a:t>
          </a:r>
          <a:r>
            <a:rPr lang="tr-TR" b="1" dirty="0"/>
            <a:t> ve buna bağlı </a:t>
          </a:r>
          <a:r>
            <a:rPr lang="tr-TR" b="1" dirty="0" err="1"/>
            <a:t>mortalite</a:t>
          </a:r>
          <a:r>
            <a:rPr lang="tr-TR" b="1" dirty="0"/>
            <a:t> nedenidir.</a:t>
          </a:r>
          <a:endParaRPr lang="en-US" b="1" dirty="0"/>
        </a:p>
      </dgm:t>
    </dgm:pt>
    <dgm:pt modelId="{90BB2003-922B-CA48-A2B6-F8F5424334F9}" type="parTrans" cxnId="{0E9C88C9-543E-594E-8577-368A32EAA626}">
      <dgm:prSet/>
      <dgm:spPr/>
      <dgm:t>
        <a:bodyPr/>
        <a:lstStyle/>
        <a:p>
          <a:endParaRPr lang="tr-TR"/>
        </a:p>
      </dgm:t>
    </dgm:pt>
    <dgm:pt modelId="{3FDFC9CD-5BE4-C044-B571-D8D0968BEE23}" type="sibTrans" cxnId="{0E9C88C9-543E-594E-8577-368A32EAA626}">
      <dgm:prSet/>
      <dgm:spPr/>
      <dgm:t>
        <a:bodyPr/>
        <a:lstStyle/>
        <a:p>
          <a:endParaRPr lang="tr-TR"/>
        </a:p>
      </dgm:t>
    </dgm:pt>
    <dgm:pt modelId="{811342EB-8066-F849-90E6-AE1C6F22205A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dirty="0" err="1"/>
            <a:t>İnsidansı</a:t>
          </a:r>
          <a:r>
            <a:rPr lang="tr-TR" b="1" dirty="0"/>
            <a:t>, </a:t>
          </a:r>
          <a:r>
            <a:rPr lang="tr-TR" b="1" dirty="0" err="1"/>
            <a:t>allo</a:t>
          </a:r>
          <a:r>
            <a:rPr lang="tr-TR" b="1" dirty="0"/>
            <a:t>-HCT uygulanan tüm hastalar arasında yaklaşık %50’dir.</a:t>
          </a:r>
          <a:endParaRPr lang="en-US" b="1" dirty="0"/>
        </a:p>
      </dgm:t>
    </dgm:pt>
    <dgm:pt modelId="{353F734A-1C0E-9647-A4CA-BF021EF4FD3B}" type="parTrans" cxnId="{16F1ABF9-154F-FB4F-BC4B-B3436B50FEE2}">
      <dgm:prSet/>
      <dgm:spPr/>
      <dgm:t>
        <a:bodyPr/>
        <a:lstStyle/>
        <a:p>
          <a:endParaRPr lang="tr-TR"/>
        </a:p>
      </dgm:t>
    </dgm:pt>
    <dgm:pt modelId="{964873FD-0EBE-CD44-8AC5-2D1A5A3346D6}" type="sibTrans" cxnId="{16F1ABF9-154F-FB4F-BC4B-B3436B50FEE2}">
      <dgm:prSet/>
      <dgm:spPr/>
      <dgm:t>
        <a:bodyPr/>
        <a:lstStyle/>
        <a:p>
          <a:endParaRPr lang="tr-TR"/>
        </a:p>
      </dgm:t>
    </dgm:pt>
    <dgm:pt modelId="{F4AF58E6-6FCA-42D4-96DE-F38BC4385FFF}" type="pres">
      <dgm:prSet presAssocID="{C663896D-AAC0-49B0-AFD8-5DB49B774731}" presName="root" presStyleCnt="0">
        <dgm:presLayoutVars>
          <dgm:dir/>
          <dgm:resizeHandles val="exact"/>
        </dgm:presLayoutVars>
      </dgm:prSet>
      <dgm:spPr/>
    </dgm:pt>
    <dgm:pt modelId="{0F86F301-7E5E-44B8-A340-27D2ADE73DCF}" type="pres">
      <dgm:prSet presAssocID="{57ED17A8-7C31-4A8F-BB27-6EA50E938A1C}" presName="compNode" presStyleCnt="0"/>
      <dgm:spPr/>
    </dgm:pt>
    <dgm:pt modelId="{797A70D0-A1BC-4315-8188-8451ACD73906}" type="pres">
      <dgm:prSet presAssocID="{57ED17A8-7C31-4A8F-BB27-6EA50E938A1C}" presName="bgRect" presStyleLbl="bgShp" presStyleIdx="0" presStyleCnt="3"/>
      <dgm:spPr/>
    </dgm:pt>
    <dgm:pt modelId="{A40B7400-0542-4897-B33B-D193CD55AF20}" type="pres">
      <dgm:prSet presAssocID="{57ED17A8-7C31-4A8F-BB27-6EA50E938A1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İğne"/>
        </a:ext>
      </dgm:extLst>
    </dgm:pt>
    <dgm:pt modelId="{CA829FE4-B529-4146-A10F-A6B3681C9F11}" type="pres">
      <dgm:prSet presAssocID="{57ED17A8-7C31-4A8F-BB27-6EA50E938A1C}" presName="spaceRect" presStyleCnt="0"/>
      <dgm:spPr/>
    </dgm:pt>
    <dgm:pt modelId="{D231D5C5-8977-4E4E-8E5D-D88ECC577697}" type="pres">
      <dgm:prSet presAssocID="{57ED17A8-7C31-4A8F-BB27-6EA50E938A1C}" presName="parTx" presStyleLbl="revTx" presStyleIdx="0" presStyleCnt="3">
        <dgm:presLayoutVars>
          <dgm:chMax val="0"/>
          <dgm:chPref val="0"/>
        </dgm:presLayoutVars>
      </dgm:prSet>
      <dgm:spPr/>
    </dgm:pt>
    <dgm:pt modelId="{6F3EAED2-7154-4FE2-8F73-88D5BDCEB519}" type="pres">
      <dgm:prSet presAssocID="{A86402F3-CCA0-420B-AB7C-072520C3EAA0}" presName="sibTrans" presStyleCnt="0"/>
      <dgm:spPr/>
    </dgm:pt>
    <dgm:pt modelId="{D8822BE5-DFC2-B843-BC62-B81213230D7A}" type="pres">
      <dgm:prSet presAssocID="{ADE1C197-CE2A-964D-9ED9-B0016B6F4A94}" presName="compNode" presStyleCnt="0"/>
      <dgm:spPr/>
    </dgm:pt>
    <dgm:pt modelId="{8743A08D-ECFB-A14D-B4E7-F9B3E545637B}" type="pres">
      <dgm:prSet presAssocID="{ADE1C197-CE2A-964D-9ED9-B0016B6F4A94}" presName="bgRect" presStyleLbl="bgShp" presStyleIdx="1" presStyleCnt="3"/>
      <dgm:spPr/>
    </dgm:pt>
    <dgm:pt modelId="{F452A309-D30A-2244-9526-D0F8C782B140}" type="pres">
      <dgm:prSet presAssocID="{ADE1C197-CE2A-964D-9ED9-B0016B6F4A94}" presName="iconRect" presStyleLbl="node1" presStyleIdx="1" presStyleCnt="3" custAng="54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</dgm:spPr>
    </dgm:pt>
    <dgm:pt modelId="{1F9C28C1-2D61-B942-8A62-C8424E44C71C}" type="pres">
      <dgm:prSet presAssocID="{ADE1C197-CE2A-964D-9ED9-B0016B6F4A94}" presName="spaceRect" presStyleCnt="0"/>
      <dgm:spPr/>
    </dgm:pt>
    <dgm:pt modelId="{528AB83E-C2C4-7A4B-B281-207EA6C71B2E}" type="pres">
      <dgm:prSet presAssocID="{ADE1C197-CE2A-964D-9ED9-B0016B6F4A94}" presName="parTx" presStyleLbl="revTx" presStyleIdx="1" presStyleCnt="3">
        <dgm:presLayoutVars>
          <dgm:chMax val="0"/>
          <dgm:chPref val="0"/>
        </dgm:presLayoutVars>
      </dgm:prSet>
      <dgm:spPr/>
    </dgm:pt>
    <dgm:pt modelId="{97CA6F62-B2FD-5842-8F8E-9F1DA2C93DB3}" type="pres">
      <dgm:prSet presAssocID="{3FDFC9CD-5BE4-C044-B571-D8D0968BEE23}" presName="sibTrans" presStyleCnt="0"/>
      <dgm:spPr/>
    </dgm:pt>
    <dgm:pt modelId="{49D9539B-D657-9842-A664-45642779B46A}" type="pres">
      <dgm:prSet presAssocID="{811342EB-8066-F849-90E6-AE1C6F22205A}" presName="compNode" presStyleCnt="0"/>
      <dgm:spPr/>
    </dgm:pt>
    <dgm:pt modelId="{0FF48062-4354-1F48-B9B8-EFFBD47FEE95}" type="pres">
      <dgm:prSet presAssocID="{811342EB-8066-F849-90E6-AE1C6F22205A}" presName="bgRect" presStyleLbl="bgShp" presStyleIdx="2" presStyleCnt="3"/>
      <dgm:spPr/>
    </dgm:pt>
    <dgm:pt modelId="{A8F1C41E-DB82-B247-8BCB-F98528744AED}" type="pres">
      <dgm:prSet presAssocID="{811342EB-8066-F849-90E6-AE1C6F22205A}" presName="iconRect" presStyleLbl="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</dgm:spPr>
    </dgm:pt>
    <dgm:pt modelId="{CD103F88-E021-994A-8A63-97DEDDEB1C49}" type="pres">
      <dgm:prSet presAssocID="{811342EB-8066-F849-90E6-AE1C6F22205A}" presName="spaceRect" presStyleCnt="0"/>
      <dgm:spPr/>
    </dgm:pt>
    <dgm:pt modelId="{C134291F-53CD-474D-A19A-66291137E445}" type="pres">
      <dgm:prSet presAssocID="{811342EB-8066-F849-90E6-AE1C6F22205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BFF5E60-981B-0F4D-BC6F-EF7F65748612}" type="presOf" srcId="{ADE1C197-CE2A-964D-9ED9-B0016B6F4A94}" destId="{528AB83E-C2C4-7A4B-B281-207EA6C71B2E}" srcOrd="0" destOrd="0" presId="urn:microsoft.com/office/officeart/2018/2/layout/IconVerticalSolidList"/>
    <dgm:cxn modelId="{92E02BAC-8248-4174-A0B2-6D030DEB2222}" srcId="{C663896D-AAC0-49B0-AFD8-5DB49B774731}" destId="{57ED17A8-7C31-4A8F-BB27-6EA50E938A1C}" srcOrd="0" destOrd="0" parTransId="{77AD02FF-2441-4DEF-AF99-F80B6478614A}" sibTransId="{A86402F3-CCA0-420B-AB7C-072520C3EAA0}"/>
    <dgm:cxn modelId="{A22F23BE-6D30-4514-BDB0-C7E4C78E36DD}" type="presOf" srcId="{C663896D-AAC0-49B0-AFD8-5DB49B774731}" destId="{F4AF58E6-6FCA-42D4-96DE-F38BC4385FFF}" srcOrd="0" destOrd="0" presId="urn:microsoft.com/office/officeart/2018/2/layout/IconVerticalSolidList"/>
    <dgm:cxn modelId="{0E9C88C9-543E-594E-8577-368A32EAA626}" srcId="{C663896D-AAC0-49B0-AFD8-5DB49B774731}" destId="{ADE1C197-CE2A-964D-9ED9-B0016B6F4A94}" srcOrd="1" destOrd="0" parTransId="{90BB2003-922B-CA48-A2B6-F8F5424334F9}" sibTransId="{3FDFC9CD-5BE4-C044-B571-D8D0968BEE23}"/>
    <dgm:cxn modelId="{026634DA-25E3-4F28-B623-8B4D6207F320}" type="presOf" srcId="{57ED17A8-7C31-4A8F-BB27-6EA50E938A1C}" destId="{D231D5C5-8977-4E4E-8E5D-D88ECC577697}" srcOrd="0" destOrd="0" presId="urn:microsoft.com/office/officeart/2018/2/layout/IconVerticalSolidList"/>
    <dgm:cxn modelId="{43ADB4F1-D2A2-8044-B4EC-7F30577BB06A}" type="presOf" srcId="{811342EB-8066-F849-90E6-AE1C6F22205A}" destId="{C134291F-53CD-474D-A19A-66291137E445}" srcOrd="0" destOrd="0" presId="urn:microsoft.com/office/officeart/2018/2/layout/IconVerticalSolidList"/>
    <dgm:cxn modelId="{16F1ABF9-154F-FB4F-BC4B-B3436B50FEE2}" srcId="{C663896D-AAC0-49B0-AFD8-5DB49B774731}" destId="{811342EB-8066-F849-90E6-AE1C6F22205A}" srcOrd="2" destOrd="0" parTransId="{353F734A-1C0E-9647-A4CA-BF021EF4FD3B}" sibTransId="{964873FD-0EBE-CD44-8AC5-2D1A5A3346D6}"/>
    <dgm:cxn modelId="{4A2D8C97-1F96-4161-B9BE-4FED5BFAE407}" type="presParOf" srcId="{F4AF58E6-6FCA-42D4-96DE-F38BC4385FFF}" destId="{0F86F301-7E5E-44B8-A340-27D2ADE73DCF}" srcOrd="0" destOrd="0" presId="urn:microsoft.com/office/officeart/2018/2/layout/IconVerticalSolidList"/>
    <dgm:cxn modelId="{7CD38000-8216-47CC-8E84-08D48F1A277F}" type="presParOf" srcId="{0F86F301-7E5E-44B8-A340-27D2ADE73DCF}" destId="{797A70D0-A1BC-4315-8188-8451ACD73906}" srcOrd="0" destOrd="0" presId="urn:microsoft.com/office/officeart/2018/2/layout/IconVerticalSolidList"/>
    <dgm:cxn modelId="{EC7E0B7B-018F-4F27-B2B8-7F9443F154D1}" type="presParOf" srcId="{0F86F301-7E5E-44B8-A340-27D2ADE73DCF}" destId="{A40B7400-0542-4897-B33B-D193CD55AF20}" srcOrd="1" destOrd="0" presId="urn:microsoft.com/office/officeart/2018/2/layout/IconVerticalSolidList"/>
    <dgm:cxn modelId="{71FF2A97-F90F-4662-A3A1-14544DA75DB3}" type="presParOf" srcId="{0F86F301-7E5E-44B8-A340-27D2ADE73DCF}" destId="{CA829FE4-B529-4146-A10F-A6B3681C9F11}" srcOrd="2" destOrd="0" presId="urn:microsoft.com/office/officeart/2018/2/layout/IconVerticalSolidList"/>
    <dgm:cxn modelId="{46BDC98B-1BB3-4E8B-A0B5-01F248A2B550}" type="presParOf" srcId="{0F86F301-7E5E-44B8-A340-27D2ADE73DCF}" destId="{D231D5C5-8977-4E4E-8E5D-D88ECC577697}" srcOrd="3" destOrd="0" presId="urn:microsoft.com/office/officeart/2018/2/layout/IconVerticalSolidList"/>
    <dgm:cxn modelId="{22081BA1-C7A8-49CE-96DC-26D4913739C7}" type="presParOf" srcId="{F4AF58E6-6FCA-42D4-96DE-F38BC4385FFF}" destId="{6F3EAED2-7154-4FE2-8F73-88D5BDCEB519}" srcOrd="1" destOrd="0" presId="urn:microsoft.com/office/officeart/2018/2/layout/IconVerticalSolidList"/>
    <dgm:cxn modelId="{F73A3903-8C0B-B744-9C26-1CCC39D7B59D}" type="presParOf" srcId="{F4AF58E6-6FCA-42D4-96DE-F38BC4385FFF}" destId="{D8822BE5-DFC2-B843-BC62-B81213230D7A}" srcOrd="2" destOrd="0" presId="urn:microsoft.com/office/officeart/2018/2/layout/IconVerticalSolidList"/>
    <dgm:cxn modelId="{C0B1B0D5-1766-664B-A242-EB0FCC416D3C}" type="presParOf" srcId="{D8822BE5-DFC2-B843-BC62-B81213230D7A}" destId="{8743A08D-ECFB-A14D-B4E7-F9B3E545637B}" srcOrd="0" destOrd="0" presId="urn:microsoft.com/office/officeart/2018/2/layout/IconVerticalSolidList"/>
    <dgm:cxn modelId="{DC0219DF-3AB4-B846-B62F-56013C0C34E2}" type="presParOf" srcId="{D8822BE5-DFC2-B843-BC62-B81213230D7A}" destId="{F452A309-D30A-2244-9526-D0F8C782B140}" srcOrd="1" destOrd="0" presId="urn:microsoft.com/office/officeart/2018/2/layout/IconVerticalSolidList"/>
    <dgm:cxn modelId="{33A98A3A-7495-4742-9FEC-2EB3B50F1E18}" type="presParOf" srcId="{D8822BE5-DFC2-B843-BC62-B81213230D7A}" destId="{1F9C28C1-2D61-B942-8A62-C8424E44C71C}" srcOrd="2" destOrd="0" presId="urn:microsoft.com/office/officeart/2018/2/layout/IconVerticalSolidList"/>
    <dgm:cxn modelId="{ACDC76D2-ABD0-084D-B941-5B8ADD6C5481}" type="presParOf" srcId="{D8822BE5-DFC2-B843-BC62-B81213230D7A}" destId="{528AB83E-C2C4-7A4B-B281-207EA6C71B2E}" srcOrd="3" destOrd="0" presId="urn:microsoft.com/office/officeart/2018/2/layout/IconVerticalSolidList"/>
    <dgm:cxn modelId="{9D2E39E5-5BE2-D844-86E5-D1AFE16C3C70}" type="presParOf" srcId="{F4AF58E6-6FCA-42D4-96DE-F38BC4385FFF}" destId="{97CA6F62-B2FD-5842-8F8E-9F1DA2C93DB3}" srcOrd="3" destOrd="0" presId="urn:microsoft.com/office/officeart/2018/2/layout/IconVerticalSolidList"/>
    <dgm:cxn modelId="{7E2D4451-1EB1-7C40-B3BB-7D683D001F73}" type="presParOf" srcId="{F4AF58E6-6FCA-42D4-96DE-F38BC4385FFF}" destId="{49D9539B-D657-9842-A664-45642779B46A}" srcOrd="4" destOrd="0" presId="urn:microsoft.com/office/officeart/2018/2/layout/IconVerticalSolidList"/>
    <dgm:cxn modelId="{E8102226-F871-2047-ACBE-56F1418DA5FB}" type="presParOf" srcId="{49D9539B-D657-9842-A664-45642779B46A}" destId="{0FF48062-4354-1F48-B9B8-EFFBD47FEE95}" srcOrd="0" destOrd="0" presId="urn:microsoft.com/office/officeart/2018/2/layout/IconVerticalSolidList"/>
    <dgm:cxn modelId="{09AC79D9-F549-4A43-A2F8-F109F3AD1B43}" type="presParOf" srcId="{49D9539B-D657-9842-A664-45642779B46A}" destId="{A8F1C41E-DB82-B247-8BCB-F98528744AED}" srcOrd="1" destOrd="0" presId="urn:microsoft.com/office/officeart/2018/2/layout/IconVerticalSolidList"/>
    <dgm:cxn modelId="{9B3FF87A-8CAD-7F47-8DEA-047B8CEAB0A4}" type="presParOf" srcId="{49D9539B-D657-9842-A664-45642779B46A}" destId="{CD103F88-E021-994A-8A63-97DEDDEB1C49}" srcOrd="2" destOrd="0" presId="urn:microsoft.com/office/officeart/2018/2/layout/IconVerticalSolidList"/>
    <dgm:cxn modelId="{D36B2718-D708-024F-A987-4CAE78D89948}" type="presParOf" srcId="{49D9539B-D657-9842-A664-45642779B46A}" destId="{C134291F-53CD-474D-A19A-66291137E44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19AB06-985F-8E45-A1E9-93F74ECF3046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4A94FDCD-4A96-0D47-8197-101EB0C4C953}">
      <dgm:prSet/>
      <dgm:spPr/>
      <dgm:t>
        <a:bodyPr/>
        <a:lstStyle/>
        <a:p>
          <a:r>
            <a:rPr lang="tr-TR" b="1" i="0"/>
            <a:t>Ruxolitinib, kortikosteroidlere dirençli veya bağımlı kronik GVHD tedavisinde etkin bir ikinci basamak tedavi seçeneğidir</a:t>
          </a:r>
          <a:r>
            <a:rPr lang="tr-TR" b="0" i="0"/>
            <a:t>.</a:t>
          </a:r>
          <a:endParaRPr lang="tr-TR"/>
        </a:p>
      </dgm:t>
    </dgm:pt>
    <dgm:pt modelId="{5BF27A29-AB49-F74F-93C0-3E1BFFF781DE}" type="parTrans" cxnId="{318985FA-D60D-E745-9277-0E6A4273739E}">
      <dgm:prSet/>
      <dgm:spPr/>
      <dgm:t>
        <a:bodyPr/>
        <a:lstStyle/>
        <a:p>
          <a:endParaRPr lang="tr-TR"/>
        </a:p>
      </dgm:t>
    </dgm:pt>
    <dgm:pt modelId="{503DA3E6-CFBD-6840-AB95-409552A98DB0}" type="sibTrans" cxnId="{318985FA-D60D-E745-9277-0E6A4273739E}">
      <dgm:prSet/>
      <dgm:spPr/>
      <dgm:t>
        <a:bodyPr/>
        <a:lstStyle/>
        <a:p>
          <a:endParaRPr lang="tr-TR"/>
        </a:p>
      </dgm:t>
    </dgm:pt>
    <dgm:pt modelId="{D56ACC49-5670-9D48-9E2D-C67F72A3D029}">
      <dgm:prSet/>
      <dgm:spPr/>
      <dgm:t>
        <a:bodyPr/>
        <a:lstStyle/>
        <a:p>
          <a:r>
            <a:rPr lang="tr-TR" b="1" i="0"/>
            <a:t>Tedavi başarısı, semptom kontrolü ve sağkalım açısından ruxolitinib, standart ikinci basamak tedavilerden üstün bulunmuştur</a:t>
          </a:r>
          <a:r>
            <a:rPr lang="tr-TR" b="0" i="0"/>
            <a:t>.</a:t>
          </a:r>
          <a:endParaRPr lang="tr-TR"/>
        </a:p>
      </dgm:t>
    </dgm:pt>
    <dgm:pt modelId="{342F42BA-5CE1-F044-BED5-C231CF713F32}" type="parTrans" cxnId="{38EE85FC-2FD0-D544-A73A-293E5A09BEA8}">
      <dgm:prSet/>
      <dgm:spPr/>
      <dgm:t>
        <a:bodyPr/>
        <a:lstStyle/>
        <a:p>
          <a:endParaRPr lang="tr-TR"/>
        </a:p>
      </dgm:t>
    </dgm:pt>
    <dgm:pt modelId="{DABB2250-174A-FE43-B67E-D2A012879139}" type="sibTrans" cxnId="{38EE85FC-2FD0-D544-A73A-293E5A09BEA8}">
      <dgm:prSet/>
      <dgm:spPr/>
      <dgm:t>
        <a:bodyPr/>
        <a:lstStyle/>
        <a:p>
          <a:endParaRPr lang="tr-TR"/>
        </a:p>
      </dgm:t>
    </dgm:pt>
    <dgm:pt modelId="{09DFB2D4-8568-4144-9830-CF96BBA06BE9}">
      <dgm:prSet/>
      <dgm:spPr/>
      <dgm:t>
        <a:bodyPr/>
        <a:lstStyle/>
        <a:p>
          <a:r>
            <a:rPr lang="tr-TR" b="1" i="0"/>
            <a:t>Tedaviye bağlı hematolojik yan etkiler (trombositopeni, anemi) daha sık görülse de, çoğu yönetilebilir durumdadır</a:t>
          </a:r>
          <a:r>
            <a:rPr lang="tr-TR" b="0" i="0"/>
            <a:t>.</a:t>
          </a:r>
          <a:endParaRPr lang="tr-TR"/>
        </a:p>
      </dgm:t>
    </dgm:pt>
    <dgm:pt modelId="{6E937976-A18E-AD45-AB17-702B33229085}" type="parTrans" cxnId="{63867504-5520-894C-AD4C-C4EEEBB1E233}">
      <dgm:prSet/>
      <dgm:spPr/>
      <dgm:t>
        <a:bodyPr/>
        <a:lstStyle/>
        <a:p>
          <a:endParaRPr lang="tr-TR"/>
        </a:p>
      </dgm:t>
    </dgm:pt>
    <dgm:pt modelId="{C7EEDD2B-3F3B-3045-95DD-07A57A593464}" type="sibTrans" cxnId="{63867504-5520-894C-AD4C-C4EEEBB1E233}">
      <dgm:prSet/>
      <dgm:spPr/>
      <dgm:t>
        <a:bodyPr/>
        <a:lstStyle/>
        <a:p>
          <a:endParaRPr lang="tr-TR"/>
        </a:p>
      </dgm:t>
    </dgm:pt>
    <dgm:pt modelId="{1365B69E-3F1F-564F-B83D-BF483ED2847E}">
      <dgm:prSet/>
      <dgm:spPr/>
      <dgm:t>
        <a:bodyPr/>
        <a:lstStyle/>
        <a:p>
          <a:r>
            <a:rPr lang="tr-TR" b="1" i="0"/>
            <a:t>İnfeksiyon riski nedeniyle dikkatli hasta takibi ve profilaktik önlemler önerilmektedir</a:t>
          </a:r>
          <a:r>
            <a:rPr lang="tr-TR" b="0" i="0"/>
            <a:t>.</a:t>
          </a:r>
          <a:endParaRPr lang="tr-TR"/>
        </a:p>
      </dgm:t>
    </dgm:pt>
    <dgm:pt modelId="{55555508-39CF-D844-A9F2-C729C815C0D9}" type="parTrans" cxnId="{6EFBE17C-0C77-084C-8B8B-929FEF3E34AB}">
      <dgm:prSet/>
      <dgm:spPr/>
      <dgm:t>
        <a:bodyPr/>
        <a:lstStyle/>
        <a:p>
          <a:endParaRPr lang="tr-TR"/>
        </a:p>
      </dgm:t>
    </dgm:pt>
    <dgm:pt modelId="{3091ADA7-A26B-7449-BBBD-05DDF4C34ACE}" type="sibTrans" cxnId="{6EFBE17C-0C77-084C-8B8B-929FEF3E34AB}">
      <dgm:prSet/>
      <dgm:spPr/>
      <dgm:t>
        <a:bodyPr/>
        <a:lstStyle/>
        <a:p>
          <a:endParaRPr lang="tr-TR"/>
        </a:p>
      </dgm:t>
    </dgm:pt>
    <dgm:pt modelId="{076806A8-1B10-4447-8221-3AB2E883D3FA}" type="pres">
      <dgm:prSet presAssocID="{6B19AB06-985F-8E45-A1E9-93F74ECF3046}" presName="linearFlow" presStyleCnt="0">
        <dgm:presLayoutVars>
          <dgm:dir/>
          <dgm:resizeHandles val="exact"/>
        </dgm:presLayoutVars>
      </dgm:prSet>
      <dgm:spPr/>
    </dgm:pt>
    <dgm:pt modelId="{74772E18-0D1C-8845-A98D-D97DD4CE5E76}" type="pres">
      <dgm:prSet presAssocID="{4A94FDCD-4A96-0D47-8197-101EB0C4C953}" presName="composite" presStyleCnt="0"/>
      <dgm:spPr/>
    </dgm:pt>
    <dgm:pt modelId="{9A523D85-0264-C148-9DB8-67999271D5C3}" type="pres">
      <dgm:prSet presAssocID="{4A94FDCD-4A96-0D47-8197-101EB0C4C953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46441F24-D351-E743-861D-CB5C173133D2}" type="pres">
      <dgm:prSet presAssocID="{4A94FDCD-4A96-0D47-8197-101EB0C4C953}" presName="txShp" presStyleLbl="node1" presStyleIdx="0" presStyleCnt="4">
        <dgm:presLayoutVars>
          <dgm:bulletEnabled val="1"/>
        </dgm:presLayoutVars>
      </dgm:prSet>
      <dgm:spPr/>
    </dgm:pt>
    <dgm:pt modelId="{43F55393-18AE-FD42-A335-90B1D47F476F}" type="pres">
      <dgm:prSet presAssocID="{503DA3E6-CFBD-6840-AB95-409552A98DB0}" presName="spacing" presStyleCnt="0"/>
      <dgm:spPr/>
    </dgm:pt>
    <dgm:pt modelId="{8D08E989-4239-FA4C-8186-E9D6D03CE1F6}" type="pres">
      <dgm:prSet presAssocID="{D56ACC49-5670-9D48-9E2D-C67F72A3D029}" presName="composite" presStyleCnt="0"/>
      <dgm:spPr/>
    </dgm:pt>
    <dgm:pt modelId="{B212CF32-B3D7-7A44-BAEA-4521717BABDB}" type="pres">
      <dgm:prSet presAssocID="{D56ACC49-5670-9D48-9E2D-C67F72A3D029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0E8EDE55-FECA-EA4C-9CDC-165E72BE321F}" type="pres">
      <dgm:prSet presAssocID="{D56ACC49-5670-9D48-9E2D-C67F72A3D029}" presName="txShp" presStyleLbl="node1" presStyleIdx="1" presStyleCnt="4">
        <dgm:presLayoutVars>
          <dgm:bulletEnabled val="1"/>
        </dgm:presLayoutVars>
      </dgm:prSet>
      <dgm:spPr/>
    </dgm:pt>
    <dgm:pt modelId="{FCE7F390-3D63-7B44-855D-2D3C5B80AF58}" type="pres">
      <dgm:prSet presAssocID="{DABB2250-174A-FE43-B67E-D2A012879139}" presName="spacing" presStyleCnt="0"/>
      <dgm:spPr/>
    </dgm:pt>
    <dgm:pt modelId="{99B54C09-B75D-884B-AA72-7292102B9E6D}" type="pres">
      <dgm:prSet presAssocID="{09DFB2D4-8568-4144-9830-CF96BBA06BE9}" presName="composite" presStyleCnt="0"/>
      <dgm:spPr/>
    </dgm:pt>
    <dgm:pt modelId="{30E71651-2971-2948-BF32-7559866DCE40}" type="pres">
      <dgm:prSet presAssocID="{09DFB2D4-8568-4144-9830-CF96BBA06BE9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50F3682-BA5C-A948-A794-6194F12E372A}" type="pres">
      <dgm:prSet presAssocID="{09DFB2D4-8568-4144-9830-CF96BBA06BE9}" presName="txShp" presStyleLbl="node1" presStyleIdx="2" presStyleCnt="4">
        <dgm:presLayoutVars>
          <dgm:bulletEnabled val="1"/>
        </dgm:presLayoutVars>
      </dgm:prSet>
      <dgm:spPr/>
    </dgm:pt>
    <dgm:pt modelId="{4D802EB8-325F-5145-9194-4E0A53D8B392}" type="pres">
      <dgm:prSet presAssocID="{C7EEDD2B-3F3B-3045-95DD-07A57A593464}" presName="spacing" presStyleCnt="0"/>
      <dgm:spPr/>
    </dgm:pt>
    <dgm:pt modelId="{A43C7929-99B9-DA4F-AC9A-94C3B7BE6D30}" type="pres">
      <dgm:prSet presAssocID="{1365B69E-3F1F-564F-B83D-BF483ED2847E}" presName="composite" presStyleCnt="0"/>
      <dgm:spPr/>
    </dgm:pt>
    <dgm:pt modelId="{235080CE-EE17-C547-AB3F-59B65B20AC3C}" type="pres">
      <dgm:prSet presAssocID="{1365B69E-3F1F-564F-B83D-BF483ED2847E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A771586A-555F-5243-9025-602BB0703659}" type="pres">
      <dgm:prSet presAssocID="{1365B69E-3F1F-564F-B83D-BF483ED2847E}" presName="txShp" presStyleLbl="node1" presStyleIdx="3" presStyleCnt="4">
        <dgm:presLayoutVars>
          <dgm:bulletEnabled val="1"/>
        </dgm:presLayoutVars>
      </dgm:prSet>
      <dgm:spPr/>
    </dgm:pt>
  </dgm:ptLst>
  <dgm:cxnLst>
    <dgm:cxn modelId="{63867504-5520-894C-AD4C-C4EEEBB1E233}" srcId="{6B19AB06-985F-8E45-A1E9-93F74ECF3046}" destId="{09DFB2D4-8568-4144-9830-CF96BBA06BE9}" srcOrd="2" destOrd="0" parTransId="{6E937976-A18E-AD45-AB17-702B33229085}" sibTransId="{C7EEDD2B-3F3B-3045-95DD-07A57A593464}"/>
    <dgm:cxn modelId="{B3AC7425-3787-924A-98AB-57B598FE81DF}" type="presOf" srcId="{09DFB2D4-8568-4144-9830-CF96BBA06BE9}" destId="{750F3682-BA5C-A948-A794-6194F12E372A}" srcOrd="0" destOrd="0" presId="urn:microsoft.com/office/officeart/2005/8/layout/vList3"/>
    <dgm:cxn modelId="{FBBA1127-5B22-3C4B-A40A-8B640F857853}" type="presOf" srcId="{4A94FDCD-4A96-0D47-8197-101EB0C4C953}" destId="{46441F24-D351-E743-861D-CB5C173133D2}" srcOrd="0" destOrd="0" presId="urn:microsoft.com/office/officeart/2005/8/layout/vList3"/>
    <dgm:cxn modelId="{267C937C-3B43-CF44-9D4D-4BA41170B402}" type="presOf" srcId="{6B19AB06-985F-8E45-A1E9-93F74ECF3046}" destId="{076806A8-1B10-4447-8221-3AB2E883D3FA}" srcOrd="0" destOrd="0" presId="urn:microsoft.com/office/officeart/2005/8/layout/vList3"/>
    <dgm:cxn modelId="{6EFBE17C-0C77-084C-8B8B-929FEF3E34AB}" srcId="{6B19AB06-985F-8E45-A1E9-93F74ECF3046}" destId="{1365B69E-3F1F-564F-B83D-BF483ED2847E}" srcOrd="3" destOrd="0" parTransId="{55555508-39CF-D844-A9F2-C729C815C0D9}" sibTransId="{3091ADA7-A26B-7449-BBBD-05DDF4C34ACE}"/>
    <dgm:cxn modelId="{38E1A389-C9AB-E540-8153-770DD507D72C}" type="presOf" srcId="{1365B69E-3F1F-564F-B83D-BF483ED2847E}" destId="{A771586A-555F-5243-9025-602BB0703659}" srcOrd="0" destOrd="0" presId="urn:microsoft.com/office/officeart/2005/8/layout/vList3"/>
    <dgm:cxn modelId="{16280BED-5853-6C46-95B7-85CD3575E166}" type="presOf" srcId="{D56ACC49-5670-9D48-9E2D-C67F72A3D029}" destId="{0E8EDE55-FECA-EA4C-9CDC-165E72BE321F}" srcOrd="0" destOrd="0" presId="urn:microsoft.com/office/officeart/2005/8/layout/vList3"/>
    <dgm:cxn modelId="{318985FA-D60D-E745-9277-0E6A4273739E}" srcId="{6B19AB06-985F-8E45-A1E9-93F74ECF3046}" destId="{4A94FDCD-4A96-0D47-8197-101EB0C4C953}" srcOrd="0" destOrd="0" parTransId="{5BF27A29-AB49-F74F-93C0-3E1BFFF781DE}" sibTransId="{503DA3E6-CFBD-6840-AB95-409552A98DB0}"/>
    <dgm:cxn modelId="{38EE85FC-2FD0-D544-A73A-293E5A09BEA8}" srcId="{6B19AB06-985F-8E45-A1E9-93F74ECF3046}" destId="{D56ACC49-5670-9D48-9E2D-C67F72A3D029}" srcOrd="1" destOrd="0" parTransId="{342F42BA-5CE1-F044-BED5-C231CF713F32}" sibTransId="{DABB2250-174A-FE43-B67E-D2A012879139}"/>
    <dgm:cxn modelId="{E19800C6-70B0-8E46-BB30-B7774FB9A6F7}" type="presParOf" srcId="{076806A8-1B10-4447-8221-3AB2E883D3FA}" destId="{74772E18-0D1C-8845-A98D-D97DD4CE5E76}" srcOrd="0" destOrd="0" presId="urn:microsoft.com/office/officeart/2005/8/layout/vList3"/>
    <dgm:cxn modelId="{8D4E16F6-8062-4E43-8139-30EB3D1CCB56}" type="presParOf" srcId="{74772E18-0D1C-8845-A98D-D97DD4CE5E76}" destId="{9A523D85-0264-C148-9DB8-67999271D5C3}" srcOrd="0" destOrd="0" presId="urn:microsoft.com/office/officeart/2005/8/layout/vList3"/>
    <dgm:cxn modelId="{1663B630-3958-6A46-956A-4E13D3A2CECF}" type="presParOf" srcId="{74772E18-0D1C-8845-A98D-D97DD4CE5E76}" destId="{46441F24-D351-E743-861D-CB5C173133D2}" srcOrd="1" destOrd="0" presId="urn:microsoft.com/office/officeart/2005/8/layout/vList3"/>
    <dgm:cxn modelId="{BFC89F24-36C4-9948-BD67-B64F318CE54F}" type="presParOf" srcId="{076806A8-1B10-4447-8221-3AB2E883D3FA}" destId="{43F55393-18AE-FD42-A335-90B1D47F476F}" srcOrd="1" destOrd="0" presId="urn:microsoft.com/office/officeart/2005/8/layout/vList3"/>
    <dgm:cxn modelId="{7F9E47D8-DA05-3045-A571-94E4477052C1}" type="presParOf" srcId="{076806A8-1B10-4447-8221-3AB2E883D3FA}" destId="{8D08E989-4239-FA4C-8186-E9D6D03CE1F6}" srcOrd="2" destOrd="0" presId="urn:microsoft.com/office/officeart/2005/8/layout/vList3"/>
    <dgm:cxn modelId="{74B97304-3B2A-E645-9656-B0B9096F0ABA}" type="presParOf" srcId="{8D08E989-4239-FA4C-8186-E9D6D03CE1F6}" destId="{B212CF32-B3D7-7A44-BAEA-4521717BABDB}" srcOrd="0" destOrd="0" presId="urn:microsoft.com/office/officeart/2005/8/layout/vList3"/>
    <dgm:cxn modelId="{FDDFEC60-3EF4-494B-82C9-493594C1D3F4}" type="presParOf" srcId="{8D08E989-4239-FA4C-8186-E9D6D03CE1F6}" destId="{0E8EDE55-FECA-EA4C-9CDC-165E72BE321F}" srcOrd="1" destOrd="0" presId="urn:microsoft.com/office/officeart/2005/8/layout/vList3"/>
    <dgm:cxn modelId="{B1A875FA-92A1-C94D-8E19-34638A26F5AE}" type="presParOf" srcId="{076806A8-1B10-4447-8221-3AB2E883D3FA}" destId="{FCE7F390-3D63-7B44-855D-2D3C5B80AF58}" srcOrd="3" destOrd="0" presId="urn:microsoft.com/office/officeart/2005/8/layout/vList3"/>
    <dgm:cxn modelId="{66C5E5DC-70D4-5D4D-B093-09E4F9CEB456}" type="presParOf" srcId="{076806A8-1B10-4447-8221-3AB2E883D3FA}" destId="{99B54C09-B75D-884B-AA72-7292102B9E6D}" srcOrd="4" destOrd="0" presId="urn:microsoft.com/office/officeart/2005/8/layout/vList3"/>
    <dgm:cxn modelId="{261B0D9A-5F08-0343-9F28-5F4981B8B682}" type="presParOf" srcId="{99B54C09-B75D-884B-AA72-7292102B9E6D}" destId="{30E71651-2971-2948-BF32-7559866DCE40}" srcOrd="0" destOrd="0" presId="urn:microsoft.com/office/officeart/2005/8/layout/vList3"/>
    <dgm:cxn modelId="{318F1348-962B-064A-9D01-1124C6DDA438}" type="presParOf" srcId="{99B54C09-B75D-884B-AA72-7292102B9E6D}" destId="{750F3682-BA5C-A948-A794-6194F12E372A}" srcOrd="1" destOrd="0" presId="urn:microsoft.com/office/officeart/2005/8/layout/vList3"/>
    <dgm:cxn modelId="{5F5065A7-8FB1-1340-B77B-8BCE546D1415}" type="presParOf" srcId="{076806A8-1B10-4447-8221-3AB2E883D3FA}" destId="{4D802EB8-325F-5145-9194-4E0A53D8B392}" srcOrd="5" destOrd="0" presId="urn:microsoft.com/office/officeart/2005/8/layout/vList3"/>
    <dgm:cxn modelId="{8246CFD4-02F9-C748-9BF6-8AE3DD1F55B4}" type="presParOf" srcId="{076806A8-1B10-4447-8221-3AB2E883D3FA}" destId="{A43C7929-99B9-DA4F-AC9A-94C3B7BE6D30}" srcOrd="6" destOrd="0" presId="urn:microsoft.com/office/officeart/2005/8/layout/vList3"/>
    <dgm:cxn modelId="{3D7B4CFE-F043-C64C-892C-04FE5A5F1CD2}" type="presParOf" srcId="{A43C7929-99B9-DA4F-AC9A-94C3B7BE6D30}" destId="{235080CE-EE17-C547-AB3F-59B65B20AC3C}" srcOrd="0" destOrd="0" presId="urn:microsoft.com/office/officeart/2005/8/layout/vList3"/>
    <dgm:cxn modelId="{AF298BD8-2287-8943-8415-C369B9F432C2}" type="presParOf" srcId="{A43C7929-99B9-DA4F-AC9A-94C3B7BE6D30}" destId="{A771586A-555F-5243-9025-602BB07036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6B5AA0F-8EBD-7348-986A-C1E10378CD6A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F220A068-D8E7-D245-BEC1-CE70BC622B84}">
      <dgm:prSet phldrT="[Metin]" custT="1"/>
      <dgm:spPr/>
      <dgm:t>
        <a:bodyPr/>
        <a:lstStyle/>
        <a:p>
          <a:endParaRPr lang="tr-TR" sz="1400" dirty="0"/>
        </a:p>
        <a:p>
          <a:r>
            <a:rPr lang="tr-TR" sz="1400" dirty="0"/>
            <a:t>İkinci Basamak Tedavi</a:t>
          </a:r>
          <a:br>
            <a:rPr lang="tr-TR" sz="1400" dirty="0"/>
          </a:br>
          <a:endParaRPr lang="tr-TR" sz="1400" dirty="0"/>
        </a:p>
      </dgm:t>
    </dgm:pt>
    <dgm:pt modelId="{9C1DF2F5-2755-4049-9002-D2381146CAAD}" type="parTrans" cxnId="{5887A4DF-7299-FA41-8994-F359901FFF74}">
      <dgm:prSet/>
      <dgm:spPr/>
      <dgm:t>
        <a:bodyPr/>
        <a:lstStyle/>
        <a:p>
          <a:endParaRPr lang="tr-TR" sz="1800"/>
        </a:p>
      </dgm:t>
    </dgm:pt>
    <dgm:pt modelId="{ED4313A1-84B4-5147-9B32-63D299FE104D}" type="sibTrans" cxnId="{5887A4DF-7299-FA41-8994-F359901FFF74}">
      <dgm:prSet/>
      <dgm:spPr/>
      <dgm:t>
        <a:bodyPr/>
        <a:lstStyle/>
        <a:p>
          <a:endParaRPr lang="tr-TR" sz="1800"/>
        </a:p>
      </dgm:t>
    </dgm:pt>
    <dgm:pt modelId="{633EBC16-F2A2-F547-8826-09D2113AB1F2}">
      <dgm:prSet custT="1"/>
      <dgm:spPr/>
      <dgm:t>
        <a:bodyPr/>
        <a:lstStyle/>
        <a:p>
          <a:r>
            <a:rPr lang="tr-TR" sz="1400" dirty="0" err="1"/>
            <a:t>cGVHD</a:t>
          </a:r>
          <a:endParaRPr lang="tr-TR" sz="1400" dirty="0"/>
        </a:p>
      </dgm:t>
    </dgm:pt>
    <dgm:pt modelId="{8FC6F3F5-F00F-7249-961F-3CF6D5B86306}" type="parTrans" cxnId="{D112F8F7-00F1-6D49-B2FB-5539F035015C}">
      <dgm:prSet/>
      <dgm:spPr/>
      <dgm:t>
        <a:bodyPr/>
        <a:lstStyle/>
        <a:p>
          <a:endParaRPr lang="tr-TR" sz="1800"/>
        </a:p>
      </dgm:t>
    </dgm:pt>
    <dgm:pt modelId="{14EFE53B-5FA9-0944-B54F-36AC3D974B81}" type="sibTrans" cxnId="{D112F8F7-00F1-6D49-B2FB-5539F035015C}">
      <dgm:prSet/>
      <dgm:spPr/>
      <dgm:t>
        <a:bodyPr/>
        <a:lstStyle/>
        <a:p>
          <a:endParaRPr lang="tr-TR" sz="1800"/>
        </a:p>
      </dgm:t>
    </dgm:pt>
    <dgm:pt modelId="{D3B3F957-825C-064F-8ECC-A2A66D4BCC5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sz="1400" dirty="0"/>
            <a:t>RUXOLİTİNİB</a:t>
          </a:r>
        </a:p>
      </dgm:t>
    </dgm:pt>
    <dgm:pt modelId="{B42BB0EB-3C4E-A442-894B-7E22219D4891}" type="parTrans" cxnId="{CF49F795-F1B4-DB4A-976A-7060D44BF943}">
      <dgm:prSet/>
      <dgm:spPr/>
      <dgm:t>
        <a:bodyPr/>
        <a:lstStyle/>
        <a:p>
          <a:endParaRPr lang="tr-TR" sz="1800"/>
        </a:p>
      </dgm:t>
    </dgm:pt>
    <dgm:pt modelId="{680F3A78-AA6A-4343-AEEC-748ACA299D60}" type="sibTrans" cxnId="{CF49F795-F1B4-DB4A-976A-7060D44BF943}">
      <dgm:prSet/>
      <dgm:spPr/>
      <dgm:t>
        <a:bodyPr/>
        <a:lstStyle/>
        <a:p>
          <a:endParaRPr lang="tr-TR" sz="1800"/>
        </a:p>
      </dgm:t>
    </dgm:pt>
    <dgm:pt modelId="{35ACA58A-9391-554C-B5D4-C70118BCA1D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1400" dirty="0"/>
            <a:t>IBRUTINIB</a:t>
          </a:r>
        </a:p>
      </dgm:t>
    </dgm:pt>
    <dgm:pt modelId="{389D3A34-E20A-114A-927D-8DD23EC12F25}" type="parTrans" cxnId="{061E0F5A-902C-3346-9640-537BC50D18D2}">
      <dgm:prSet/>
      <dgm:spPr/>
      <dgm:t>
        <a:bodyPr/>
        <a:lstStyle/>
        <a:p>
          <a:endParaRPr lang="tr-TR" sz="1800"/>
        </a:p>
      </dgm:t>
    </dgm:pt>
    <dgm:pt modelId="{88702C19-79A7-7340-89AD-F68C9F9D9111}" type="sibTrans" cxnId="{061E0F5A-902C-3346-9640-537BC50D18D2}">
      <dgm:prSet/>
      <dgm:spPr/>
      <dgm:t>
        <a:bodyPr/>
        <a:lstStyle/>
        <a:p>
          <a:endParaRPr lang="tr-TR" sz="1800"/>
        </a:p>
      </dgm:t>
    </dgm:pt>
    <dgm:pt modelId="{DF908204-992B-8844-BDD9-99881961EFEC}" type="pres">
      <dgm:prSet presAssocID="{26B5AA0F-8EBD-7348-986A-C1E10378CD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A4D35ED-6BE0-684D-840B-7AC9334B6DD5}" type="pres">
      <dgm:prSet presAssocID="{633EBC16-F2A2-F547-8826-09D2113AB1F2}" presName="hierRoot1" presStyleCnt="0">
        <dgm:presLayoutVars>
          <dgm:hierBranch val="init"/>
        </dgm:presLayoutVars>
      </dgm:prSet>
      <dgm:spPr/>
    </dgm:pt>
    <dgm:pt modelId="{296CC335-258E-4F48-87E9-9782E9849236}" type="pres">
      <dgm:prSet presAssocID="{633EBC16-F2A2-F547-8826-09D2113AB1F2}" presName="rootComposite1" presStyleCnt="0"/>
      <dgm:spPr/>
    </dgm:pt>
    <dgm:pt modelId="{B7CB778B-BA10-674C-A821-5AEAE2962969}" type="pres">
      <dgm:prSet presAssocID="{633EBC16-F2A2-F547-8826-09D2113AB1F2}" presName="rootText1" presStyleLbl="node0" presStyleIdx="0" presStyleCnt="1" custScaleX="237245" custScaleY="187430" custLinFactY="-167726" custLinFactNeighborX="0" custLinFactNeighborY="-200000">
        <dgm:presLayoutVars>
          <dgm:chPref val="3"/>
        </dgm:presLayoutVars>
      </dgm:prSet>
      <dgm:spPr/>
    </dgm:pt>
    <dgm:pt modelId="{EEFDEA43-F533-6543-A61E-25BA27B01D35}" type="pres">
      <dgm:prSet presAssocID="{633EBC16-F2A2-F547-8826-09D2113AB1F2}" presName="rootConnector1" presStyleLbl="node1" presStyleIdx="0" presStyleCnt="0"/>
      <dgm:spPr/>
    </dgm:pt>
    <dgm:pt modelId="{ADC1E7D4-F1BB-ED48-AE18-652B351E843C}" type="pres">
      <dgm:prSet presAssocID="{633EBC16-F2A2-F547-8826-09D2113AB1F2}" presName="hierChild2" presStyleCnt="0"/>
      <dgm:spPr/>
    </dgm:pt>
    <dgm:pt modelId="{470D6516-DA39-B244-862E-B884C4632FE9}" type="pres">
      <dgm:prSet presAssocID="{9C1DF2F5-2755-4049-9002-D2381146CAAD}" presName="Name37" presStyleLbl="parChTrans1D2" presStyleIdx="0" presStyleCnt="3"/>
      <dgm:spPr/>
    </dgm:pt>
    <dgm:pt modelId="{8C286FBF-14C7-EE48-9D71-21253A8963F0}" type="pres">
      <dgm:prSet presAssocID="{F220A068-D8E7-D245-BEC1-CE70BC622B84}" presName="hierRoot2" presStyleCnt="0">
        <dgm:presLayoutVars>
          <dgm:hierBranch val="init"/>
        </dgm:presLayoutVars>
      </dgm:prSet>
      <dgm:spPr/>
    </dgm:pt>
    <dgm:pt modelId="{895F2657-FFB7-3546-A9B8-6CC1B7652046}" type="pres">
      <dgm:prSet presAssocID="{F220A068-D8E7-D245-BEC1-CE70BC622B84}" presName="rootComposite" presStyleCnt="0"/>
      <dgm:spPr/>
    </dgm:pt>
    <dgm:pt modelId="{424C8EC2-D129-AF4C-BB36-4A6C336763BF}" type="pres">
      <dgm:prSet presAssocID="{F220A068-D8E7-D245-BEC1-CE70BC622B84}" presName="rootText" presStyleLbl="node2" presStyleIdx="0" presStyleCnt="3" custScaleX="820133" custScaleY="235034" custLinFactX="150644" custLinFactY="-82850" custLinFactNeighborX="200000" custLinFactNeighborY="-100000">
        <dgm:presLayoutVars>
          <dgm:chPref val="3"/>
        </dgm:presLayoutVars>
      </dgm:prSet>
      <dgm:spPr/>
    </dgm:pt>
    <dgm:pt modelId="{CDFBB683-158B-8A4C-9839-AFFEA5A4039A}" type="pres">
      <dgm:prSet presAssocID="{F220A068-D8E7-D245-BEC1-CE70BC622B84}" presName="rootConnector" presStyleLbl="node2" presStyleIdx="0" presStyleCnt="3"/>
      <dgm:spPr/>
    </dgm:pt>
    <dgm:pt modelId="{AB874178-C515-A64C-A6A6-4F87697D7979}" type="pres">
      <dgm:prSet presAssocID="{F220A068-D8E7-D245-BEC1-CE70BC622B84}" presName="hierChild4" presStyleCnt="0"/>
      <dgm:spPr/>
    </dgm:pt>
    <dgm:pt modelId="{092B3B57-63DA-274A-8298-34DC812170A5}" type="pres">
      <dgm:prSet presAssocID="{F220A068-D8E7-D245-BEC1-CE70BC622B84}" presName="hierChild5" presStyleCnt="0"/>
      <dgm:spPr/>
    </dgm:pt>
    <dgm:pt modelId="{A0710357-1A34-EE45-B649-431D7E0B5F64}" type="pres">
      <dgm:prSet presAssocID="{389D3A34-E20A-114A-927D-8DD23EC12F25}" presName="Name37" presStyleLbl="parChTrans1D2" presStyleIdx="1" presStyleCnt="3"/>
      <dgm:spPr/>
    </dgm:pt>
    <dgm:pt modelId="{002038D0-25D5-1C41-B49A-E672D997324C}" type="pres">
      <dgm:prSet presAssocID="{35ACA58A-9391-554C-B5D4-C70118BCA1D6}" presName="hierRoot2" presStyleCnt="0">
        <dgm:presLayoutVars>
          <dgm:hierBranch val="init"/>
        </dgm:presLayoutVars>
      </dgm:prSet>
      <dgm:spPr/>
    </dgm:pt>
    <dgm:pt modelId="{3A3B04FC-C4B7-9542-ACDF-76AD6A98C924}" type="pres">
      <dgm:prSet presAssocID="{35ACA58A-9391-554C-B5D4-C70118BCA1D6}" presName="rootComposite" presStyleCnt="0"/>
      <dgm:spPr/>
    </dgm:pt>
    <dgm:pt modelId="{410B95B2-9F04-FE47-AE2D-584BA689F5FA}" type="pres">
      <dgm:prSet presAssocID="{35ACA58A-9391-554C-B5D4-C70118BCA1D6}" presName="rootText" presStyleLbl="node2" presStyleIdx="1" presStyleCnt="3" custScaleX="323233" custScaleY="213023" custLinFactY="100000" custLinFactNeighborX="-31111" custLinFactNeighborY="158372">
        <dgm:presLayoutVars>
          <dgm:chPref val="3"/>
        </dgm:presLayoutVars>
      </dgm:prSet>
      <dgm:spPr/>
    </dgm:pt>
    <dgm:pt modelId="{21297CE5-75D8-A043-8DBC-97EBF3A50AB9}" type="pres">
      <dgm:prSet presAssocID="{35ACA58A-9391-554C-B5D4-C70118BCA1D6}" presName="rootConnector" presStyleLbl="node2" presStyleIdx="1" presStyleCnt="3"/>
      <dgm:spPr/>
    </dgm:pt>
    <dgm:pt modelId="{4BB1516D-A535-994D-B4CF-D3736B6EC32E}" type="pres">
      <dgm:prSet presAssocID="{35ACA58A-9391-554C-B5D4-C70118BCA1D6}" presName="hierChild4" presStyleCnt="0"/>
      <dgm:spPr/>
    </dgm:pt>
    <dgm:pt modelId="{FDF0696C-5FA4-704F-95AC-A3E56E63C438}" type="pres">
      <dgm:prSet presAssocID="{35ACA58A-9391-554C-B5D4-C70118BCA1D6}" presName="hierChild5" presStyleCnt="0"/>
      <dgm:spPr/>
    </dgm:pt>
    <dgm:pt modelId="{A249F102-6F89-A74F-9161-D4D2538E53DA}" type="pres">
      <dgm:prSet presAssocID="{B42BB0EB-3C4E-A442-894B-7E22219D4891}" presName="Name37" presStyleLbl="parChTrans1D2" presStyleIdx="2" presStyleCnt="3"/>
      <dgm:spPr/>
    </dgm:pt>
    <dgm:pt modelId="{05C8A4CC-C17D-1A45-B230-C9746C7B2733}" type="pres">
      <dgm:prSet presAssocID="{D3B3F957-825C-064F-8ECC-A2A66D4BCC53}" presName="hierRoot2" presStyleCnt="0">
        <dgm:presLayoutVars>
          <dgm:hierBranch val="init"/>
        </dgm:presLayoutVars>
      </dgm:prSet>
      <dgm:spPr/>
    </dgm:pt>
    <dgm:pt modelId="{0CA0B0F6-E748-BB4E-85D4-E8D7EC16D596}" type="pres">
      <dgm:prSet presAssocID="{D3B3F957-825C-064F-8ECC-A2A66D4BCC53}" presName="rootComposite" presStyleCnt="0"/>
      <dgm:spPr/>
    </dgm:pt>
    <dgm:pt modelId="{871EE8AE-2EA0-5D47-A6D8-C7036CF37BA0}" type="pres">
      <dgm:prSet presAssocID="{D3B3F957-825C-064F-8ECC-A2A66D4BCC53}" presName="rootText" presStyleLbl="node2" presStyleIdx="2" presStyleCnt="3" custScaleX="336055" custScaleY="191847" custLinFactX="-400000" custLinFactY="100000" custLinFactNeighborX="-417357" custLinFactNeighborY="160018">
        <dgm:presLayoutVars>
          <dgm:chPref val="3"/>
        </dgm:presLayoutVars>
      </dgm:prSet>
      <dgm:spPr/>
    </dgm:pt>
    <dgm:pt modelId="{80D09F34-A0CE-DC4B-A777-42EDF43C4D31}" type="pres">
      <dgm:prSet presAssocID="{D3B3F957-825C-064F-8ECC-A2A66D4BCC53}" presName="rootConnector" presStyleLbl="node2" presStyleIdx="2" presStyleCnt="3"/>
      <dgm:spPr/>
    </dgm:pt>
    <dgm:pt modelId="{9E5703CC-76E5-E344-B0A6-1C75DCCD291F}" type="pres">
      <dgm:prSet presAssocID="{D3B3F957-825C-064F-8ECC-A2A66D4BCC53}" presName="hierChild4" presStyleCnt="0"/>
      <dgm:spPr/>
    </dgm:pt>
    <dgm:pt modelId="{9170FE5B-6B15-B64F-9357-379AE60F8A99}" type="pres">
      <dgm:prSet presAssocID="{D3B3F957-825C-064F-8ECC-A2A66D4BCC53}" presName="hierChild5" presStyleCnt="0"/>
      <dgm:spPr/>
    </dgm:pt>
    <dgm:pt modelId="{793E115A-25F2-9B4F-8943-94FB1FB047E9}" type="pres">
      <dgm:prSet presAssocID="{633EBC16-F2A2-F547-8826-09D2113AB1F2}" presName="hierChild3" presStyleCnt="0"/>
      <dgm:spPr/>
    </dgm:pt>
  </dgm:ptLst>
  <dgm:cxnLst>
    <dgm:cxn modelId="{33C85904-2A64-8747-B390-0DDA7D6B9E88}" type="presOf" srcId="{633EBC16-F2A2-F547-8826-09D2113AB1F2}" destId="{EEFDEA43-F533-6543-A61E-25BA27B01D35}" srcOrd="1" destOrd="0" presId="urn:microsoft.com/office/officeart/2005/8/layout/orgChart1"/>
    <dgm:cxn modelId="{F7F06E13-86F0-324E-8785-3EDE59516465}" type="presOf" srcId="{35ACA58A-9391-554C-B5D4-C70118BCA1D6}" destId="{21297CE5-75D8-A043-8DBC-97EBF3A50AB9}" srcOrd="1" destOrd="0" presId="urn:microsoft.com/office/officeart/2005/8/layout/orgChart1"/>
    <dgm:cxn modelId="{BBD2403B-DE6A-3E4C-8792-219D406B0133}" type="presOf" srcId="{D3B3F957-825C-064F-8ECC-A2A66D4BCC53}" destId="{871EE8AE-2EA0-5D47-A6D8-C7036CF37BA0}" srcOrd="0" destOrd="0" presId="urn:microsoft.com/office/officeart/2005/8/layout/orgChart1"/>
    <dgm:cxn modelId="{62FCC156-8451-7648-AC5F-D092EDBFF2AD}" type="presOf" srcId="{F220A068-D8E7-D245-BEC1-CE70BC622B84}" destId="{CDFBB683-158B-8A4C-9839-AFFEA5A4039A}" srcOrd="1" destOrd="0" presId="urn:microsoft.com/office/officeart/2005/8/layout/orgChart1"/>
    <dgm:cxn modelId="{061E0F5A-902C-3346-9640-537BC50D18D2}" srcId="{633EBC16-F2A2-F547-8826-09D2113AB1F2}" destId="{35ACA58A-9391-554C-B5D4-C70118BCA1D6}" srcOrd="1" destOrd="0" parTransId="{389D3A34-E20A-114A-927D-8DD23EC12F25}" sibTransId="{88702C19-79A7-7340-89AD-F68C9F9D9111}"/>
    <dgm:cxn modelId="{39EC4073-39F2-154E-A366-82DCF5E11336}" type="presOf" srcId="{26B5AA0F-8EBD-7348-986A-C1E10378CD6A}" destId="{DF908204-992B-8844-BDD9-99881961EFEC}" srcOrd="0" destOrd="0" presId="urn:microsoft.com/office/officeart/2005/8/layout/orgChart1"/>
    <dgm:cxn modelId="{FFF2B776-B6E7-8F4C-8853-4939F753C78C}" type="presOf" srcId="{389D3A34-E20A-114A-927D-8DD23EC12F25}" destId="{A0710357-1A34-EE45-B649-431D7E0B5F64}" srcOrd="0" destOrd="0" presId="urn:microsoft.com/office/officeart/2005/8/layout/orgChart1"/>
    <dgm:cxn modelId="{15B2BA7C-E59D-1D43-B1D5-1B9D300212DC}" type="presOf" srcId="{D3B3F957-825C-064F-8ECC-A2A66D4BCC53}" destId="{80D09F34-A0CE-DC4B-A777-42EDF43C4D31}" srcOrd="1" destOrd="0" presId="urn:microsoft.com/office/officeart/2005/8/layout/orgChart1"/>
    <dgm:cxn modelId="{CF49F795-F1B4-DB4A-976A-7060D44BF943}" srcId="{633EBC16-F2A2-F547-8826-09D2113AB1F2}" destId="{D3B3F957-825C-064F-8ECC-A2A66D4BCC53}" srcOrd="2" destOrd="0" parTransId="{B42BB0EB-3C4E-A442-894B-7E22219D4891}" sibTransId="{680F3A78-AA6A-4343-AEEC-748ACA299D60}"/>
    <dgm:cxn modelId="{2DA31EAE-7CFB-C642-826A-D0C63C77C27D}" type="presOf" srcId="{9C1DF2F5-2755-4049-9002-D2381146CAAD}" destId="{470D6516-DA39-B244-862E-B884C4632FE9}" srcOrd="0" destOrd="0" presId="urn:microsoft.com/office/officeart/2005/8/layout/orgChart1"/>
    <dgm:cxn modelId="{DA6694BE-4D21-8D45-AA0C-BD1DB555D344}" type="presOf" srcId="{35ACA58A-9391-554C-B5D4-C70118BCA1D6}" destId="{410B95B2-9F04-FE47-AE2D-584BA689F5FA}" srcOrd="0" destOrd="0" presId="urn:microsoft.com/office/officeart/2005/8/layout/orgChart1"/>
    <dgm:cxn modelId="{7AE0EFBF-2DFC-A84A-890F-49942EC46470}" type="presOf" srcId="{F220A068-D8E7-D245-BEC1-CE70BC622B84}" destId="{424C8EC2-D129-AF4C-BB36-4A6C336763BF}" srcOrd="0" destOrd="0" presId="urn:microsoft.com/office/officeart/2005/8/layout/orgChart1"/>
    <dgm:cxn modelId="{5887A4DF-7299-FA41-8994-F359901FFF74}" srcId="{633EBC16-F2A2-F547-8826-09D2113AB1F2}" destId="{F220A068-D8E7-D245-BEC1-CE70BC622B84}" srcOrd="0" destOrd="0" parTransId="{9C1DF2F5-2755-4049-9002-D2381146CAAD}" sibTransId="{ED4313A1-84B4-5147-9B32-63D299FE104D}"/>
    <dgm:cxn modelId="{1380BFF1-00D3-BE4A-A8A4-C230E252E244}" type="presOf" srcId="{633EBC16-F2A2-F547-8826-09D2113AB1F2}" destId="{B7CB778B-BA10-674C-A821-5AEAE2962969}" srcOrd="0" destOrd="0" presId="urn:microsoft.com/office/officeart/2005/8/layout/orgChart1"/>
    <dgm:cxn modelId="{D112F8F7-00F1-6D49-B2FB-5539F035015C}" srcId="{26B5AA0F-8EBD-7348-986A-C1E10378CD6A}" destId="{633EBC16-F2A2-F547-8826-09D2113AB1F2}" srcOrd="0" destOrd="0" parTransId="{8FC6F3F5-F00F-7249-961F-3CF6D5B86306}" sibTransId="{14EFE53B-5FA9-0944-B54F-36AC3D974B81}"/>
    <dgm:cxn modelId="{E5496AFB-09C3-3D4C-9A9A-866F804CA10B}" type="presOf" srcId="{B42BB0EB-3C4E-A442-894B-7E22219D4891}" destId="{A249F102-6F89-A74F-9161-D4D2538E53DA}" srcOrd="0" destOrd="0" presId="urn:microsoft.com/office/officeart/2005/8/layout/orgChart1"/>
    <dgm:cxn modelId="{15DFB69E-71A1-8845-BB33-51514CF910FC}" type="presParOf" srcId="{DF908204-992B-8844-BDD9-99881961EFEC}" destId="{0A4D35ED-6BE0-684D-840B-7AC9334B6DD5}" srcOrd="0" destOrd="0" presId="urn:microsoft.com/office/officeart/2005/8/layout/orgChart1"/>
    <dgm:cxn modelId="{AD16B9DB-1F9B-7F4A-B573-369EA7258C43}" type="presParOf" srcId="{0A4D35ED-6BE0-684D-840B-7AC9334B6DD5}" destId="{296CC335-258E-4F48-87E9-9782E9849236}" srcOrd="0" destOrd="0" presId="urn:microsoft.com/office/officeart/2005/8/layout/orgChart1"/>
    <dgm:cxn modelId="{B63A527D-B2A9-894A-9959-510A01EAFAF0}" type="presParOf" srcId="{296CC335-258E-4F48-87E9-9782E9849236}" destId="{B7CB778B-BA10-674C-A821-5AEAE2962969}" srcOrd="0" destOrd="0" presId="urn:microsoft.com/office/officeart/2005/8/layout/orgChart1"/>
    <dgm:cxn modelId="{8FD804CE-8BF4-654D-B406-847C98C711BF}" type="presParOf" srcId="{296CC335-258E-4F48-87E9-9782E9849236}" destId="{EEFDEA43-F533-6543-A61E-25BA27B01D35}" srcOrd="1" destOrd="0" presId="urn:microsoft.com/office/officeart/2005/8/layout/orgChart1"/>
    <dgm:cxn modelId="{BED45BEC-BA48-784C-83FB-54F74D4B0EAF}" type="presParOf" srcId="{0A4D35ED-6BE0-684D-840B-7AC9334B6DD5}" destId="{ADC1E7D4-F1BB-ED48-AE18-652B351E843C}" srcOrd="1" destOrd="0" presId="urn:microsoft.com/office/officeart/2005/8/layout/orgChart1"/>
    <dgm:cxn modelId="{9BA45612-2567-C84C-B229-52895701CA53}" type="presParOf" srcId="{ADC1E7D4-F1BB-ED48-AE18-652B351E843C}" destId="{470D6516-DA39-B244-862E-B884C4632FE9}" srcOrd="0" destOrd="0" presId="urn:microsoft.com/office/officeart/2005/8/layout/orgChart1"/>
    <dgm:cxn modelId="{132A53A0-227A-E04A-A1D9-6B1E128F202F}" type="presParOf" srcId="{ADC1E7D4-F1BB-ED48-AE18-652B351E843C}" destId="{8C286FBF-14C7-EE48-9D71-21253A8963F0}" srcOrd="1" destOrd="0" presId="urn:microsoft.com/office/officeart/2005/8/layout/orgChart1"/>
    <dgm:cxn modelId="{292CDEF0-5EE9-6949-94D9-430BA99B8735}" type="presParOf" srcId="{8C286FBF-14C7-EE48-9D71-21253A8963F0}" destId="{895F2657-FFB7-3546-A9B8-6CC1B7652046}" srcOrd="0" destOrd="0" presId="urn:microsoft.com/office/officeart/2005/8/layout/orgChart1"/>
    <dgm:cxn modelId="{C3FF6D6B-AF6F-964C-9CA9-2C2477C39ED1}" type="presParOf" srcId="{895F2657-FFB7-3546-A9B8-6CC1B7652046}" destId="{424C8EC2-D129-AF4C-BB36-4A6C336763BF}" srcOrd="0" destOrd="0" presId="urn:microsoft.com/office/officeart/2005/8/layout/orgChart1"/>
    <dgm:cxn modelId="{5A6AC4BA-E008-8D42-9547-F4CAC5F034C3}" type="presParOf" srcId="{895F2657-FFB7-3546-A9B8-6CC1B7652046}" destId="{CDFBB683-158B-8A4C-9839-AFFEA5A4039A}" srcOrd="1" destOrd="0" presId="urn:microsoft.com/office/officeart/2005/8/layout/orgChart1"/>
    <dgm:cxn modelId="{90680D01-A1E2-A14C-9EC3-6A357904E103}" type="presParOf" srcId="{8C286FBF-14C7-EE48-9D71-21253A8963F0}" destId="{AB874178-C515-A64C-A6A6-4F87697D7979}" srcOrd="1" destOrd="0" presId="urn:microsoft.com/office/officeart/2005/8/layout/orgChart1"/>
    <dgm:cxn modelId="{39B995A3-1EDA-DA47-9D10-C0385BA3CBE1}" type="presParOf" srcId="{8C286FBF-14C7-EE48-9D71-21253A8963F0}" destId="{092B3B57-63DA-274A-8298-34DC812170A5}" srcOrd="2" destOrd="0" presId="urn:microsoft.com/office/officeart/2005/8/layout/orgChart1"/>
    <dgm:cxn modelId="{0E48BF6A-3375-0440-8AC9-3D8DA78F7ABB}" type="presParOf" srcId="{ADC1E7D4-F1BB-ED48-AE18-652B351E843C}" destId="{A0710357-1A34-EE45-B649-431D7E0B5F64}" srcOrd="2" destOrd="0" presId="urn:microsoft.com/office/officeart/2005/8/layout/orgChart1"/>
    <dgm:cxn modelId="{06A871B6-22FF-F642-ACC9-2F832C017EE1}" type="presParOf" srcId="{ADC1E7D4-F1BB-ED48-AE18-652B351E843C}" destId="{002038D0-25D5-1C41-B49A-E672D997324C}" srcOrd="3" destOrd="0" presId="urn:microsoft.com/office/officeart/2005/8/layout/orgChart1"/>
    <dgm:cxn modelId="{8983CE7E-D685-604C-8793-DEFBE0DF8AA7}" type="presParOf" srcId="{002038D0-25D5-1C41-B49A-E672D997324C}" destId="{3A3B04FC-C4B7-9542-ACDF-76AD6A98C924}" srcOrd="0" destOrd="0" presId="urn:microsoft.com/office/officeart/2005/8/layout/orgChart1"/>
    <dgm:cxn modelId="{F187CDFC-B39A-4746-88B4-6506CA0C704D}" type="presParOf" srcId="{3A3B04FC-C4B7-9542-ACDF-76AD6A98C924}" destId="{410B95B2-9F04-FE47-AE2D-584BA689F5FA}" srcOrd="0" destOrd="0" presId="urn:microsoft.com/office/officeart/2005/8/layout/orgChart1"/>
    <dgm:cxn modelId="{5CD1E88F-5E44-7A4C-A800-6C45E9EE6558}" type="presParOf" srcId="{3A3B04FC-C4B7-9542-ACDF-76AD6A98C924}" destId="{21297CE5-75D8-A043-8DBC-97EBF3A50AB9}" srcOrd="1" destOrd="0" presId="urn:microsoft.com/office/officeart/2005/8/layout/orgChart1"/>
    <dgm:cxn modelId="{114AF60F-1885-B845-9EFF-7D6B66CB52D2}" type="presParOf" srcId="{002038D0-25D5-1C41-B49A-E672D997324C}" destId="{4BB1516D-A535-994D-B4CF-D3736B6EC32E}" srcOrd="1" destOrd="0" presId="urn:microsoft.com/office/officeart/2005/8/layout/orgChart1"/>
    <dgm:cxn modelId="{4F9625B6-3F80-1B44-B0B5-324C5271CC67}" type="presParOf" srcId="{002038D0-25D5-1C41-B49A-E672D997324C}" destId="{FDF0696C-5FA4-704F-95AC-A3E56E63C438}" srcOrd="2" destOrd="0" presId="urn:microsoft.com/office/officeart/2005/8/layout/orgChart1"/>
    <dgm:cxn modelId="{DEDB988B-7B7E-554A-9B59-4089420EA837}" type="presParOf" srcId="{ADC1E7D4-F1BB-ED48-AE18-652B351E843C}" destId="{A249F102-6F89-A74F-9161-D4D2538E53DA}" srcOrd="4" destOrd="0" presId="urn:microsoft.com/office/officeart/2005/8/layout/orgChart1"/>
    <dgm:cxn modelId="{7D3569F4-2447-A04D-B9AA-B01C6A10AFB9}" type="presParOf" srcId="{ADC1E7D4-F1BB-ED48-AE18-652B351E843C}" destId="{05C8A4CC-C17D-1A45-B230-C9746C7B2733}" srcOrd="5" destOrd="0" presId="urn:microsoft.com/office/officeart/2005/8/layout/orgChart1"/>
    <dgm:cxn modelId="{41AFBDBE-17AB-3943-9A23-5DF5BFD660A2}" type="presParOf" srcId="{05C8A4CC-C17D-1A45-B230-C9746C7B2733}" destId="{0CA0B0F6-E748-BB4E-85D4-E8D7EC16D596}" srcOrd="0" destOrd="0" presId="urn:microsoft.com/office/officeart/2005/8/layout/orgChart1"/>
    <dgm:cxn modelId="{8E64E9E8-A803-414D-B171-CE702558F477}" type="presParOf" srcId="{0CA0B0F6-E748-BB4E-85D4-E8D7EC16D596}" destId="{871EE8AE-2EA0-5D47-A6D8-C7036CF37BA0}" srcOrd="0" destOrd="0" presId="urn:microsoft.com/office/officeart/2005/8/layout/orgChart1"/>
    <dgm:cxn modelId="{BC16FCFC-7AA3-CA45-B251-AC2FF3FF2E89}" type="presParOf" srcId="{0CA0B0F6-E748-BB4E-85D4-E8D7EC16D596}" destId="{80D09F34-A0CE-DC4B-A777-42EDF43C4D31}" srcOrd="1" destOrd="0" presId="urn:microsoft.com/office/officeart/2005/8/layout/orgChart1"/>
    <dgm:cxn modelId="{A00DA4ED-EFD2-D346-A648-6946BB2D8CCB}" type="presParOf" srcId="{05C8A4CC-C17D-1A45-B230-C9746C7B2733}" destId="{9E5703CC-76E5-E344-B0A6-1C75DCCD291F}" srcOrd="1" destOrd="0" presId="urn:microsoft.com/office/officeart/2005/8/layout/orgChart1"/>
    <dgm:cxn modelId="{9E0ED0C7-2588-9D4C-BEFD-5B5DD49F72B0}" type="presParOf" srcId="{05C8A4CC-C17D-1A45-B230-C9746C7B2733}" destId="{9170FE5B-6B15-B64F-9357-379AE60F8A99}" srcOrd="2" destOrd="0" presId="urn:microsoft.com/office/officeart/2005/8/layout/orgChart1"/>
    <dgm:cxn modelId="{56FA64D8-91B1-814F-BEB0-C05871050E53}" type="presParOf" srcId="{0A4D35ED-6BE0-684D-840B-7AC9334B6DD5}" destId="{793E115A-25F2-9B4F-8943-94FB1FB047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FFE3780-C84A-0243-9775-946AF025D18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B311303-5C49-2F46-A74E-A60954FF303F}">
      <dgm:prSet phldrT="[Metin]"/>
      <dgm:spPr/>
      <dgm:t>
        <a:bodyPr/>
        <a:lstStyle/>
        <a:p>
          <a:r>
            <a:rPr lang="tr-TR" dirty="0"/>
            <a:t>3. Basamak tedavi</a:t>
          </a:r>
        </a:p>
      </dgm:t>
    </dgm:pt>
    <dgm:pt modelId="{C46BC168-B5FA-A24E-8D00-15E7CAEF21B5}" type="parTrans" cxnId="{FCF79933-394F-5D4B-8C4A-BBD2D4902173}">
      <dgm:prSet/>
      <dgm:spPr/>
      <dgm:t>
        <a:bodyPr/>
        <a:lstStyle/>
        <a:p>
          <a:endParaRPr lang="tr-TR"/>
        </a:p>
      </dgm:t>
    </dgm:pt>
    <dgm:pt modelId="{6791E4A0-261A-7347-9DA3-D1EDE7B9D469}" type="sibTrans" cxnId="{FCF79933-394F-5D4B-8C4A-BBD2D4902173}">
      <dgm:prSet/>
      <dgm:spPr/>
      <dgm:t>
        <a:bodyPr/>
        <a:lstStyle/>
        <a:p>
          <a:endParaRPr lang="tr-TR"/>
        </a:p>
      </dgm:t>
    </dgm:pt>
    <dgm:pt modelId="{B69441D6-4A29-6846-AA2B-32F93C7EC2B3}">
      <dgm:prSet phldrT="[Metin]"/>
      <dgm:spPr/>
      <dgm:t>
        <a:bodyPr/>
        <a:lstStyle/>
        <a:p>
          <a:r>
            <a:rPr lang="tr-TR" dirty="0" err="1"/>
            <a:t>Belumosidil</a:t>
          </a:r>
          <a:endParaRPr lang="tr-TR" dirty="0"/>
        </a:p>
      </dgm:t>
    </dgm:pt>
    <dgm:pt modelId="{FFE5A1B0-77AF-F04A-B672-4DB5600A97FC}" type="parTrans" cxnId="{82BA0D09-C8BB-6B4A-ACA9-ED48CDAABCA9}">
      <dgm:prSet/>
      <dgm:spPr/>
      <dgm:t>
        <a:bodyPr/>
        <a:lstStyle/>
        <a:p>
          <a:endParaRPr lang="tr-TR"/>
        </a:p>
      </dgm:t>
    </dgm:pt>
    <dgm:pt modelId="{FDB9A779-EC16-E948-8597-3EE1C31A31FC}" type="sibTrans" cxnId="{82BA0D09-C8BB-6B4A-ACA9-ED48CDAABCA9}">
      <dgm:prSet/>
      <dgm:spPr/>
      <dgm:t>
        <a:bodyPr/>
        <a:lstStyle/>
        <a:p>
          <a:endParaRPr lang="tr-TR"/>
        </a:p>
      </dgm:t>
    </dgm:pt>
    <dgm:pt modelId="{7A6EC3E9-363B-C245-A5F4-CECAA8EE8242}">
      <dgm:prSet phldrT="[Metin]"/>
      <dgm:spPr/>
      <dgm:t>
        <a:bodyPr/>
        <a:lstStyle/>
        <a:p>
          <a:r>
            <a:rPr lang="tr-TR" dirty="0" err="1"/>
            <a:t>Axalitimab</a:t>
          </a:r>
          <a:endParaRPr lang="tr-TR" dirty="0"/>
        </a:p>
      </dgm:t>
    </dgm:pt>
    <dgm:pt modelId="{4ADC7618-1A4A-F549-993A-A950A4EB351F}" type="parTrans" cxnId="{AD2D9813-E9F6-C34E-A303-0E0130ABFC83}">
      <dgm:prSet/>
      <dgm:spPr/>
      <dgm:t>
        <a:bodyPr/>
        <a:lstStyle/>
        <a:p>
          <a:endParaRPr lang="tr-TR"/>
        </a:p>
      </dgm:t>
    </dgm:pt>
    <dgm:pt modelId="{63314513-3CFA-7847-A2C6-36CEE78A2D40}" type="sibTrans" cxnId="{AD2D9813-E9F6-C34E-A303-0E0130ABFC83}">
      <dgm:prSet/>
      <dgm:spPr/>
      <dgm:t>
        <a:bodyPr/>
        <a:lstStyle/>
        <a:p>
          <a:endParaRPr lang="tr-TR"/>
        </a:p>
      </dgm:t>
    </dgm:pt>
    <dgm:pt modelId="{809D4DC6-CA43-A44F-96F0-B9EFE0C26F83}" type="pres">
      <dgm:prSet presAssocID="{7FFE3780-C84A-0243-9775-946AF025D1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0E1560-33BF-F14D-BD97-818212601BB4}" type="pres">
      <dgm:prSet presAssocID="{0B311303-5C49-2F46-A74E-A60954FF303F}" presName="root" presStyleCnt="0"/>
      <dgm:spPr/>
    </dgm:pt>
    <dgm:pt modelId="{98BF788E-6162-194B-B3D7-68ACFBBBE5CF}" type="pres">
      <dgm:prSet presAssocID="{0B311303-5C49-2F46-A74E-A60954FF303F}" presName="rootComposite" presStyleCnt="0"/>
      <dgm:spPr/>
    </dgm:pt>
    <dgm:pt modelId="{1C4421EC-8BBF-D145-A70B-98D5F6D38905}" type="pres">
      <dgm:prSet presAssocID="{0B311303-5C49-2F46-A74E-A60954FF303F}" presName="rootText" presStyleLbl="node1" presStyleIdx="0" presStyleCnt="1"/>
      <dgm:spPr/>
    </dgm:pt>
    <dgm:pt modelId="{5A82A45E-7070-F449-9222-AD58BCDF576C}" type="pres">
      <dgm:prSet presAssocID="{0B311303-5C49-2F46-A74E-A60954FF303F}" presName="rootConnector" presStyleLbl="node1" presStyleIdx="0" presStyleCnt="1"/>
      <dgm:spPr/>
    </dgm:pt>
    <dgm:pt modelId="{5AB2738D-579B-184C-9A58-A45EE66CD8E5}" type="pres">
      <dgm:prSet presAssocID="{0B311303-5C49-2F46-A74E-A60954FF303F}" presName="childShape" presStyleCnt="0"/>
      <dgm:spPr/>
    </dgm:pt>
    <dgm:pt modelId="{19034BD6-F8AF-DB42-922D-095D0D893CE5}" type="pres">
      <dgm:prSet presAssocID="{FFE5A1B0-77AF-F04A-B672-4DB5600A97FC}" presName="Name13" presStyleLbl="parChTrans1D2" presStyleIdx="0" presStyleCnt="2"/>
      <dgm:spPr/>
    </dgm:pt>
    <dgm:pt modelId="{B175ED04-998E-6C44-8827-CA98EE41775E}" type="pres">
      <dgm:prSet presAssocID="{B69441D6-4A29-6846-AA2B-32F93C7EC2B3}" presName="childText" presStyleLbl="bgAcc1" presStyleIdx="0" presStyleCnt="2" custScaleX="123463">
        <dgm:presLayoutVars>
          <dgm:bulletEnabled val="1"/>
        </dgm:presLayoutVars>
      </dgm:prSet>
      <dgm:spPr/>
    </dgm:pt>
    <dgm:pt modelId="{6C4264D2-265A-B14A-BBAA-3EB5B705A2DA}" type="pres">
      <dgm:prSet presAssocID="{4ADC7618-1A4A-F549-993A-A950A4EB351F}" presName="Name13" presStyleLbl="parChTrans1D2" presStyleIdx="1" presStyleCnt="2"/>
      <dgm:spPr/>
    </dgm:pt>
    <dgm:pt modelId="{B5DCEAB6-F9F7-5949-B5CF-3B4EA30045B2}" type="pres">
      <dgm:prSet presAssocID="{7A6EC3E9-363B-C245-A5F4-CECAA8EE8242}" presName="childText" presStyleLbl="bgAcc1" presStyleIdx="1" presStyleCnt="2" custScaleX="123462">
        <dgm:presLayoutVars>
          <dgm:bulletEnabled val="1"/>
        </dgm:presLayoutVars>
      </dgm:prSet>
      <dgm:spPr/>
    </dgm:pt>
  </dgm:ptLst>
  <dgm:cxnLst>
    <dgm:cxn modelId="{82BA0D09-C8BB-6B4A-ACA9-ED48CDAABCA9}" srcId="{0B311303-5C49-2F46-A74E-A60954FF303F}" destId="{B69441D6-4A29-6846-AA2B-32F93C7EC2B3}" srcOrd="0" destOrd="0" parTransId="{FFE5A1B0-77AF-F04A-B672-4DB5600A97FC}" sibTransId="{FDB9A779-EC16-E948-8597-3EE1C31A31FC}"/>
    <dgm:cxn modelId="{0347870E-D178-C34E-AEB3-9562C0C73F53}" type="presOf" srcId="{0B311303-5C49-2F46-A74E-A60954FF303F}" destId="{1C4421EC-8BBF-D145-A70B-98D5F6D38905}" srcOrd="0" destOrd="0" presId="urn:microsoft.com/office/officeart/2005/8/layout/hierarchy3"/>
    <dgm:cxn modelId="{AD2D9813-E9F6-C34E-A303-0E0130ABFC83}" srcId="{0B311303-5C49-2F46-A74E-A60954FF303F}" destId="{7A6EC3E9-363B-C245-A5F4-CECAA8EE8242}" srcOrd="1" destOrd="0" parTransId="{4ADC7618-1A4A-F549-993A-A950A4EB351F}" sibTransId="{63314513-3CFA-7847-A2C6-36CEE78A2D40}"/>
    <dgm:cxn modelId="{D3CECB28-A12F-8A48-8BAD-528ABA7DF148}" type="presOf" srcId="{0B311303-5C49-2F46-A74E-A60954FF303F}" destId="{5A82A45E-7070-F449-9222-AD58BCDF576C}" srcOrd="1" destOrd="0" presId="urn:microsoft.com/office/officeart/2005/8/layout/hierarchy3"/>
    <dgm:cxn modelId="{FCF79933-394F-5D4B-8C4A-BBD2D4902173}" srcId="{7FFE3780-C84A-0243-9775-946AF025D189}" destId="{0B311303-5C49-2F46-A74E-A60954FF303F}" srcOrd="0" destOrd="0" parTransId="{C46BC168-B5FA-A24E-8D00-15E7CAEF21B5}" sibTransId="{6791E4A0-261A-7347-9DA3-D1EDE7B9D469}"/>
    <dgm:cxn modelId="{D0336641-F613-E342-9647-4A93A2347B38}" type="presOf" srcId="{4ADC7618-1A4A-F549-993A-A950A4EB351F}" destId="{6C4264D2-265A-B14A-BBAA-3EB5B705A2DA}" srcOrd="0" destOrd="0" presId="urn:microsoft.com/office/officeart/2005/8/layout/hierarchy3"/>
    <dgm:cxn modelId="{079B1B59-758E-F445-9673-72E8CBDBB50B}" type="presOf" srcId="{7FFE3780-C84A-0243-9775-946AF025D189}" destId="{809D4DC6-CA43-A44F-96F0-B9EFE0C26F83}" srcOrd="0" destOrd="0" presId="urn:microsoft.com/office/officeart/2005/8/layout/hierarchy3"/>
    <dgm:cxn modelId="{AEADC992-CFB4-CA4D-8454-F20FF484382E}" type="presOf" srcId="{FFE5A1B0-77AF-F04A-B672-4DB5600A97FC}" destId="{19034BD6-F8AF-DB42-922D-095D0D893CE5}" srcOrd="0" destOrd="0" presId="urn:microsoft.com/office/officeart/2005/8/layout/hierarchy3"/>
    <dgm:cxn modelId="{3B35E8A1-66F5-9F44-91CA-6CE8AD628ABA}" type="presOf" srcId="{B69441D6-4A29-6846-AA2B-32F93C7EC2B3}" destId="{B175ED04-998E-6C44-8827-CA98EE41775E}" srcOrd="0" destOrd="0" presId="urn:microsoft.com/office/officeart/2005/8/layout/hierarchy3"/>
    <dgm:cxn modelId="{2D8E04E5-9381-1A49-A12B-23EF63C81BFD}" type="presOf" srcId="{7A6EC3E9-363B-C245-A5F4-CECAA8EE8242}" destId="{B5DCEAB6-F9F7-5949-B5CF-3B4EA30045B2}" srcOrd="0" destOrd="0" presId="urn:microsoft.com/office/officeart/2005/8/layout/hierarchy3"/>
    <dgm:cxn modelId="{1F643FBC-EA7E-AC49-B476-50B1184FE7EF}" type="presParOf" srcId="{809D4DC6-CA43-A44F-96F0-B9EFE0C26F83}" destId="{700E1560-33BF-F14D-BD97-818212601BB4}" srcOrd="0" destOrd="0" presId="urn:microsoft.com/office/officeart/2005/8/layout/hierarchy3"/>
    <dgm:cxn modelId="{802E98F9-0124-E047-8150-78EB8202AB27}" type="presParOf" srcId="{700E1560-33BF-F14D-BD97-818212601BB4}" destId="{98BF788E-6162-194B-B3D7-68ACFBBBE5CF}" srcOrd="0" destOrd="0" presId="urn:microsoft.com/office/officeart/2005/8/layout/hierarchy3"/>
    <dgm:cxn modelId="{82D32539-CB83-1442-AEBE-E3F17FF8F822}" type="presParOf" srcId="{98BF788E-6162-194B-B3D7-68ACFBBBE5CF}" destId="{1C4421EC-8BBF-D145-A70B-98D5F6D38905}" srcOrd="0" destOrd="0" presId="urn:microsoft.com/office/officeart/2005/8/layout/hierarchy3"/>
    <dgm:cxn modelId="{BAAD1F5F-68F0-2E45-BD7C-BEFEA13D90D0}" type="presParOf" srcId="{98BF788E-6162-194B-B3D7-68ACFBBBE5CF}" destId="{5A82A45E-7070-F449-9222-AD58BCDF576C}" srcOrd="1" destOrd="0" presId="urn:microsoft.com/office/officeart/2005/8/layout/hierarchy3"/>
    <dgm:cxn modelId="{F31ABAD5-B9F2-D742-B2D4-7510CA20F9FD}" type="presParOf" srcId="{700E1560-33BF-F14D-BD97-818212601BB4}" destId="{5AB2738D-579B-184C-9A58-A45EE66CD8E5}" srcOrd="1" destOrd="0" presId="urn:microsoft.com/office/officeart/2005/8/layout/hierarchy3"/>
    <dgm:cxn modelId="{D4C615B2-214B-4347-B9AA-1DEC8FC1E872}" type="presParOf" srcId="{5AB2738D-579B-184C-9A58-A45EE66CD8E5}" destId="{19034BD6-F8AF-DB42-922D-095D0D893CE5}" srcOrd="0" destOrd="0" presId="urn:microsoft.com/office/officeart/2005/8/layout/hierarchy3"/>
    <dgm:cxn modelId="{4609C047-605D-AB40-8463-C551819EDD97}" type="presParOf" srcId="{5AB2738D-579B-184C-9A58-A45EE66CD8E5}" destId="{B175ED04-998E-6C44-8827-CA98EE41775E}" srcOrd="1" destOrd="0" presId="urn:microsoft.com/office/officeart/2005/8/layout/hierarchy3"/>
    <dgm:cxn modelId="{86AF97E5-EB23-4E44-A8C6-E88E4DA94687}" type="presParOf" srcId="{5AB2738D-579B-184C-9A58-A45EE66CD8E5}" destId="{6C4264D2-265A-B14A-BBAA-3EB5B705A2DA}" srcOrd="2" destOrd="0" presId="urn:microsoft.com/office/officeart/2005/8/layout/hierarchy3"/>
    <dgm:cxn modelId="{03BA5727-D6FE-4D42-8D9C-FBECACCFC0D5}" type="presParOf" srcId="{5AB2738D-579B-184C-9A58-A45EE66CD8E5}" destId="{B5DCEAB6-F9F7-5949-B5CF-3B4EA30045B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4FC087A-D65B-494D-883B-FB40FA00FEC8}" type="doc">
      <dgm:prSet loTypeId="urn:microsoft.com/office/officeart/2005/8/layout/defaul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FC1EB72-6B47-48F0-9593-81A9EEB36DD0}">
      <dgm:prSet/>
      <dgm:spPr/>
      <dgm:t>
        <a:bodyPr/>
        <a:lstStyle/>
        <a:p>
          <a:r>
            <a:rPr lang="tr-TR" b="1" i="0" dirty="0"/>
            <a:t>132 hasta</a:t>
          </a:r>
          <a:r>
            <a:rPr lang="tr-TR" b="0" i="0" dirty="0"/>
            <a:t>, </a:t>
          </a:r>
          <a:r>
            <a:rPr lang="tr-TR" b="1" i="0" dirty="0"/>
            <a:t>günde tek doz (200 mg, </a:t>
          </a:r>
          <a:r>
            <a:rPr lang="tr-TR" b="1" i="0" dirty="0" err="1"/>
            <a:t>qd</a:t>
          </a:r>
          <a:r>
            <a:rPr lang="tr-TR" b="1" i="0" dirty="0"/>
            <a:t>, n = 66) veya günde iki kez (200 mg, </a:t>
          </a:r>
          <a:r>
            <a:rPr lang="tr-TR" b="1" i="0" dirty="0" err="1"/>
            <a:t>bid</a:t>
          </a:r>
          <a:r>
            <a:rPr lang="tr-TR" b="1" i="0" dirty="0"/>
            <a:t>, n = 66) olmak üzere iki gruba ayrıldı</a:t>
          </a:r>
          <a:r>
            <a:rPr lang="tr-TR" b="0" i="0" dirty="0"/>
            <a:t>.</a:t>
          </a:r>
          <a:endParaRPr lang="en-US" dirty="0"/>
        </a:p>
      </dgm:t>
    </dgm:pt>
    <dgm:pt modelId="{CC6BEA0B-285C-4241-9167-730E5D7BCED5}" type="parTrans" cxnId="{2A20E2E7-5A74-4E4E-84F7-0AC44FC2932E}">
      <dgm:prSet/>
      <dgm:spPr/>
      <dgm:t>
        <a:bodyPr/>
        <a:lstStyle/>
        <a:p>
          <a:endParaRPr lang="en-US"/>
        </a:p>
      </dgm:t>
    </dgm:pt>
    <dgm:pt modelId="{8C257436-4AE7-4CD8-A3FD-0D41A1DBE327}" type="sibTrans" cxnId="{2A20E2E7-5A74-4E4E-84F7-0AC44FC2932E}">
      <dgm:prSet/>
      <dgm:spPr/>
      <dgm:t>
        <a:bodyPr/>
        <a:lstStyle/>
        <a:p>
          <a:endParaRPr lang="en-US"/>
        </a:p>
      </dgm:t>
    </dgm:pt>
    <dgm:pt modelId="{32FA283B-8F87-41FD-BC46-9FD4770AE99F}">
      <dgm:prSet/>
      <dgm:spPr/>
      <dgm:t>
        <a:bodyPr/>
        <a:lstStyle/>
        <a:p>
          <a:r>
            <a:rPr lang="tr-TR" b="1" i="0" dirty="0"/>
            <a:t>Hastalar, daha önce 2-5 sistemik tedavi  almış ve kalıcı </a:t>
          </a:r>
          <a:r>
            <a:rPr lang="tr-TR" b="1" i="0" dirty="0" err="1"/>
            <a:t>cGVHD’si</a:t>
          </a:r>
          <a:r>
            <a:rPr lang="tr-TR" b="1" i="0" dirty="0"/>
            <a:t> nedeniyle tedavi gerektiren ≥12 yaşındaki hastalar</a:t>
          </a:r>
          <a:endParaRPr lang="en-US" dirty="0"/>
        </a:p>
      </dgm:t>
    </dgm:pt>
    <dgm:pt modelId="{0B8A248B-B47D-46D6-BCE3-7E2B8AF8B08C}" type="parTrans" cxnId="{2B9513F7-E4E8-4405-9937-2301C77B7679}">
      <dgm:prSet/>
      <dgm:spPr/>
      <dgm:t>
        <a:bodyPr/>
        <a:lstStyle/>
        <a:p>
          <a:endParaRPr lang="en-US"/>
        </a:p>
      </dgm:t>
    </dgm:pt>
    <dgm:pt modelId="{6F045B37-7387-42AD-BB9C-A4BDCFC638A2}" type="sibTrans" cxnId="{2B9513F7-E4E8-4405-9937-2301C77B7679}">
      <dgm:prSet/>
      <dgm:spPr/>
      <dgm:t>
        <a:bodyPr/>
        <a:lstStyle/>
        <a:p>
          <a:endParaRPr lang="en-US"/>
        </a:p>
      </dgm:t>
    </dgm:pt>
    <dgm:pt modelId="{74F2FDB7-4E19-40BA-ABA9-34EA71959ED6}">
      <dgm:prSet/>
      <dgm:spPr/>
      <dgm:t>
        <a:bodyPr/>
        <a:lstStyle/>
        <a:p>
          <a:r>
            <a:rPr lang="tr-TR" b="1" i="0" dirty="0"/>
            <a:t>Çalışma, Ekim 2018 - Ağustos 2019 arasında ABD'deki 28 merkezde yürütüldü</a:t>
          </a:r>
          <a:endParaRPr lang="en-US" dirty="0"/>
        </a:p>
      </dgm:t>
    </dgm:pt>
    <dgm:pt modelId="{EE8B502C-B343-4B05-925B-40FF73D90563}" type="parTrans" cxnId="{D0456463-C838-41A1-B58C-96E533E03AC3}">
      <dgm:prSet/>
      <dgm:spPr/>
      <dgm:t>
        <a:bodyPr/>
        <a:lstStyle/>
        <a:p>
          <a:endParaRPr lang="en-US"/>
        </a:p>
      </dgm:t>
    </dgm:pt>
    <dgm:pt modelId="{A43E6FA1-7326-49D5-A389-E96571F87F31}" type="sibTrans" cxnId="{D0456463-C838-41A1-B58C-96E533E03AC3}">
      <dgm:prSet/>
      <dgm:spPr/>
      <dgm:t>
        <a:bodyPr/>
        <a:lstStyle/>
        <a:p>
          <a:endParaRPr lang="en-US"/>
        </a:p>
      </dgm:t>
    </dgm:pt>
    <dgm:pt modelId="{0CDB0FE0-8CAE-4069-8904-331DF7DD64FC}">
      <dgm:prSet/>
      <dgm:spPr/>
      <dgm:t>
        <a:bodyPr/>
        <a:lstStyle/>
        <a:p>
          <a:r>
            <a:rPr lang="tr-TR" b="1" i="0" dirty="0"/>
            <a:t>Ortalama tedavi süresi 11.8 ay olarak bildirildi</a:t>
          </a:r>
          <a:r>
            <a:rPr lang="tr-TR" b="0" i="0" dirty="0"/>
            <a:t>.</a:t>
          </a:r>
          <a:endParaRPr lang="en-US" dirty="0"/>
        </a:p>
      </dgm:t>
    </dgm:pt>
    <dgm:pt modelId="{25EB6868-0F21-4A94-AE6A-619052E6DE4B}" type="parTrans" cxnId="{B6E99D43-5EBA-41EA-8227-01A994DEB1F7}">
      <dgm:prSet/>
      <dgm:spPr/>
      <dgm:t>
        <a:bodyPr/>
        <a:lstStyle/>
        <a:p>
          <a:endParaRPr lang="en-US"/>
        </a:p>
      </dgm:t>
    </dgm:pt>
    <dgm:pt modelId="{4565F93F-9160-4836-BF68-98D2EBB21342}" type="sibTrans" cxnId="{B6E99D43-5EBA-41EA-8227-01A994DEB1F7}">
      <dgm:prSet/>
      <dgm:spPr/>
      <dgm:t>
        <a:bodyPr/>
        <a:lstStyle/>
        <a:p>
          <a:endParaRPr lang="en-US"/>
        </a:p>
      </dgm:t>
    </dgm:pt>
    <dgm:pt modelId="{DA33F6AF-0B0B-45EC-9C6D-70C4E03286A0}">
      <dgm:prSet/>
      <dgm:spPr/>
      <dgm:t>
        <a:bodyPr/>
        <a:lstStyle/>
        <a:p>
          <a:r>
            <a:rPr lang="tr-TR" b="1" i="0" dirty="0"/>
            <a:t>Birincil hedef</a:t>
          </a:r>
          <a:r>
            <a:rPr lang="tr-TR" b="0" i="0" dirty="0"/>
            <a:t>, </a:t>
          </a:r>
          <a:r>
            <a:rPr lang="tr-TR" b="1" i="0" dirty="0"/>
            <a:t>genel yanıt oranı (ORR)</a:t>
          </a:r>
          <a:endParaRPr lang="en-US" dirty="0"/>
        </a:p>
      </dgm:t>
    </dgm:pt>
    <dgm:pt modelId="{AB21CDA9-EE9E-4DEF-A369-71C1521BA018}" type="parTrans" cxnId="{69873212-E51E-4FA2-943A-774CF62FF91A}">
      <dgm:prSet/>
      <dgm:spPr/>
      <dgm:t>
        <a:bodyPr/>
        <a:lstStyle/>
        <a:p>
          <a:endParaRPr lang="en-US"/>
        </a:p>
      </dgm:t>
    </dgm:pt>
    <dgm:pt modelId="{DFEAE13A-28BE-4369-B311-6DEF4F298C86}" type="sibTrans" cxnId="{69873212-E51E-4FA2-943A-774CF62FF91A}">
      <dgm:prSet/>
      <dgm:spPr/>
      <dgm:t>
        <a:bodyPr/>
        <a:lstStyle/>
        <a:p>
          <a:endParaRPr lang="en-US"/>
        </a:p>
      </dgm:t>
    </dgm:pt>
    <dgm:pt modelId="{961C389D-005E-4F37-9CB8-5DA7A5F55CD9}">
      <dgm:prSet/>
      <dgm:spPr/>
      <dgm:t>
        <a:bodyPr/>
        <a:lstStyle/>
        <a:p>
          <a:r>
            <a:rPr lang="tr-TR" b="1" i="0" dirty="0"/>
            <a:t>Yanıt süresi (DOR), </a:t>
          </a:r>
          <a:br>
            <a:rPr lang="tr-TR" b="1" i="0" dirty="0"/>
          </a:br>
          <a:r>
            <a:rPr lang="tr-TR" b="1" i="0" dirty="0"/>
            <a:t>Lee Semptom Skoru (LSS), </a:t>
          </a:r>
          <a:br>
            <a:rPr lang="tr-TR" b="1" i="0" dirty="0"/>
          </a:br>
          <a:r>
            <a:rPr lang="tr-TR" b="1" dirty="0"/>
            <a:t>Tedavi Başarısızlığı Olmaksızın </a:t>
          </a:r>
          <a:r>
            <a:rPr lang="tr-TR" b="1" i="0" dirty="0" err="1"/>
            <a:t>sağkalım</a:t>
          </a:r>
          <a:r>
            <a:rPr lang="tr-TR" b="1" i="0" dirty="0"/>
            <a:t> (FFS), </a:t>
          </a:r>
          <a:br>
            <a:rPr lang="tr-TR" b="1" i="0" dirty="0"/>
          </a:br>
          <a:r>
            <a:rPr lang="tr-TR" b="1" i="0" dirty="0" err="1"/>
            <a:t>Steroid</a:t>
          </a:r>
          <a:r>
            <a:rPr lang="tr-TR" b="1" i="0" dirty="0"/>
            <a:t> doz </a:t>
          </a:r>
          <a:r>
            <a:rPr lang="tr-TR" b="1" i="0" dirty="0" err="1"/>
            <a:t>azaltımı</a:t>
          </a:r>
          <a:r>
            <a:rPr lang="tr-TR" b="1" i="0" dirty="0"/>
            <a:t> </a:t>
          </a:r>
          <a:br>
            <a:rPr lang="tr-TR" b="1" i="0" dirty="0"/>
          </a:br>
          <a:endParaRPr lang="en-US" b="1" dirty="0"/>
        </a:p>
      </dgm:t>
    </dgm:pt>
    <dgm:pt modelId="{0F18B2EF-3D7D-4CEE-B5C9-9BF3568A18E2}" type="parTrans" cxnId="{EDDB3396-225A-4423-9F7E-D853EC53A072}">
      <dgm:prSet/>
      <dgm:spPr/>
      <dgm:t>
        <a:bodyPr/>
        <a:lstStyle/>
        <a:p>
          <a:endParaRPr lang="en-US"/>
        </a:p>
      </dgm:t>
    </dgm:pt>
    <dgm:pt modelId="{03285898-6940-495A-9300-4CDD4C96552E}" type="sibTrans" cxnId="{EDDB3396-225A-4423-9F7E-D853EC53A072}">
      <dgm:prSet/>
      <dgm:spPr/>
      <dgm:t>
        <a:bodyPr/>
        <a:lstStyle/>
        <a:p>
          <a:endParaRPr lang="en-US"/>
        </a:p>
      </dgm:t>
    </dgm:pt>
    <dgm:pt modelId="{E119F7B3-4B78-4444-9F49-074F52FAF9B8}" type="pres">
      <dgm:prSet presAssocID="{94FC087A-D65B-494D-883B-FB40FA00FEC8}" presName="diagram" presStyleCnt="0">
        <dgm:presLayoutVars>
          <dgm:dir/>
          <dgm:resizeHandles val="exact"/>
        </dgm:presLayoutVars>
      </dgm:prSet>
      <dgm:spPr/>
    </dgm:pt>
    <dgm:pt modelId="{357C1F41-9D8E-C044-B468-73928346171B}" type="pres">
      <dgm:prSet presAssocID="{AFC1EB72-6B47-48F0-9593-81A9EEB36DD0}" presName="node" presStyleLbl="node1" presStyleIdx="0" presStyleCnt="6">
        <dgm:presLayoutVars>
          <dgm:bulletEnabled val="1"/>
        </dgm:presLayoutVars>
      </dgm:prSet>
      <dgm:spPr/>
    </dgm:pt>
    <dgm:pt modelId="{85F1EF08-5138-4048-9D04-529D5FA7BF36}" type="pres">
      <dgm:prSet presAssocID="{8C257436-4AE7-4CD8-A3FD-0D41A1DBE327}" presName="sibTrans" presStyleCnt="0"/>
      <dgm:spPr/>
    </dgm:pt>
    <dgm:pt modelId="{987F180B-A3A3-7849-B90F-B16C00C38D2F}" type="pres">
      <dgm:prSet presAssocID="{32FA283B-8F87-41FD-BC46-9FD4770AE99F}" presName="node" presStyleLbl="node1" presStyleIdx="1" presStyleCnt="6">
        <dgm:presLayoutVars>
          <dgm:bulletEnabled val="1"/>
        </dgm:presLayoutVars>
      </dgm:prSet>
      <dgm:spPr/>
    </dgm:pt>
    <dgm:pt modelId="{4E8ED5B3-D52D-AE48-ABA6-69A82556FBE7}" type="pres">
      <dgm:prSet presAssocID="{6F045B37-7387-42AD-BB9C-A4BDCFC638A2}" presName="sibTrans" presStyleCnt="0"/>
      <dgm:spPr/>
    </dgm:pt>
    <dgm:pt modelId="{1F7BFAC1-DD9B-A646-B747-118EC1E0D104}" type="pres">
      <dgm:prSet presAssocID="{74F2FDB7-4E19-40BA-ABA9-34EA71959ED6}" presName="node" presStyleLbl="node1" presStyleIdx="2" presStyleCnt="6">
        <dgm:presLayoutVars>
          <dgm:bulletEnabled val="1"/>
        </dgm:presLayoutVars>
      </dgm:prSet>
      <dgm:spPr/>
    </dgm:pt>
    <dgm:pt modelId="{EA79920F-E035-2D40-B0FE-4C16C0D6DDF8}" type="pres">
      <dgm:prSet presAssocID="{A43E6FA1-7326-49D5-A389-E96571F87F31}" presName="sibTrans" presStyleCnt="0"/>
      <dgm:spPr/>
    </dgm:pt>
    <dgm:pt modelId="{D5E743E5-52EF-8642-BF34-2E29F938ED4A}" type="pres">
      <dgm:prSet presAssocID="{0CDB0FE0-8CAE-4069-8904-331DF7DD64FC}" presName="node" presStyleLbl="node1" presStyleIdx="3" presStyleCnt="6" custScaleX="138003">
        <dgm:presLayoutVars>
          <dgm:bulletEnabled val="1"/>
        </dgm:presLayoutVars>
      </dgm:prSet>
      <dgm:spPr/>
    </dgm:pt>
    <dgm:pt modelId="{DACA7225-710B-064B-9BB1-755637E5695B}" type="pres">
      <dgm:prSet presAssocID="{4565F93F-9160-4836-BF68-98D2EBB21342}" presName="sibTrans" presStyleCnt="0"/>
      <dgm:spPr/>
    </dgm:pt>
    <dgm:pt modelId="{619AECC5-7839-D94E-929F-DC531C0245D7}" type="pres">
      <dgm:prSet presAssocID="{DA33F6AF-0B0B-45EC-9C6D-70C4E03286A0}" presName="node" presStyleLbl="node1" presStyleIdx="4" presStyleCnt="6" custScaleX="138346">
        <dgm:presLayoutVars>
          <dgm:bulletEnabled val="1"/>
        </dgm:presLayoutVars>
      </dgm:prSet>
      <dgm:spPr/>
    </dgm:pt>
    <dgm:pt modelId="{8342BCB8-ACC0-A842-A4A7-BAB6825F75D7}" type="pres">
      <dgm:prSet presAssocID="{DFEAE13A-28BE-4369-B311-6DEF4F298C86}" presName="sibTrans" presStyleCnt="0"/>
      <dgm:spPr/>
    </dgm:pt>
    <dgm:pt modelId="{84B9DE86-BC72-B74A-A174-4803A4FA8A1C}" type="pres">
      <dgm:prSet presAssocID="{961C389D-005E-4F37-9CB8-5DA7A5F55CD9}" presName="node" presStyleLbl="node1" presStyleIdx="5" presStyleCnt="6" custScaleX="200087">
        <dgm:presLayoutVars>
          <dgm:bulletEnabled val="1"/>
        </dgm:presLayoutVars>
      </dgm:prSet>
      <dgm:spPr/>
    </dgm:pt>
  </dgm:ptLst>
  <dgm:cxnLst>
    <dgm:cxn modelId="{69873212-E51E-4FA2-943A-774CF62FF91A}" srcId="{94FC087A-D65B-494D-883B-FB40FA00FEC8}" destId="{DA33F6AF-0B0B-45EC-9C6D-70C4E03286A0}" srcOrd="4" destOrd="0" parTransId="{AB21CDA9-EE9E-4DEF-A369-71C1521BA018}" sibTransId="{DFEAE13A-28BE-4369-B311-6DEF4F298C86}"/>
    <dgm:cxn modelId="{EEDFE732-C077-A142-8C50-2FA736589E25}" type="presOf" srcId="{0CDB0FE0-8CAE-4069-8904-331DF7DD64FC}" destId="{D5E743E5-52EF-8642-BF34-2E29F938ED4A}" srcOrd="0" destOrd="0" presId="urn:microsoft.com/office/officeart/2005/8/layout/default"/>
    <dgm:cxn modelId="{B6E99D43-5EBA-41EA-8227-01A994DEB1F7}" srcId="{94FC087A-D65B-494D-883B-FB40FA00FEC8}" destId="{0CDB0FE0-8CAE-4069-8904-331DF7DD64FC}" srcOrd="3" destOrd="0" parTransId="{25EB6868-0F21-4A94-AE6A-619052E6DE4B}" sibTransId="{4565F93F-9160-4836-BF68-98D2EBB21342}"/>
    <dgm:cxn modelId="{29DC8549-BEB1-BB4E-A249-38DBCCE830B6}" type="presOf" srcId="{AFC1EB72-6B47-48F0-9593-81A9EEB36DD0}" destId="{357C1F41-9D8E-C044-B468-73928346171B}" srcOrd="0" destOrd="0" presId="urn:microsoft.com/office/officeart/2005/8/layout/default"/>
    <dgm:cxn modelId="{275EDE5F-8B0F-E249-BA8D-777956E46B32}" type="presOf" srcId="{32FA283B-8F87-41FD-BC46-9FD4770AE99F}" destId="{987F180B-A3A3-7849-B90F-B16C00C38D2F}" srcOrd="0" destOrd="0" presId="urn:microsoft.com/office/officeart/2005/8/layout/default"/>
    <dgm:cxn modelId="{3AA5AB61-D88F-0C46-B91C-A20DD5FE2B72}" type="presOf" srcId="{74F2FDB7-4E19-40BA-ABA9-34EA71959ED6}" destId="{1F7BFAC1-DD9B-A646-B747-118EC1E0D104}" srcOrd="0" destOrd="0" presId="urn:microsoft.com/office/officeart/2005/8/layout/default"/>
    <dgm:cxn modelId="{D0456463-C838-41A1-B58C-96E533E03AC3}" srcId="{94FC087A-D65B-494D-883B-FB40FA00FEC8}" destId="{74F2FDB7-4E19-40BA-ABA9-34EA71959ED6}" srcOrd="2" destOrd="0" parTransId="{EE8B502C-B343-4B05-925B-40FF73D90563}" sibTransId="{A43E6FA1-7326-49D5-A389-E96571F87F31}"/>
    <dgm:cxn modelId="{63005E74-DBC7-2C44-8F63-6C732649F1CD}" type="presOf" srcId="{94FC087A-D65B-494D-883B-FB40FA00FEC8}" destId="{E119F7B3-4B78-4444-9F49-074F52FAF9B8}" srcOrd="0" destOrd="0" presId="urn:microsoft.com/office/officeart/2005/8/layout/default"/>
    <dgm:cxn modelId="{EDDB3396-225A-4423-9F7E-D853EC53A072}" srcId="{94FC087A-D65B-494D-883B-FB40FA00FEC8}" destId="{961C389D-005E-4F37-9CB8-5DA7A5F55CD9}" srcOrd="5" destOrd="0" parTransId="{0F18B2EF-3D7D-4CEE-B5C9-9BF3568A18E2}" sibTransId="{03285898-6940-495A-9300-4CDD4C96552E}"/>
    <dgm:cxn modelId="{09F9D1E1-EFAB-604D-B151-4867310157A3}" type="presOf" srcId="{961C389D-005E-4F37-9CB8-5DA7A5F55CD9}" destId="{84B9DE86-BC72-B74A-A174-4803A4FA8A1C}" srcOrd="0" destOrd="0" presId="urn:microsoft.com/office/officeart/2005/8/layout/default"/>
    <dgm:cxn modelId="{2A20E2E7-5A74-4E4E-84F7-0AC44FC2932E}" srcId="{94FC087A-D65B-494D-883B-FB40FA00FEC8}" destId="{AFC1EB72-6B47-48F0-9593-81A9EEB36DD0}" srcOrd="0" destOrd="0" parTransId="{CC6BEA0B-285C-4241-9167-730E5D7BCED5}" sibTransId="{8C257436-4AE7-4CD8-A3FD-0D41A1DBE327}"/>
    <dgm:cxn modelId="{2B9513F7-E4E8-4405-9937-2301C77B7679}" srcId="{94FC087A-D65B-494D-883B-FB40FA00FEC8}" destId="{32FA283B-8F87-41FD-BC46-9FD4770AE99F}" srcOrd="1" destOrd="0" parTransId="{0B8A248B-B47D-46D6-BCE3-7E2B8AF8B08C}" sibTransId="{6F045B37-7387-42AD-BB9C-A4BDCFC638A2}"/>
    <dgm:cxn modelId="{1CC320FA-A452-9544-B390-74E3464BD49D}" type="presOf" srcId="{DA33F6AF-0B0B-45EC-9C6D-70C4E03286A0}" destId="{619AECC5-7839-D94E-929F-DC531C0245D7}" srcOrd="0" destOrd="0" presId="urn:microsoft.com/office/officeart/2005/8/layout/default"/>
    <dgm:cxn modelId="{A1C622B8-3F93-2844-9B67-3D5151555D63}" type="presParOf" srcId="{E119F7B3-4B78-4444-9F49-074F52FAF9B8}" destId="{357C1F41-9D8E-C044-B468-73928346171B}" srcOrd="0" destOrd="0" presId="urn:microsoft.com/office/officeart/2005/8/layout/default"/>
    <dgm:cxn modelId="{A7A01796-F3E3-1347-A57C-B2C187DEE43A}" type="presParOf" srcId="{E119F7B3-4B78-4444-9F49-074F52FAF9B8}" destId="{85F1EF08-5138-4048-9D04-529D5FA7BF36}" srcOrd="1" destOrd="0" presId="urn:microsoft.com/office/officeart/2005/8/layout/default"/>
    <dgm:cxn modelId="{51850E00-6E76-F048-B17C-A7086C45A00F}" type="presParOf" srcId="{E119F7B3-4B78-4444-9F49-074F52FAF9B8}" destId="{987F180B-A3A3-7849-B90F-B16C00C38D2F}" srcOrd="2" destOrd="0" presId="urn:microsoft.com/office/officeart/2005/8/layout/default"/>
    <dgm:cxn modelId="{73E8F488-8902-F64C-9D18-4BF22BDCA1EF}" type="presParOf" srcId="{E119F7B3-4B78-4444-9F49-074F52FAF9B8}" destId="{4E8ED5B3-D52D-AE48-ABA6-69A82556FBE7}" srcOrd="3" destOrd="0" presId="urn:microsoft.com/office/officeart/2005/8/layout/default"/>
    <dgm:cxn modelId="{99EF6CF7-0B13-8A4A-8EE6-E4F294AF0441}" type="presParOf" srcId="{E119F7B3-4B78-4444-9F49-074F52FAF9B8}" destId="{1F7BFAC1-DD9B-A646-B747-118EC1E0D104}" srcOrd="4" destOrd="0" presId="urn:microsoft.com/office/officeart/2005/8/layout/default"/>
    <dgm:cxn modelId="{4F8FEAE3-1104-004C-8521-E2F7F93E428D}" type="presParOf" srcId="{E119F7B3-4B78-4444-9F49-074F52FAF9B8}" destId="{EA79920F-E035-2D40-B0FE-4C16C0D6DDF8}" srcOrd="5" destOrd="0" presId="urn:microsoft.com/office/officeart/2005/8/layout/default"/>
    <dgm:cxn modelId="{53E1687A-788A-454D-AB44-479C81FAA4F4}" type="presParOf" srcId="{E119F7B3-4B78-4444-9F49-074F52FAF9B8}" destId="{D5E743E5-52EF-8642-BF34-2E29F938ED4A}" srcOrd="6" destOrd="0" presId="urn:microsoft.com/office/officeart/2005/8/layout/default"/>
    <dgm:cxn modelId="{7AD504B7-2018-6943-8958-B4BD165FD2EA}" type="presParOf" srcId="{E119F7B3-4B78-4444-9F49-074F52FAF9B8}" destId="{DACA7225-710B-064B-9BB1-755637E5695B}" srcOrd="7" destOrd="0" presId="urn:microsoft.com/office/officeart/2005/8/layout/default"/>
    <dgm:cxn modelId="{236C679E-3865-5940-8BCF-3A2A061931DD}" type="presParOf" srcId="{E119F7B3-4B78-4444-9F49-074F52FAF9B8}" destId="{619AECC5-7839-D94E-929F-DC531C0245D7}" srcOrd="8" destOrd="0" presId="urn:microsoft.com/office/officeart/2005/8/layout/default"/>
    <dgm:cxn modelId="{0E0F292F-4707-0B45-B422-D069E7F28A3E}" type="presParOf" srcId="{E119F7B3-4B78-4444-9F49-074F52FAF9B8}" destId="{8342BCB8-ACC0-A842-A4A7-BAB6825F75D7}" srcOrd="9" destOrd="0" presId="urn:microsoft.com/office/officeart/2005/8/layout/default"/>
    <dgm:cxn modelId="{B666A8D6-F9F0-3142-A663-58448E4D9730}" type="presParOf" srcId="{E119F7B3-4B78-4444-9F49-074F52FAF9B8}" destId="{84B9DE86-BC72-B74A-A174-4803A4FA8A1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6E5E165-043E-DF40-8CAF-0FD7815ED47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EEB5F8E8-ACC7-9C41-91A1-E7A0DD578E7B}">
      <dgm:prSet/>
      <dgm:spPr/>
      <dgm:t>
        <a:bodyPr/>
        <a:lstStyle/>
        <a:p>
          <a:r>
            <a:rPr lang="tr-TR" i="0" dirty="0" err="1"/>
            <a:t>Belumosudil</a:t>
          </a:r>
          <a:r>
            <a:rPr lang="tr-TR" i="0" dirty="0"/>
            <a:t> alan hastalar istatistiksel olarak anlamlı ORR elde etti.</a:t>
          </a:r>
          <a:endParaRPr lang="tr-TR" dirty="0"/>
        </a:p>
      </dgm:t>
    </dgm:pt>
    <dgm:pt modelId="{562A32E7-147B-E54C-B16B-DB0DDE57D960}" type="parTrans" cxnId="{899707AE-0441-6A46-9DFE-C586147736F2}">
      <dgm:prSet/>
      <dgm:spPr/>
      <dgm:t>
        <a:bodyPr/>
        <a:lstStyle/>
        <a:p>
          <a:endParaRPr lang="tr-TR"/>
        </a:p>
      </dgm:t>
    </dgm:pt>
    <dgm:pt modelId="{CC91532F-C6C3-9D4F-9C56-70A8DC5001D5}" type="sibTrans" cxnId="{899707AE-0441-6A46-9DFE-C586147736F2}">
      <dgm:prSet/>
      <dgm:spPr/>
      <dgm:t>
        <a:bodyPr/>
        <a:lstStyle/>
        <a:p>
          <a:endParaRPr lang="tr-TR"/>
        </a:p>
      </dgm:t>
    </dgm:pt>
    <dgm:pt modelId="{ABFDA7A2-4BAC-0C4E-BF99-7AB35D89A4B3}">
      <dgm:prSet/>
      <dgm:spPr/>
      <dgm:t>
        <a:bodyPr/>
        <a:lstStyle/>
        <a:p>
          <a:r>
            <a:rPr lang="tr-TR" i="0"/>
            <a:t>Günde tek doz (qd) ORR: %73 (%95 GA: %60–%83, p &lt; 0.0001)</a:t>
          </a:r>
          <a:endParaRPr lang="tr-TR"/>
        </a:p>
      </dgm:t>
    </dgm:pt>
    <dgm:pt modelId="{040446CE-3B0B-4F48-98A9-811A25493903}" type="parTrans" cxnId="{596FFC2A-FA2C-594F-BA68-272D9F32295D}">
      <dgm:prSet/>
      <dgm:spPr/>
      <dgm:t>
        <a:bodyPr/>
        <a:lstStyle/>
        <a:p>
          <a:endParaRPr lang="tr-TR"/>
        </a:p>
      </dgm:t>
    </dgm:pt>
    <dgm:pt modelId="{DA27A05A-10A7-9D48-9001-5A84A16FC471}" type="sibTrans" cxnId="{596FFC2A-FA2C-594F-BA68-272D9F32295D}">
      <dgm:prSet/>
      <dgm:spPr/>
      <dgm:t>
        <a:bodyPr/>
        <a:lstStyle/>
        <a:p>
          <a:endParaRPr lang="tr-TR"/>
        </a:p>
      </dgm:t>
    </dgm:pt>
    <dgm:pt modelId="{FA576FBC-FDAE-F44B-B56E-A4186911B71F}">
      <dgm:prSet/>
      <dgm:spPr/>
      <dgm:t>
        <a:bodyPr/>
        <a:lstStyle/>
        <a:p>
          <a:r>
            <a:rPr lang="tr-TR" i="0"/>
            <a:t>Günde iki doz (bid) ORR: %77 (%95 GA: %65–%85, p &lt; 0.0001)</a:t>
          </a:r>
          <a:endParaRPr lang="tr-TR"/>
        </a:p>
      </dgm:t>
    </dgm:pt>
    <dgm:pt modelId="{8B7F0383-5E49-3843-A64E-DB1F76B71E30}" type="parTrans" cxnId="{0BA0E817-2F44-DF4F-AD97-D7C76B17337E}">
      <dgm:prSet/>
      <dgm:spPr/>
      <dgm:t>
        <a:bodyPr/>
        <a:lstStyle/>
        <a:p>
          <a:endParaRPr lang="tr-TR"/>
        </a:p>
      </dgm:t>
    </dgm:pt>
    <dgm:pt modelId="{EE1B8CC2-170B-1442-BF52-22165A1D3177}" type="sibTrans" cxnId="{0BA0E817-2F44-DF4F-AD97-D7C76B17337E}">
      <dgm:prSet/>
      <dgm:spPr/>
      <dgm:t>
        <a:bodyPr/>
        <a:lstStyle/>
        <a:p>
          <a:endParaRPr lang="tr-TR"/>
        </a:p>
      </dgm:t>
    </dgm:pt>
    <dgm:pt modelId="{3AB5264F-0BC5-EA4E-B455-C219C337E78E}">
      <dgm:prSet/>
      <dgm:spPr/>
      <dgm:t>
        <a:bodyPr/>
        <a:lstStyle/>
        <a:p>
          <a:r>
            <a:rPr lang="tr-TR" i="0"/>
            <a:t>Medyan yanıt süresi: 4 hafta</a:t>
          </a:r>
          <a:endParaRPr lang="tr-TR"/>
        </a:p>
      </dgm:t>
    </dgm:pt>
    <dgm:pt modelId="{AAAC0B32-BDAF-7D4B-BD7A-527E6B06507C}" type="parTrans" cxnId="{4C20E211-E5E3-E841-8E92-E16969EE6590}">
      <dgm:prSet/>
      <dgm:spPr/>
      <dgm:t>
        <a:bodyPr/>
        <a:lstStyle/>
        <a:p>
          <a:endParaRPr lang="tr-TR"/>
        </a:p>
      </dgm:t>
    </dgm:pt>
    <dgm:pt modelId="{C284F9D0-0CDC-AA4D-BFC2-AFCA4FDC81DC}" type="sibTrans" cxnId="{4C20E211-E5E3-E841-8E92-E16969EE6590}">
      <dgm:prSet/>
      <dgm:spPr/>
      <dgm:t>
        <a:bodyPr/>
        <a:lstStyle/>
        <a:p>
          <a:endParaRPr lang="tr-TR"/>
        </a:p>
      </dgm:t>
    </dgm:pt>
    <dgm:pt modelId="{6C786757-F3A0-384F-BF17-F44B39B15F72}" type="pres">
      <dgm:prSet presAssocID="{26E5E165-043E-DF40-8CAF-0FD7815ED475}" presName="linear" presStyleCnt="0">
        <dgm:presLayoutVars>
          <dgm:animLvl val="lvl"/>
          <dgm:resizeHandles val="exact"/>
        </dgm:presLayoutVars>
      </dgm:prSet>
      <dgm:spPr/>
    </dgm:pt>
    <dgm:pt modelId="{635E175E-3D84-5A4D-AC19-13DC67262463}" type="pres">
      <dgm:prSet presAssocID="{EEB5F8E8-ACC7-9C41-91A1-E7A0DD578E7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AA338A5-B738-6247-A8F3-8BB85DED400B}" type="pres">
      <dgm:prSet presAssocID="{EEB5F8E8-ACC7-9C41-91A1-E7A0DD578E7B}" presName="childText" presStyleLbl="revTx" presStyleIdx="0" presStyleCnt="1">
        <dgm:presLayoutVars>
          <dgm:bulletEnabled val="1"/>
        </dgm:presLayoutVars>
      </dgm:prSet>
      <dgm:spPr/>
    </dgm:pt>
    <dgm:pt modelId="{31F4EA7F-BE01-F24F-B07A-66B144551BCB}" type="pres">
      <dgm:prSet presAssocID="{3AB5264F-0BC5-EA4E-B455-C219C337E78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C20E211-E5E3-E841-8E92-E16969EE6590}" srcId="{26E5E165-043E-DF40-8CAF-0FD7815ED475}" destId="{3AB5264F-0BC5-EA4E-B455-C219C337E78E}" srcOrd="1" destOrd="0" parTransId="{AAAC0B32-BDAF-7D4B-BD7A-527E6B06507C}" sibTransId="{C284F9D0-0CDC-AA4D-BFC2-AFCA4FDC81DC}"/>
    <dgm:cxn modelId="{0BA0E817-2F44-DF4F-AD97-D7C76B17337E}" srcId="{EEB5F8E8-ACC7-9C41-91A1-E7A0DD578E7B}" destId="{FA576FBC-FDAE-F44B-B56E-A4186911B71F}" srcOrd="1" destOrd="0" parTransId="{8B7F0383-5E49-3843-A64E-DB1F76B71E30}" sibTransId="{EE1B8CC2-170B-1442-BF52-22165A1D3177}"/>
    <dgm:cxn modelId="{596FFC2A-FA2C-594F-BA68-272D9F32295D}" srcId="{EEB5F8E8-ACC7-9C41-91A1-E7A0DD578E7B}" destId="{ABFDA7A2-4BAC-0C4E-BF99-7AB35D89A4B3}" srcOrd="0" destOrd="0" parTransId="{040446CE-3B0B-4F48-98A9-811A25493903}" sibTransId="{DA27A05A-10A7-9D48-9001-5A84A16FC471}"/>
    <dgm:cxn modelId="{668A0D5F-3106-D54E-A6BC-EBE28B896229}" type="presOf" srcId="{ABFDA7A2-4BAC-0C4E-BF99-7AB35D89A4B3}" destId="{0AA338A5-B738-6247-A8F3-8BB85DED400B}" srcOrd="0" destOrd="0" presId="urn:microsoft.com/office/officeart/2005/8/layout/vList2"/>
    <dgm:cxn modelId="{5AAF8A87-A4CB-D143-B7E5-BE9D39E7A442}" type="presOf" srcId="{EEB5F8E8-ACC7-9C41-91A1-E7A0DD578E7B}" destId="{635E175E-3D84-5A4D-AC19-13DC67262463}" srcOrd="0" destOrd="0" presId="urn:microsoft.com/office/officeart/2005/8/layout/vList2"/>
    <dgm:cxn modelId="{904802AC-5A23-8742-8202-9688E79AC3A6}" type="presOf" srcId="{3AB5264F-0BC5-EA4E-B455-C219C337E78E}" destId="{31F4EA7F-BE01-F24F-B07A-66B144551BCB}" srcOrd="0" destOrd="0" presId="urn:microsoft.com/office/officeart/2005/8/layout/vList2"/>
    <dgm:cxn modelId="{899707AE-0441-6A46-9DFE-C586147736F2}" srcId="{26E5E165-043E-DF40-8CAF-0FD7815ED475}" destId="{EEB5F8E8-ACC7-9C41-91A1-E7A0DD578E7B}" srcOrd="0" destOrd="0" parTransId="{562A32E7-147B-E54C-B16B-DB0DDE57D960}" sibTransId="{CC91532F-C6C3-9D4F-9C56-70A8DC5001D5}"/>
    <dgm:cxn modelId="{13218FC2-5FB5-9A47-850E-ADD804ECBCE3}" type="presOf" srcId="{26E5E165-043E-DF40-8CAF-0FD7815ED475}" destId="{6C786757-F3A0-384F-BF17-F44B39B15F72}" srcOrd="0" destOrd="0" presId="urn:microsoft.com/office/officeart/2005/8/layout/vList2"/>
    <dgm:cxn modelId="{0E159BE9-F4A0-244F-9CD7-34624593269D}" type="presOf" srcId="{FA576FBC-FDAE-F44B-B56E-A4186911B71F}" destId="{0AA338A5-B738-6247-A8F3-8BB85DED400B}" srcOrd="0" destOrd="1" presId="urn:microsoft.com/office/officeart/2005/8/layout/vList2"/>
    <dgm:cxn modelId="{51DEF574-F0E4-D241-8E61-5F3FA7B7FD5E}" type="presParOf" srcId="{6C786757-F3A0-384F-BF17-F44B39B15F72}" destId="{635E175E-3D84-5A4D-AC19-13DC67262463}" srcOrd="0" destOrd="0" presId="urn:microsoft.com/office/officeart/2005/8/layout/vList2"/>
    <dgm:cxn modelId="{16B9DB6A-07A1-7740-9E9C-6D023DC5160C}" type="presParOf" srcId="{6C786757-F3A0-384F-BF17-F44B39B15F72}" destId="{0AA338A5-B738-6247-A8F3-8BB85DED400B}" srcOrd="1" destOrd="0" presId="urn:microsoft.com/office/officeart/2005/8/layout/vList2"/>
    <dgm:cxn modelId="{21294491-A050-AF49-9E0D-22357890B6AA}" type="presParOf" srcId="{6C786757-F3A0-384F-BF17-F44B39B15F72}" destId="{31F4EA7F-BE01-F24F-B07A-66B144551BC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F8FE37-34D4-D443-8A7C-C221D67980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E3CCE46-1688-6247-84C8-7D42744DB7B0}">
      <dgm:prSet custT="1"/>
      <dgm:spPr/>
      <dgm:t>
        <a:bodyPr/>
        <a:lstStyle/>
        <a:p>
          <a:pPr algn="ctr"/>
          <a:r>
            <a:rPr lang="tr-TR" sz="4400" b="1" i="0" dirty="0"/>
            <a:t>Sonuç</a:t>
          </a:r>
          <a:endParaRPr lang="tr-TR" sz="4400" dirty="0"/>
        </a:p>
      </dgm:t>
    </dgm:pt>
    <dgm:pt modelId="{EB49EF49-4441-364E-9FFA-2E30557E12E3}" type="parTrans" cxnId="{36115301-80F4-F847-82AB-F61F029F9724}">
      <dgm:prSet/>
      <dgm:spPr/>
      <dgm:t>
        <a:bodyPr/>
        <a:lstStyle/>
        <a:p>
          <a:endParaRPr lang="tr-TR"/>
        </a:p>
      </dgm:t>
    </dgm:pt>
    <dgm:pt modelId="{E5F6D5F6-BB72-0E4F-ABEF-0F58F1E04ED6}" type="sibTrans" cxnId="{36115301-80F4-F847-82AB-F61F029F9724}">
      <dgm:prSet/>
      <dgm:spPr/>
      <dgm:t>
        <a:bodyPr/>
        <a:lstStyle/>
        <a:p>
          <a:endParaRPr lang="tr-TR"/>
        </a:p>
      </dgm:t>
    </dgm:pt>
    <dgm:pt modelId="{126AA4D4-CFBD-0348-AA69-BF1FD5D5A508}">
      <dgm:prSet/>
      <dgm:spPr/>
      <dgm:t>
        <a:bodyPr/>
        <a:lstStyle/>
        <a:p>
          <a:r>
            <a:rPr lang="tr-TR" b="1" i="0" dirty="0" err="1"/>
            <a:t>Belumosudil</a:t>
          </a:r>
          <a:r>
            <a:rPr lang="tr-TR" b="1" i="0" dirty="0"/>
            <a:t>, en az iki önceki sistemik tedaviye yanıt vermeyen </a:t>
          </a:r>
          <a:r>
            <a:rPr lang="tr-TR" b="1" i="0" dirty="0" err="1"/>
            <a:t>cGVHD</a:t>
          </a:r>
          <a:r>
            <a:rPr lang="tr-TR" b="1" i="0" dirty="0"/>
            <a:t> hastaları için güçlü bir tedavi seçeneği sunmaktadır</a:t>
          </a:r>
          <a:r>
            <a:rPr lang="tr-TR" b="0" i="0" dirty="0"/>
            <a:t>.</a:t>
          </a:r>
          <a:endParaRPr lang="tr-TR" dirty="0"/>
        </a:p>
      </dgm:t>
    </dgm:pt>
    <dgm:pt modelId="{0E9E0BBA-A2D8-6D4B-9A5D-4DE3F41A330E}" type="parTrans" cxnId="{87670CC4-3ED6-CF45-B5BD-5AFB4517DDF0}">
      <dgm:prSet/>
      <dgm:spPr/>
      <dgm:t>
        <a:bodyPr/>
        <a:lstStyle/>
        <a:p>
          <a:endParaRPr lang="tr-TR"/>
        </a:p>
      </dgm:t>
    </dgm:pt>
    <dgm:pt modelId="{1AE45AFA-F8BD-E142-B795-91616904F063}" type="sibTrans" cxnId="{87670CC4-3ED6-CF45-B5BD-5AFB4517DDF0}">
      <dgm:prSet/>
      <dgm:spPr/>
      <dgm:t>
        <a:bodyPr/>
        <a:lstStyle/>
        <a:p>
          <a:endParaRPr lang="tr-TR"/>
        </a:p>
      </dgm:t>
    </dgm:pt>
    <dgm:pt modelId="{83956C89-A02D-4B40-B170-8727C70E829E}">
      <dgm:prSet/>
      <dgm:spPr/>
      <dgm:t>
        <a:bodyPr/>
        <a:lstStyle/>
        <a:p>
          <a:r>
            <a:rPr lang="tr-TR" b="1" i="0"/>
            <a:t>Yanıt oranlarının yüksek olması ve semptom iyileşmesi sağlaması, özellikle fibrotik cGVHD olan hastalar için umut verici bir alternatif oluşturduğunu göstermektedir</a:t>
          </a:r>
          <a:r>
            <a:rPr lang="tr-TR" b="0" i="0"/>
            <a:t>.</a:t>
          </a:r>
          <a:endParaRPr lang="tr-TR"/>
        </a:p>
      </dgm:t>
    </dgm:pt>
    <dgm:pt modelId="{A3AD8904-066D-1B4A-95E6-132435A9004A}" type="parTrans" cxnId="{EF903F36-0768-5748-9AA9-DED1E782D33A}">
      <dgm:prSet/>
      <dgm:spPr/>
      <dgm:t>
        <a:bodyPr/>
        <a:lstStyle/>
        <a:p>
          <a:endParaRPr lang="tr-TR"/>
        </a:p>
      </dgm:t>
    </dgm:pt>
    <dgm:pt modelId="{1BA5F6C9-1775-8349-87CD-CB02029F9420}" type="sibTrans" cxnId="{EF903F36-0768-5748-9AA9-DED1E782D33A}">
      <dgm:prSet/>
      <dgm:spPr/>
      <dgm:t>
        <a:bodyPr/>
        <a:lstStyle/>
        <a:p>
          <a:endParaRPr lang="tr-TR"/>
        </a:p>
      </dgm:t>
    </dgm:pt>
    <dgm:pt modelId="{A1EA4FF2-0EA3-7845-B8F4-4ADF78C5721B}">
      <dgm:prSet/>
      <dgm:spPr/>
      <dgm:t>
        <a:bodyPr/>
        <a:lstStyle/>
        <a:p>
          <a:r>
            <a:rPr lang="tr-TR" b="1" i="0"/>
            <a:t>Belumosudil, FDA tarafından üçüncü basamak cGVHD tedavisinde onaylanan bir ilaç olarak klinik uygulamaya dahil edilmiştir</a:t>
          </a:r>
          <a:r>
            <a:rPr lang="tr-TR" b="0" i="0"/>
            <a:t>.</a:t>
          </a:r>
          <a:endParaRPr lang="tr-TR"/>
        </a:p>
      </dgm:t>
    </dgm:pt>
    <dgm:pt modelId="{62EC51EB-59EB-CE4A-BFED-C60E14BF5C4B}" type="parTrans" cxnId="{CF707CD6-5D7A-CD4E-94D6-0E5F49960518}">
      <dgm:prSet/>
      <dgm:spPr/>
      <dgm:t>
        <a:bodyPr/>
        <a:lstStyle/>
        <a:p>
          <a:endParaRPr lang="tr-TR"/>
        </a:p>
      </dgm:t>
    </dgm:pt>
    <dgm:pt modelId="{6C3AA948-1CB0-E44B-B89F-4682EC4AAD4A}" type="sibTrans" cxnId="{CF707CD6-5D7A-CD4E-94D6-0E5F49960518}">
      <dgm:prSet/>
      <dgm:spPr/>
      <dgm:t>
        <a:bodyPr/>
        <a:lstStyle/>
        <a:p>
          <a:endParaRPr lang="tr-TR"/>
        </a:p>
      </dgm:t>
    </dgm:pt>
    <dgm:pt modelId="{1C9E2771-136C-5349-9352-2220779029DE}" type="pres">
      <dgm:prSet presAssocID="{4CF8FE37-34D4-D443-8A7C-C221D67980CB}" presName="linear" presStyleCnt="0">
        <dgm:presLayoutVars>
          <dgm:animLvl val="lvl"/>
          <dgm:resizeHandles val="exact"/>
        </dgm:presLayoutVars>
      </dgm:prSet>
      <dgm:spPr/>
    </dgm:pt>
    <dgm:pt modelId="{2CEDABFC-A815-5948-9E55-EA826A20169B}" type="pres">
      <dgm:prSet presAssocID="{3E3CCE46-1688-6247-84C8-7D42744DB7B0}" presName="parentText" presStyleLbl="node1" presStyleIdx="0" presStyleCnt="4" custLinFactNeighborX="-86">
        <dgm:presLayoutVars>
          <dgm:chMax val="0"/>
          <dgm:bulletEnabled val="1"/>
        </dgm:presLayoutVars>
      </dgm:prSet>
      <dgm:spPr/>
    </dgm:pt>
    <dgm:pt modelId="{9F127C8E-7F01-1249-85A9-28E3E2AEFD84}" type="pres">
      <dgm:prSet presAssocID="{E5F6D5F6-BB72-0E4F-ABEF-0F58F1E04ED6}" presName="spacer" presStyleCnt="0"/>
      <dgm:spPr/>
    </dgm:pt>
    <dgm:pt modelId="{D1A09833-0E23-9945-82E0-5278CF716E34}" type="pres">
      <dgm:prSet presAssocID="{126AA4D4-CFBD-0348-AA69-BF1FD5D5A50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48487F6-1406-CB4D-BAB5-6B12264C13A4}" type="pres">
      <dgm:prSet presAssocID="{1AE45AFA-F8BD-E142-B795-91616904F063}" presName="spacer" presStyleCnt="0"/>
      <dgm:spPr/>
    </dgm:pt>
    <dgm:pt modelId="{7C586E57-DBF0-E74C-ACB4-BBD6F421D11E}" type="pres">
      <dgm:prSet presAssocID="{83956C89-A02D-4B40-B170-8727C70E829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D32E17-5929-2548-AE06-81FD7004123C}" type="pres">
      <dgm:prSet presAssocID="{1BA5F6C9-1775-8349-87CD-CB02029F9420}" presName="spacer" presStyleCnt="0"/>
      <dgm:spPr/>
    </dgm:pt>
    <dgm:pt modelId="{92F35B57-956E-CA4B-917C-5DE5C0AF36BB}" type="pres">
      <dgm:prSet presAssocID="{A1EA4FF2-0EA3-7845-B8F4-4ADF78C5721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115301-80F4-F847-82AB-F61F029F9724}" srcId="{4CF8FE37-34D4-D443-8A7C-C221D67980CB}" destId="{3E3CCE46-1688-6247-84C8-7D42744DB7B0}" srcOrd="0" destOrd="0" parTransId="{EB49EF49-4441-364E-9FFA-2E30557E12E3}" sibTransId="{E5F6D5F6-BB72-0E4F-ABEF-0F58F1E04ED6}"/>
    <dgm:cxn modelId="{9E459307-8491-994E-83E1-79D7683E3980}" type="presOf" srcId="{A1EA4FF2-0EA3-7845-B8F4-4ADF78C5721B}" destId="{92F35B57-956E-CA4B-917C-5DE5C0AF36BB}" srcOrd="0" destOrd="0" presId="urn:microsoft.com/office/officeart/2005/8/layout/vList2"/>
    <dgm:cxn modelId="{1106DC1A-F20D-074D-A63D-B7A28AACBEE6}" type="presOf" srcId="{126AA4D4-CFBD-0348-AA69-BF1FD5D5A508}" destId="{D1A09833-0E23-9945-82E0-5278CF716E34}" srcOrd="0" destOrd="0" presId="urn:microsoft.com/office/officeart/2005/8/layout/vList2"/>
    <dgm:cxn modelId="{EF903F36-0768-5748-9AA9-DED1E782D33A}" srcId="{4CF8FE37-34D4-D443-8A7C-C221D67980CB}" destId="{83956C89-A02D-4B40-B170-8727C70E829E}" srcOrd="2" destOrd="0" parTransId="{A3AD8904-066D-1B4A-95E6-132435A9004A}" sibTransId="{1BA5F6C9-1775-8349-87CD-CB02029F9420}"/>
    <dgm:cxn modelId="{CF6EFEAC-9726-BF46-B9A1-FE949E6BD9C6}" type="presOf" srcId="{4CF8FE37-34D4-D443-8A7C-C221D67980CB}" destId="{1C9E2771-136C-5349-9352-2220779029DE}" srcOrd="0" destOrd="0" presId="urn:microsoft.com/office/officeart/2005/8/layout/vList2"/>
    <dgm:cxn modelId="{87670CC4-3ED6-CF45-B5BD-5AFB4517DDF0}" srcId="{4CF8FE37-34D4-D443-8A7C-C221D67980CB}" destId="{126AA4D4-CFBD-0348-AA69-BF1FD5D5A508}" srcOrd="1" destOrd="0" parTransId="{0E9E0BBA-A2D8-6D4B-9A5D-4DE3F41A330E}" sibTransId="{1AE45AFA-F8BD-E142-B795-91616904F063}"/>
    <dgm:cxn modelId="{CF707CD6-5D7A-CD4E-94D6-0E5F49960518}" srcId="{4CF8FE37-34D4-D443-8A7C-C221D67980CB}" destId="{A1EA4FF2-0EA3-7845-B8F4-4ADF78C5721B}" srcOrd="3" destOrd="0" parTransId="{62EC51EB-59EB-CE4A-BFED-C60E14BF5C4B}" sibTransId="{6C3AA948-1CB0-E44B-B89F-4682EC4AAD4A}"/>
    <dgm:cxn modelId="{7DAFDBE5-BDE6-F642-B468-D8A318FD56F5}" type="presOf" srcId="{83956C89-A02D-4B40-B170-8727C70E829E}" destId="{7C586E57-DBF0-E74C-ACB4-BBD6F421D11E}" srcOrd="0" destOrd="0" presId="urn:microsoft.com/office/officeart/2005/8/layout/vList2"/>
    <dgm:cxn modelId="{F4AC98F3-49DC-1B4A-BD85-FD96E054ACE5}" type="presOf" srcId="{3E3CCE46-1688-6247-84C8-7D42744DB7B0}" destId="{2CEDABFC-A815-5948-9E55-EA826A20169B}" srcOrd="0" destOrd="0" presId="urn:microsoft.com/office/officeart/2005/8/layout/vList2"/>
    <dgm:cxn modelId="{F4A29E4D-A850-D544-BFFA-B21E2912E1B2}" type="presParOf" srcId="{1C9E2771-136C-5349-9352-2220779029DE}" destId="{2CEDABFC-A815-5948-9E55-EA826A20169B}" srcOrd="0" destOrd="0" presId="urn:microsoft.com/office/officeart/2005/8/layout/vList2"/>
    <dgm:cxn modelId="{B780B22F-9251-3640-8CAA-DADECE726C53}" type="presParOf" srcId="{1C9E2771-136C-5349-9352-2220779029DE}" destId="{9F127C8E-7F01-1249-85A9-28E3E2AEFD84}" srcOrd="1" destOrd="0" presId="urn:microsoft.com/office/officeart/2005/8/layout/vList2"/>
    <dgm:cxn modelId="{A83EBB5E-DF7D-4943-AF7A-4285FC403F6A}" type="presParOf" srcId="{1C9E2771-136C-5349-9352-2220779029DE}" destId="{D1A09833-0E23-9945-82E0-5278CF716E34}" srcOrd="2" destOrd="0" presId="urn:microsoft.com/office/officeart/2005/8/layout/vList2"/>
    <dgm:cxn modelId="{D5848C08-262A-9F4E-9927-4FABDFB84AE9}" type="presParOf" srcId="{1C9E2771-136C-5349-9352-2220779029DE}" destId="{648487F6-1406-CB4D-BAB5-6B12264C13A4}" srcOrd="3" destOrd="0" presId="urn:microsoft.com/office/officeart/2005/8/layout/vList2"/>
    <dgm:cxn modelId="{364316D1-D628-1342-BC78-ACDE749ABBFD}" type="presParOf" srcId="{1C9E2771-136C-5349-9352-2220779029DE}" destId="{7C586E57-DBF0-E74C-ACB4-BBD6F421D11E}" srcOrd="4" destOrd="0" presId="urn:microsoft.com/office/officeart/2005/8/layout/vList2"/>
    <dgm:cxn modelId="{6DE477EC-7132-3544-BA80-E1C534E3E2D8}" type="presParOf" srcId="{1C9E2771-136C-5349-9352-2220779029DE}" destId="{BDD32E17-5929-2548-AE06-81FD7004123C}" srcOrd="5" destOrd="0" presId="urn:microsoft.com/office/officeart/2005/8/layout/vList2"/>
    <dgm:cxn modelId="{0C341BA5-DD16-2247-8016-00D50D17EDB6}" type="presParOf" srcId="{1C9E2771-136C-5349-9352-2220779029DE}" destId="{92F35B57-956E-CA4B-917C-5DE5C0AF36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35289DC-2BCD-7E41-B216-914502E842D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AC1C4F73-239B-534D-BB82-62705BFF7817}">
      <dgm:prSet/>
      <dgm:spPr/>
      <dgm:t>
        <a:bodyPr/>
        <a:lstStyle/>
        <a:p>
          <a:r>
            <a:rPr lang="tr-TR"/>
            <a:t>Ruxolitinib–ECP kombinasyonu, daha önce çoklu tedaviye yanıt vermemiş ağır SR-cGVHD hastalarında </a:t>
          </a:r>
          <a:r>
            <a:rPr lang="tr-TR" b="1"/>
            <a:t>yüksek yanıt oranı ve steroid azaltımı</a:t>
          </a:r>
          <a:r>
            <a:rPr lang="tr-TR"/>
            <a:t> sağlamıştır.</a:t>
          </a:r>
        </a:p>
      </dgm:t>
    </dgm:pt>
    <dgm:pt modelId="{057CB823-8215-8742-856B-1F50AC29C8A4}" type="parTrans" cxnId="{BF0CC0E5-074B-4A46-A68E-A668D254DEA9}">
      <dgm:prSet/>
      <dgm:spPr/>
      <dgm:t>
        <a:bodyPr/>
        <a:lstStyle/>
        <a:p>
          <a:endParaRPr lang="tr-TR"/>
        </a:p>
      </dgm:t>
    </dgm:pt>
    <dgm:pt modelId="{2E8A16F7-1757-6942-9B68-63608D18C3C9}" type="sibTrans" cxnId="{BF0CC0E5-074B-4A46-A68E-A668D254DEA9}">
      <dgm:prSet/>
      <dgm:spPr/>
      <dgm:t>
        <a:bodyPr/>
        <a:lstStyle/>
        <a:p>
          <a:endParaRPr lang="tr-TR"/>
        </a:p>
      </dgm:t>
    </dgm:pt>
    <dgm:pt modelId="{C2B83DBD-1EBD-5B45-B106-7B014E3E6FA6}">
      <dgm:prSet/>
      <dgm:spPr/>
      <dgm:t>
        <a:bodyPr/>
        <a:lstStyle/>
        <a:p>
          <a:r>
            <a:rPr lang="tr-TR" dirty="0"/>
            <a:t>Biyolojik etki mekanizmaları farklı olduğundan (RUX: </a:t>
          </a:r>
          <a:r>
            <a:rPr lang="tr-TR" dirty="0" err="1"/>
            <a:t>sitokin</a:t>
          </a:r>
          <a:r>
            <a:rPr lang="tr-TR" dirty="0"/>
            <a:t> baskısı, ECP: </a:t>
          </a:r>
          <a:r>
            <a:rPr lang="tr-TR" dirty="0" err="1"/>
            <a:t>Treg</a:t>
          </a:r>
          <a:r>
            <a:rPr lang="tr-TR" dirty="0"/>
            <a:t> artışı), </a:t>
          </a:r>
          <a:r>
            <a:rPr lang="tr-TR" b="1" dirty="0" err="1"/>
            <a:t>sinergistik</a:t>
          </a:r>
          <a:r>
            <a:rPr lang="tr-TR" b="1" dirty="0"/>
            <a:t> etki</a:t>
          </a:r>
          <a:r>
            <a:rPr lang="tr-TR" dirty="0"/>
            <a:t> gösterirler</a:t>
          </a:r>
        </a:p>
      </dgm:t>
    </dgm:pt>
    <dgm:pt modelId="{B10BED7A-C1B8-8F44-8539-6975BDC2C2CD}" type="parTrans" cxnId="{714B635A-2242-4447-A523-29F458895211}">
      <dgm:prSet/>
      <dgm:spPr/>
      <dgm:t>
        <a:bodyPr/>
        <a:lstStyle/>
        <a:p>
          <a:endParaRPr lang="tr-TR"/>
        </a:p>
      </dgm:t>
    </dgm:pt>
    <dgm:pt modelId="{1E3BD1D8-B05D-DA4C-9D82-8D6A67B77FEE}" type="sibTrans" cxnId="{714B635A-2242-4447-A523-29F458895211}">
      <dgm:prSet/>
      <dgm:spPr/>
      <dgm:t>
        <a:bodyPr/>
        <a:lstStyle/>
        <a:p>
          <a:endParaRPr lang="tr-TR"/>
        </a:p>
      </dgm:t>
    </dgm:pt>
    <dgm:pt modelId="{9AA2B5E4-67B3-074A-B383-2E76C0FF87EE}">
      <dgm:prSet/>
      <dgm:spPr/>
      <dgm:t>
        <a:bodyPr/>
        <a:lstStyle/>
        <a:p>
          <a:r>
            <a:rPr lang="tr-TR"/>
            <a:t>Yan etkiler kontrol edilebilir düzeyde; ancak sitopeni ve CMV için dikkatli izlem gereklidir.</a:t>
          </a:r>
        </a:p>
      </dgm:t>
    </dgm:pt>
    <dgm:pt modelId="{60085DA3-0BCE-2141-8C54-90F73D68E0A0}" type="parTrans" cxnId="{53AF5777-12F0-014E-B162-8B7EF4FA1828}">
      <dgm:prSet/>
      <dgm:spPr/>
      <dgm:t>
        <a:bodyPr/>
        <a:lstStyle/>
        <a:p>
          <a:endParaRPr lang="tr-TR"/>
        </a:p>
      </dgm:t>
    </dgm:pt>
    <dgm:pt modelId="{C80F76B9-EC6B-4349-9700-4624E019333C}" type="sibTrans" cxnId="{53AF5777-12F0-014E-B162-8B7EF4FA1828}">
      <dgm:prSet/>
      <dgm:spPr/>
      <dgm:t>
        <a:bodyPr/>
        <a:lstStyle/>
        <a:p>
          <a:endParaRPr lang="tr-TR"/>
        </a:p>
      </dgm:t>
    </dgm:pt>
    <dgm:pt modelId="{C7668CD0-C837-7C44-999E-464634D31C4F}">
      <dgm:prSet/>
      <dgm:spPr/>
      <dgm:t>
        <a:bodyPr/>
        <a:lstStyle/>
        <a:p>
          <a:r>
            <a:rPr lang="tr-TR" b="1" dirty="0"/>
            <a:t>Prospektif, kontrollü çalışmalarla desteklenmesi gerekir.</a:t>
          </a:r>
          <a:endParaRPr lang="tr-TR" dirty="0"/>
        </a:p>
      </dgm:t>
    </dgm:pt>
    <dgm:pt modelId="{4B387B67-E6F9-2443-A0EB-145FBFEFAC05}" type="parTrans" cxnId="{3A47225A-F124-864F-B192-E4287BA311D2}">
      <dgm:prSet/>
      <dgm:spPr/>
      <dgm:t>
        <a:bodyPr/>
        <a:lstStyle/>
        <a:p>
          <a:endParaRPr lang="tr-TR"/>
        </a:p>
      </dgm:t>
    </dgm:pt>
    <dgm:pt modelId="{C98D1B38-655D-2440-B537-F6DE552387D2}" type="sibTrans" cxnId="{3A47225A-F124-864F-B192-E4287BA311D2}">
      <dgm:prSet/>
      <dgm:spPr/>
      <dgm:t>
        <a:bodyPr/>
        <a:lstStyle/>
        <a:p>
          <a:endParaRPr lang="tr-TR"/>
        </a:p>
      </dgm:t>
    </dgm:pt>
    <dgm:pt modelId="{460ED0A2-21F5-CD49-BFAE-912660FB1F83}" type="pres">
      <dgm:prSet presAssocID="{735289DC-2BCD-7E41-B216-914502E842D7}" presName="linear" presStyleCnt="0">
        <dgm:presLayoutVars>
          <dgm:animLvl val="lvl"/>
          <dgm:resizeHandles val="exact"/>
        </dgm:presLayoutVars>
      </dgm:prSet>
      <dgm:spPr/>
    </dgm:pt>
    <dgm:pt modelId="{E9EFF3FA-39EF-304C-AA3C-9CCD0224E999}" type="pres">
      <dgm:prSet presAssocID="{AC1C4F73-239B-534D-BB82-62705BFF781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E2B9B55-0E6F-CE45-BBAD-96679C41073E}" type="pres">
      <dgm:prSet presAssocID="{2E8A16F7-1757-6942-9B68-63608D18C3C9}" presName="spacer" presStyleCnt="0"/>
      <dgm:spPr/>
    </dgm:pt>
    <dgm:pt modelId="{B5C92C3B-5E10-3B49-86D6-2B1B54052444}" type="pres">
      <dgm:prSet presAssocID="{C2B83DBD-1EBD-5B45-B106-7B014E3E6FA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DF4BCEB-61EF-5346-A8F1-67FEC7E1CFA9}" type="pres">
      <dgm:prSet presAssocID="{1E3BD1D8-B05D-DA4C-9D82-8D6A67B77FEE}" presName="spacer" presStyleCnt="0"/>
      <dgm:spPr/>
    </dgm:pt>
    <dgm:pt modelId="{58053D25-8E5D-BB4A-9727-3C7D04B14DFB}" type="pres">
      <dgm:prSet presAssocID="{9AA2B5E4-67B3-074A-B383-2E76C0FF87E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A2BD990-66AB-1144-8BC6-775008FEE993}" type="pres">
      <dgm:prSet presAssocID="{C80F76B9-EC6B-4349-9700-4624E019333C}" presName="spacer" presStyleCnt="0"/>
      <dgm:spPr/>
    </dgm:pt>
    <dgm:pt modelId="{B983006C-DB0E-1E4C-8526-57723D3DA7F5}" type="pres">
      <dgm:prSet presAssocID="{C7668CD0-C837-7C44-999E-464634D31C4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4C26A0B-2AED-D945-B231-43C3F50181BB}" type="presOf" srcId="{AC1C4F73-239B-534D-BB82-62705BFF7817}" destId="{E9EFF3FA-39EF-304C-AA3C-9CCD0224E999}" srcOrd="0" destOrd="0" presId="urn:microsoft.com/office/officeart/2005/8/layout/vList2"/>
    <dgm:cxn modelId="{3A47225A-F124-864F-B192-E4287BA311D2}" srcId="{735289DC-2BCD-7E41-B216-914502E842D7}" destId="{C7668CD0-C837-7C44-999E-464634D31C4F}" srcOrd="3" destOrd="0" parTransId="{4B387B67-E6F9-2443-A0EB-145FBFEFAC05}" sibTransId="{C98D1B38-655D-2440-B537-F6DE552387D2}"/>
    <dgm:cxn modelId="{714B635A-2242-4447-A523-29F458895211}" srcId="{735289DC-2BCD-7E41-B216-914502E842D7}" destId="{C2B83DBD-1EBD-5B45-B106-7B014E3E6FA6}" srcOrd="1" destOrd="0" parTransId="{B10BED7A-C1B8-8F44-8539-6975BDC2C2CD}" sibTransId="{1E3BD1D8-B05D-DA4C-9D82-8D6A67B77FEE}"/>
    <dgm:cxn modelId="{53AF5777-12F0-014E-B162-8B7EF4FA1828}" srcId="{735289DC-2BCD-7E41-B216-914502E842D7}" destId="{9AA2B5E4-67B3-074A-B383-2E76C0FF87EE}" srcOrd="2" destOrd="0" parTransId="{60085DA3-0BCE-2141-8C54-90F73D68E0A0}" sibTransId="{C80F76B9-EC6B-4349-9700-4624E019333C}"/>
    <dgm:cxn modelId="{3B39FCA1-DB1F-CA46-88A1-CBDEF9488808}" type="presOf" srcId="{9AA2B5E4-67B3-074A-B383-2E76C0FF87EE}" destId="{58053D25-8E5D-BB4A-9727-3C7D04B14DFB}" srcOrd="0" destOrd="0" presId="urn:microsoft.com/office/officeart/2005/8/layout/vList2"/>
    <dgm:cxn modelId="{3DEDA3C2-187D-0A49-8584-C3614613C51D}" type="presOf" srcId="{735289DC-2BCD-7E41-B216-914502E842D7}" destId="{460ED0A2-21F5-CD49-BFAE-912660FB1F83}" srcOrd="0" destOrd="0" presId="urn:microsoft.com/office/officeart/2005/8/layout/vList2"/>
    <dgm:cxn modelId="{F7EFDBC2-5C5D-304D-84E4-31832A67C81A}" type="presOf" srcId="{C2B83DBD-1EBD-5B45-B106-7B014E3E6FA6}" destId="{B5C92C3B-5E10-3B49-86D6-2B1B54052444}" srcOrd="0" destOrd="0" presId="urn:microsoft.com/office/officeart/2005/8/layout/vList2"/>
    <dgm:cxn modelId="{BF0CC0E5-074B-4A46-A68E-A668D254DEA9}" srcId="{735289DC-2BCD-7E41-B216-914502E842D7}" destId="{AC1C4F73-239B-534D-BB82-62705BFF7817}" srcOrd="0" destOrd="0" parTransId="{057CB823-8215-8742-856B-1F50AC29C8A4}" sibTransId="{2E8A16F7-1757-6942-9B68-63608D18C3C9}"/>
    <dgm:cxn modelId="{D812A3FD-1F74-9240-8D9E-1F70482172C9}" type="presOf" srcId="{C7668CD0-C837-7C44-999E-464634D31C4F}" destId="{B983006C-DB0E-1E4C-8526-57723D3DA7F5}" srcOrd="0" destOrd="0" presId="urn:microsoft.com/office/officeart/2005/8/layout/vList2"/>
    <dgm:cxn modelId="{A36FD187-9FD6-CE48-8871-A35F5CFED147}" type="presParOf" srcId="{460ED0A2-21F5-CD49-BFAE-912660FB1F83}" destId="{E9EFF3FA-39EF-304C-AA3C-9CCD0224E999}" srcOrd="0" destOrd="0" presId="urn:microsoft.com/office/officeart/2005/8/layout/vList2"/>
    <dgm:cxn modelId="{A397918B-9687-7B46-A355-0637A0154425}" type="presParOf" srcId="{460ED0A2-21F5-CD49-BFAE-912660FB1F83}" destId="{EE2B9B55-0E6F-CE45-BBAD-96679C41073E}" srcOrd="1" destOrd="0" presId="urn:microsoft.com/office/officeart/2005/8/layout/vList2"/>
    <dgm:cxn modelId="{9622FFF0-4DA7-C540-8B63-2BC11F30DFD6}" type="presParOf" srcId="{460ED0A2-21F5-CD49-BFAE-912660FB1F83}" destId="{B5C92C3B-5E10-3B49-86D6-2B1B54052444}" srcOrd="2" destOrd="0" presId="urn:microsoft.com/office/officeart/2005/8/layout/vList2"/>
    <dgm:cxn modelId="{431F6EE0-CCD1-BD4C-B47D-39C6F5CE80B0}" type="presParOf" srcId="{460ED0A2-21F5-CD49-BFAE-912660FB1F83}" destId="{DDF4BCEB-61EF-5346-A8F1-67FEC7E1CFA9}" srcOrd="3" destOrd="0" presId="urn:microsoft.com/office/officeart/2005/8/layout/vList2"/>
    <dgm:cxn modelId="{D8AD0852-FA40-854B-A665-BD149A2E5E60}" type="presParOf" srcId="{460ED0A2-21F5-CD49-BFAE-912660FB1F83}" destId="{58053D25-8E5D-BB4A-9727-3C7D04B14DFB}" srcOrd="4" destOrd="0" presId="urn:microsoft.com/office/officeart/2005/8/layout/vList2"/>
    <dgm:cxn modelId="{E0F30619-1A1C-EF42-AABD-FA68800DE8B3}" type="presParOf" srcId="{460ED0A2-21F5-CD49-BFAE-912660FB1F83}" destId="{2A2BD990-66AB-1144-8BC6-775008FEE993}" srcOrd="5" destOrd="0" presId="urn:microsoft.com/office/officeart/2005/8/layout/vList2"/>
    <dgm:cxn modelId="{1C57A459-1EB5-8340-B549-D7F848FB5EDA}" type="presParOf" srcId="{460ED0A2-21F5-CD49-BFAE-912660FB1F83}" destId="{B983006C-DB0E-1E4C-8526-57723D3DA7F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6153F2D-C3B0-F641-B971-DC3FC494A1DE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8B86AABB-17D0-014B-B23C-7CAC71B132D4}">
      <dgm:prSet custT="1"/>
      <dgm:spPr/>
      <dgm:t>
        <a:bodyPr/>
        <a:lstStyle/>
        <a:p>
          <a:r>
            <a:rPr lang="tr-TR" sz="2000" b="1" dirty="0"/>
            <a:t>Genel Yanıt Oranı (ORR):</a:t>
          </a:r>
          <a:endParaRPr lang="tr-TR" sz="2000" dirty="0"/>
        </a:p>
      </dgm:t>
    </dgm:pt>
    <dgm:pt modelId="{A2D0E065-07A3-694B-98F3-9A57703B3250}" type="parTrans" cxnId="{BA1C3C56-4608-DB4C-88EB-A412428E17FA}">
      <dgm:prSet/>
      <dgm:spPr/>
      <dgm:t>
        <a:bodyPr/>
        <a:lstStyle/>
        <a:p>
          <a:endParaRPr lang="tr-TR"/>
        </a:p>
      </dgm:t>
    </dgm:pt>
    <dgm:pt modelId="{6A7C8C99-BFE4-E648-BDEB-D0729C6AC8C3}" type="sibTrans" cxnId="{BA1C3C56-4608-DB4C-88EB-A412428E17FA}">
      <dgm:prSet/>
      <dgm:spPr/>
      <dgm:t>
        <a:bodyPr/>
        <a:lstStyle/>
        <a:p>
          <a:endParaRPr lang="tr-TR"/>
        </a:p>
      </dgm:t>
    </dgm:pt>
    <dgm:pt modelId="{B1611B3B-66EE-4C43-9DF6-4E885878E5A3}">
      <dgm:prSet/>
      <dgm:spPr/>
      <dgm:t>
        <a:bodyPr/>
        <a:lstStyle/>
        <a:p>
          <a:r>
            <a:rPr lang="tr-TR" dirty="0"/>
            <a:t>0.3 mg/kg  %74</a:t>
          </a:r>
        </a:p>
      </dgm:t>
    </dgm:pt>
    <dgm:pt modelId="{F8B7332A-239E-4746-8AEA-4F64B38BFAE8}" type="parTrans" cxnId="{9A61D510-4B7F-1348-BEE2-166339A11A26}">
      <dgm:prSet/>
      <dgm:spPr/>
      <dgm:t>
        <a:bodyPr/>
        <a:lstStyle/>
        <a:p>
          <a:endParaRPr lang="tr-TR"/>
        </a:p>
      </dgm:t>
    </dgm:pt>
    <dgm:pt modelId="{174396DE-550B-0D47-BD71-C8DC8514B92D}" type="sibTrans" cxnId="{9A61D510-4B7F-1348-BEE2-166339A11A26}">
      <dgm:prSet/>
      <dgm:spPr/>
      <dgm:t>
        <a:bodyPr/>
        <a:lstStyle/>
        <a:p>
          <a:endParaRPr lang="tr-TR"/>
        </a:p>
      </dgm:t>
    </dgm:pt>
    <dgm:pt modelId="{BA5EA828-8C87-3247-99D1-8233DC9EBA5F}">
      <dgm:prSet/>
      <dgm:spPr/>
      <dgm:t>
        <a:bodyPr/>
        <a:lstStyle/>
        <a:p>
          <a:r>
            <a:rPr lang="tr-TR" dirty="0"/>
            <a:t>1 mg/kg  %67</a:t>
          </a:r>
        </a:p>
      </dgm:t>
    </dgm:pt>
    <dgm:pt modelId="{D8B2BD3F-BBCD-3248-8307-A3E6C90D100F}" type="parTrans" cxnId="{3880DCD5-280A-4847-8555-CE47A41EF3DD}">
      <dgm:prSet/>
      <dgm:spPr/>
      <dgm:t>
        <a:bodyPr/>
        <a:lstStyle/>
        <a:p>
          <a:endParaRPr lang="tr-TR"/>
        </a:p>
      </dgm:t>
    </dgm:pt>
    <dgm:pt modelId="{919B540A-1E1A-334D-B119-BD0FD46F55E6}" type="sibTrans" cxnId="{3880DCD5-280A-4847-8555-CE47A41EF3DD}">
      <dgm:prSet/>
      <dgm:spPr/>
      <dgm:t>
        <a:bodyPr/>
        <a:lstStyle/>
        <a:p>
          <a:endParaRPr lang="tr-TR"/>
        </a:p>
      </dgm:t>
    </dgm:pt>
    <dgm:pt modelId="{956BD5C2-F634-0C41-BBA2-FCC05A007925}">
      <dgm:prSet/>
      <dgm:spPr/>
      <dgm:t>
        <a:bodyPr/>
        <a:lstStyle/>
        <a:p>
          <a:r>
            <a:rPr lang="tr-TR" dirty="0"/>
            <a:t>3 mg/kg  %50</a:t>
          </a:r>
        </a:p>
      </dgm:t>
    </dgm:pt>
    <dgm:pt modelId="{694B61AB-BD9F-0F4A-AD85-B61047EDA18D}" type="parTrans" cxnId="{B53074E4-5777-5D43-9B56-59332F13D1DE}">
      <dgm:prSet/>
      <dgm:spPr/>
      <dgm:t>
        <a:bodyPr/>
        <a:lstStyle/>
        <a:p>
          <a:endParaRPr lang="tr-TR"/>
        </a:p>
      </dgm:t>
    </dgm:pt>
    <dgm:pt modelId="{BED0F13D-DD54-D84E-B314-747DDFFA96D1}" type="sibTrans" cxnId="{B53074E4-5777-5D43-9B56-59332F13D1DE}">
      <dgm:prSet/>
      <dgm:spPr/>
      <dgm:t>
        <a:bodyPr/>
        <a:lstStyle/>
        <a:p>
          <a:endParaRPr lang="tr-TR"/>
        </a:p>
      </dgm:t>
    </dgm:pt>
    <dgm:pt modelId="{1F1BA3DE-D653-2445-B89E-EF94C924C509}" type="pres">
      <dgm:prSet presAssocID="{F6153F2D-C3B0-F641-B971-DC3FC494A1D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7F0FC70-5307-B346-AE87-1B7D97AEC125}" type="pres">
      <dgm:prSet presAssocID="{8B86AABB-17D0-014B-B23C-7CAC71B132D4}" presName="root" presStyleCnt="0"/>
      <dgm:spPr/>
    </dgm:pt>
    <dgm:pt modelId="{CDC5B9ED-5846-0243-9A1D-8F38DFD1D1A4}" type="pres">
      <dgm:prSet presAssocID="{8B86AABB-17D0-014B-B23C-7CAC71B132D4}" presName="rootComposite" presStyleCnt="0"/>
      <dgm:spPr/>
    </dgm:pt>
    <dgm:pt modelId="{90755147-7FEB-9840-909E-D5AD53007A4E}" type="pres">
      <dgm:prSet presAssocID="{8B86AABB-17D0-014B-B23C-7CAC71B132D4}" presName="rootText" presStyleLbl="node1" presStyleIdx="0" presStyleCnt="4" custScaleX="262640" custScaleY="168077" custLinFactY="-14925" custLinFactNeighborX="9852" custLinFactNeighborY="-100000"/>
      <dgm:spPr/>
    </dgm:pt>
    <dgm:pt modelId="{ABD5352B-8E4A-704F-A887-B40CE5BB9B34}" type="pres">
      <dgm:prSet presAssocID="{8B86AABB-17D0-014B-B23C-7CAC71B132D4}" presName="rootConnector" presStyleLbl="node1" presStyleIdx="0" presStyleCnt="4"/>
      <dgm:spPr/>
    </dgm:pt>
    <dgm:pt modelId="{DE56D164-7CE4-3C4B-B43E-198D5A27C94C}" type="pres">
      <dgm:prSet presAssocID="{8B86AABB-17D0-014B-B23C-7CAC71B132D4}" presName="childShape" presStyleCnt="0"/>
      <dgm:spPr/>
    </dgm:pt>
    <dgm:pt modelId="{91D4CADF-EAD8-9A42-B51E-1137DBC50D3C}" type="pres">
      <dgm:prSet presAssocID="{B1611B3B-66EE-4C43-9DF6-4E885878E5A3}" presName="root" presStyleCnt="0"/>
      <dgm:spPr/>
    </dgm:pt>
    <dgm:pt modelId="{C4755865-B527-B24C-8E08-3F9EFF7E81C1}" type="pres">
      <dgm:prSet presAssocID="{B1611B3B-66EE-4C43-9DF6-4E885878E5A3}" presName="rootComposite" presStyleCnt="0"/>
      <dgm:spPr/>
    </dgm:pt>
    <dgm:pt modelId="{AAEDCE6B-CB7D-E24C-B0B9-0FAA75CDED8A}" type="pres">
      <dgm:prSet presAssocID="{B1611B3B-66EE-4C43-9DF6-4E885878E5A3}" presName="rootText" presStyleLbl="node1" presStyleIdx="1" presStyleCnt="4" custScaleX="169167" custScaleY="150485" custLinFactX="30020" custLinFactY="-100000" custLinFactNeighborX="100000" custLinFactNeighborY="-114314"/>
      <dgm:spPr/>
    </dgm:pt>
    <dgm:pt modelId="{F3146A4B-99DF-1343-BB09-F0C5E19714A0}" type="pres">
      <dgm:prSet presAssocID="{B1611B3B-66EE-4C43-9DF6-4E885878E5A3}" presName="rootConnector" presStyleLbl="node1" presStyleIdx="1" presStyleCnt="4"/>
      <dgm:spPr/>
    </dgm:pt>
    <dgm:pt modelId="{EB61F6A0-CB08-EF43-99E5-42C1BFA1C8B4}" type="pres">
      <dgm:prSet presAssocID="{B1611B3B-66EE-4C43-9DF6-4E885878E5A3}" presName="childShape" presStyleCnt="0"/>
      <dgm:spPr/>
    </dgm:pt>
    <dgm:pt modelId="{9B1B2330-E601-284C-888B-8D218BD43800}" type="pres">
      <dgm:prSet presAssocID="{BA5EA828-8C87-3247-99D1-8233DC9EBA5F}" presName="root" presStyleCnt="0"/>
      <dgm:spPr/>
    </dgm:pt>
    <dgm:pt modelId="{DEE93576-C729-F04E-9E89-6212732D1917}" type="pres">
      <dgm:prSet presAssocID="{BA5EA828-8C87-3247-99D1-8233DC9EBA5F}" presName="rootComposite" presStyleCnt="0"/>
      <dgm:spPr/>
    </dgm:pt>
    <dgm:pt modelId="{EF069793-D8D0-C048-B12B-6D02F38A9251}" type="pres">
      <dgm:prSet presAssocID="{BA5EA828-8C87-3247-99D1-8233DC9EBA5F}" presName="rootText" presStyleLbl="node1" presStyleIdx="2" presStyleCnt="4" custScaleX="168602" custScaleY="152833" custLinFactX="-85148" custLinFactNeighborX="-100000" custLinFactNeighborY="-68233"/>
      <dgm:spPr/>
    </dgm:pt>
    <dgm:pt modelId="{8206BFBA-A330-4A48-8D3C-A82B47D37374}" type="pres">
      <dgm:prSet presAssocID="{BA5EA828-8C87-3247-99D1-8233DC9EBA5F}" presName="rootConnector" presStyleLbl="node1" presStyleIdx="2" presStyleCnt="4"/>
      <dgm:spPr/>
    </dgm:pt>
    <dgm:pt modelId="{EF0A7D42-1B7D-B84D-9F3A-EAC979EEADD3}" type="pres">
      <dgm:prSet presAssocID="{BA5EA828-8C87-3247-99D1-8233DC9EBA5F}" presName="childShape" presStyleCnt="0"/>
      <dgm:spPr/>
    </dgm:pt>
    <dgm:pt modelId="{46A5CE7F-9574-7D4C-8781-EB239015985D}" type="pres">
      <dgm:prSet presAssocID="{956BD5C2-F634-0C41-BBA2-FCC05A007925}" presName="root" presStyleCnt="0"/>
      <dgm:spPr/>
    </dgm:pt>
    <dgm:pt modelId="{93D0FC27-4172-1E4E-B6AF-283190C71BB5}" type="pres">
      <dgm:prSet presAssocID="{956BD5C2-F634-0C41-BBA2-FCC05A007925}" presName="rootComposite" presStyleCnt="0"/>
      <dgm:spPr/>
    </dgm:pt>
    <dgm:pt modelId="{57342F44-805B-7C40-9837-6C315F17E1E3}" type="pres">
      <dgm:prSet presAssocID="{956BD5C2-F634-0C41-BBA2-FCC05A007925}" presName="rootText" presStyleLbl="node1" presStyleIdx="3" presStyleCnt="4" custScaleX="175680" custScaleY="152173" custLinFactX="-100000" custLinFactNeighborX="-165127" custLinFactNeighborY="87757"/>
      <dgm:spPr/>
    </dgm:pt>
    <dgm:pt modelId="{80D2B379-61F5-B543-AF4C-FA52B7324E34}" type="pres">
      <dgm:prSet presAssocID="{956BD5C2-F634-0C41-BBA2-FCC05A007925}" presName="rootConnector" presStyleLbl="node1" presStyleIdx="3" presStyleCnt="4"/>
      <dgm:spPr/>
    </dgm:pt>
    <dgm:pt modelId="{5F0FA821-75DA-EA43-A974-7364113AAA31}" type="pres">
      <dgm:prSet presAssocID="{956BD5C2-F634-0C41-BBA2-FCC05A007925}" presName="childShape" presStyleCnt="0"/>
      <dgm:spPr/>
    </dgm:pt>
  </dgm:ptLst>
  <dgm:cxnLst>
    <dgm:cxn modelId="{9A61D510-4B7F-1348-BEE2-166339A11A26}" srcId="{F6153F2D-C3B0-F641-B971-DC3FC494A1DE}" destId="{B1611B3B-66EE-4C43-9DF6-4E885878E5A3}" srcOrd="1" destOrd="0" parTransId="{F8B7332A-239E-4746-8AEA-4F64B38BFAE8}" sibTransId="{174396DE-550B-0D47-BD71-C8DC8514B92D}"/>
    <dgm:cxn modelId="{08456A11-72A4-9C4D-BED1-A806457C1601}" type="presOf" srcId="{B1611B3B-66EE-4C43-9DF6-4E885878E5A3}" destId="{AAEDCE6B-CB7D-E24C-B0B9-0FAA75CDED8A}" srcOrd="0" destOrd="0" presId="urn:microsoft.com/office/officeart/2005/8/layout/hierarchy3"/>
    <dgm:cxn modelId="{1CC1D620-4059-E342-AAB6-07E5719325AB}" type="presOf" srcId="{BA5EA828-8C87-3247-99D1-8233DC9EBA5F}" destId="{EF069793-D8D0-C048-B12B-6D02F38A9251}" srcOrd="0" destOrd="0" presId="urn:microsoft.com/office/officeart/2005/8/layout/hierarchy3"/>
    <dgm:cxn modelId="{B51E6F46-B1FA-9042-83CA-19E9EA29BF38}" type="presOf" srcId="{8B86AABB-17D0-014B-B23C-7CAC71B132D4}" destId="{ABD5352B-8E4A-704F-A887-B40CE5BB9B34}" srcOrd="1" destOrd="0" presId="urn:microsoft.com/office/officeart/2005/8/layout/hierarchy3"/>
    <dgm:cxn modelId="{BA1C3C56-4608-DB4C-88EB-A412428E17FA}" srcId="{F6153F2D-C3B0-F641-B971-DC3FC494A1DE}" destId="{8B86AABB-17D0-014B-B23C-7CAC71B132D4}" srcOrd="0" destOrd="0" parTransId="{A2D0E065-07A3-694B-98F3-9A57703B3250}" sibTransId="{6A7C8C99-BFE4-E648-BDEB-D0729C6AC8C3}"/>
    <dgm:cxn modelId="{C3F8AB61-58A4-BE49-82E5-A6919C64E432}" type="presOf" srcId="{F6153F2D-C3B0-F641-B971-DC3FC494A1DE}" destId="{1F1BA3DE-D653-2445-B89E-EF94C924C509}" srcOrd="0" destOrd="0" presId="urn:microsoft.com/office/officeart/2005/8/layout/hierarchy3"/>
    <dgm:cxn modelId="{B4E75A77-56F4-C340-9066-A37635F81281}" type="presOf" srcId="{8B86AABB-17D0-014B-B23C-7CAC71B132D4}" destId="{90755147-7FEB-9840-909E-D5AD53007A4E}" srcOrd="0" destOrd="0" presId="urn:microsoft.com/office/officeart/2005/8/layout/hierarchy3"/>
    <dgm:cxn modelId="{37DEFC82-1AE7-314E-B5A0-0EF281816809}" type="presOf" srcId="{956BD5C2-F634-0C41-BBA2-FCC05A007925}" destId="{57342F44-805B-7C40-9837-6C315F17E1E3}" srcOrd="0" destOrd="0" presId="urn:microsoft.com/office/officeart/2005/8/layout/hierarchy3"/>
    <dgm:cxn modelId="{BB6D14B5-6119-A649-87F0-E8426357B3ED}" type="presOf" srcId="{956BD5C2-F634-0C41-BBA2-FCC05A007925}" destId="{80D2B379-61F5-B543-AF4C-FA52B7324E34}" srcOrd="1" destOrd="0" presId="urn:microsoft.com/office/officeart/2005/8/layout/hierarchy3"/>
    <dgm:cxn modelId="{3880DCD5-280A-4847-8555-CE47A41EF3DD}" srcId="{F6153F2D-C3B0-F641-B971-DC3FC494A1DE}" destId="{BA5EA828-8C87-3247-99D1-8233DC9EBA5F}" srcOrd="2" destOrd="0" parTransId="{D8B2BD3F-BBCD-3248-8307-A3E6C90D100F}" sibTransId="{919B540A-1E1A-334D-B119-BD0FD46F55E6}"/>
    <dgm:cxn modelId="{B53074E4-5777-5D43-9B56-59332F13D1DE}" srcId="{F6153F2D-C3B0-F641-B971-DC3FC494A1DE}" destId="{956BD5C2-F634-0C41-BBA2-FCC05A007925}" srcOrd="3" destOrd="0" parTransId="{694B61AB-BD9F-0F4A-AD85-B61047EDA18D}" sibTransId="{BED0F13D-DD54-D84E-B314-747DDFFA96D1}"/>
    <dgm:cxn modelId="{30FC45EB-DB2D-7E45-89BC-A4AFE2C95942}" type="presOf" srcId="{BA5EA828-8C87-3247-99D1-8233DC9EBA5F}" destId="{8206BFBA-A330-4A48-8D3C-A82B47D37374}" srcOrd="1" destOrd="0" presId="urn:microsoft.com/office/officeart/2005/8/layout/hierarchy3"/>
    <dgm:cxn modelId="{9C90F9EF-A0EB-B849-8426-0AAAC9C8CEB8}" type="presOf" srcId="{B1611B3B-66EE-4C43-9DF6-4E885878E5A3}" destId="{F3146A4B-99DF-1343-BB09-F0C5E19714A0}" srcOrd="1" destOrd="0" presId="urn:microsoft.com/office/officeart/2005/8/layout/hierarchy3"/>
    <dgm:cxn modelId="{5C942C2A-E240-BA47-8842-2836B0859B74}" type="presParOf" srcId="{1F1BA3DE-D653-2445-B89E-EF94C924C509}" destId="{D7F0FC70-5307-B346-AE87-1B7D97AEC125}" srcOrd="0" destOrd="0" presId="urn:microsoft.com/office/officeart/2005/8/layout/hierarchy3"/>
    <dgm:cxn modelId="{240CF7BD-5459-4C4D-BDDF-ACB1103CF1F5}" type="presParOf" srcId="{D7F0FC70-5307-B346-AE87-1B7D97AEC125}" destId="{CDC5B9ED-5846-0243-9A1D-8F38DFD1D1A4}" srcOrd="0" destOrd="0" presId="urn:microsoft.com/office/officeart/2005/8/layout/hierarchy3"/>
    <dgm:cxn modelId="{000F0678-F4E7-9B43-AFEC-CF50552F50E4}" type="presParOf" srcId="{CDC5B9ED-5846-0243-9A1D-8F38DFD1D1A4}" destId="{90755147-7FEB-9840-909E-D5AD53007A4E}" srcOrd="0" destOrd="0" presId="urn:microsoft.com/office/officeart/2005/8/layout/hierarchy3"/>
    <dgm:cxn modelId="{5DA496AA-D214-5848-9224-A5371C32DD48}" type="presParOf" srcId="{CDC5B9ED-5846-0243-9A1D-8F38DFD1D1A4}" destId="{ABD5352B-8E4A-704F-A887-B40CE5BB9B34}" srcOrd="1" destOrd="0" presId="urn:microsoft.com/office/officeart/2005/8/layout/hierarchy3"/>
    <dgm:cxn modelId="{E3235828-85F0-A541-9D55-B286F3423EC6}" type="presParOf" srcId="{D7F0FC70-5307-B346-AE87-1B7D97AEC125}" destId="{DE56D164-7CE4-3C4B-B43E-198D5A27C94C}" srcOrd="1" destOrd="0" presId="urn:microsoft.com/office/officeart/2005/8/layout/hierarchy3"/>
    <dgm:cxn modelId="{C8934BD6-7001-954B-BBF6-3F9B0262FDF6}" type="presParOf" srcId="{1F1BA3DE-D653-2445-B89E-EF94C924C509}" destId="{91D4CADF-EAD8-9A42-B51E-1137DBC50D3C}" srcOrd="1" destOrd="0" presId="urn:microsoft.com/office/officeart/2005/8/layout/hierarchy3"/>
    <dgm:cxn modelId="{1A012186-F595-4447-9F32-B0B817B5E60F}" type="presParOf" srcId="{91D4CADF-EAD8-9A42-B51E-1137DBC50D3C}" destId="{C4755865-B527-B24C-8E08-3F9EFF7E81C1}" srcOrd="0" destOrd="0" presId="urn:microsoft.com/office/officeart/2005/8/layout/hierarchy3"/>
    <dgm:cxn modelId="{675D4B17-DCDA-EB47-82C0-D4EB1E3EE0F0}" type="presParOf" srcId="{C4755865-B527-B24C-8E08-3F9EFF7E81C1}" destId="{AAEDCE6B-CB7D-E24C-B0B9-0FAA75CDED8A}" srcOrd="0" destOrd="0" presId="urn:microsoft.com/office/officeart/2005/8/layout/hierarchy3"/>
    <dgm:cxn modelId="{F6C93515-F41C-984B-AC14-F0216709E75F}" type="presParOf" srcId="{C4755865-B527-B24C-8E08-3F9EFF7E81C1}" destId="{F3146A4B-99DF-1343-BB09-F0C5E19714A0}" srcOrd="1" destOrd="0" presId="urn:microsoft.com/office/officeart/2005/8/layout/hierarchy3"/>
    <dgm:cxn modelId="{DF5D31B7-7256-2149-9AD6-463804A0F86A}" type="presParOf" srcId="{91D4CADF-EAD8-9A42-B51E-1137DBC50D3C}" destId="{EB61F6A0-CB08-EF43-99E5-42C1BFA1C8B4}" srcOrd="1" destOrd="0" presId="urn:microsoft.com/office/officeart/2005/8/layout/hierarchy3"/>
    <dgm:cxn modelId="{6C3A47D0-127A-C141-ACD9-20E2A9B9122E}" type="presParOf" srcId="{1F1BA3DE-D653-2445-B89E-EF94C924C509}" destId="{9B1B2330-E601-284C-888B-8D218BD43800}" srcOrd="2" destOrd="0" presId="urn:microsoft.com/office/officeart/2005/8/layout/hierarchy3"/>
    <dgm:cxn modelId="{67FF5919-7D63-C94A-9EFA-EB258D2D455A}" type="presParOf" srcId="{9B1B2330-E601-284C-888B-8D218BD43800}" destId="{DEE93576-C729-F04E-9E89-6212732D1917}" srcOrd="0" destOrd="0" presId="urn:microsoft.com/office/officeart/2005/8/layout/hierarchy3"/>
    <dgm:cxn modelId="{5BEA1FEA-E620-9446-A6B8-C00539E227A6}" type="presParOf" srcId="{DEE93576-C729-F04E-9E89-6212732D1917}" destId="{EF069793-D8D0-C048-B12B-6D02F38A9251}" srcOrd="0" destOrd="0" presId="urn:microsoft.com/office/officeart/2005/8/layout/hierarchy3"/>
    <dgm:cxn modelId="{4B3773A5-F5E3-8B4D-8843-44F40C6F658A}" type="presParOf" srcId="{DEE93576-C729-F04E-9E89-6212732D1917}" destId="{8206BFBA-A330-4A48-8D3C-A82B47D37374}" srcOrd="1" destOrd="0" presId="urn:microsoft.com/office/officeart/2005/8/layout/hierarchy3"/>
    <dgm:cxn modelId="{257FB4CF-82F5-CB45-9E4E-593165545FA1}" type="presParOf" srcId="{9B1B2330-E601-284C-888B-8D218BD43800}" destId="{EF0A7D42-1B7D-B84D-9F3A-EAC979EEADD3}" srcOrd="1" destOrd="0" presId="urn:microsoft.com/office/officeart/2005/8/layout/hierarchy3"/>
    <dgm:cxn modelId="{77254450-4841-AC48-9D28-8FBE6732A17D}" type="presParOf" srcId="{1F1BA3DE-D653-2445-B89E-EF94C924C509}" destId="{46A5CE7F-9574-7D4C-8781-EB239015985D}" srcOrd="3" destOrd="0" presId="urn:microsoft.com/office/officeart/2005/8/layout/hierarchy3"/>
    <dgm:cxn modelId="{86F771CE-D5FF-1540-B10E-856646D2229B}" type="presParOf" srcId="{46A5CE7F-9574-7D4C-8781-EB239015985D}" destId="{93D0FC27-4172-1E4E-B6AF-283190C71BB5}" srcOrd="0" destOrd="0" presId="urn:microsoft.com/office/officeart/2005/8/layout/hierarchy3"/>
    <dgm:cxn modelId="{1DE59B6F-E3D4-EF41-A05F-97AB41BE1D24}" type="presParOf" srcId="{93D0FC27-4172-1E4E-B6AF-283190C71BB5}" destId="{57342F44-805B-7C40-9837-6C315F17E1E3}" srcOrd="0" destOrd="0" presId="urn:microsoft.com/office/officeart/2005/8/layout/hierarchy3"/>
    <dgm:cxn modelId="{7AAED011-1363-424F-AB46-7C3370CE1395}" type="presParOf" srcId="{93D0FC27-4172-1E4E-B6AF-283190C71BB5}" destId="{80D2B379-61F5-B543-AF4C-FA52B7324E34}" srcOrd="1" destOrd="0" presId="urn:microsoft.com/office/officeart/2005/8/layout/hierarchy3"/>
    <dgm:cxn modelId="{39B04420-6121-4443-BD1B-A537DD7A9C6C}" type="presParOf" srcId="{46A5CE7F-9574-7D4C-8781-EB239015985D}" destId="{5F0FA821-75DA-EA43-A974-7364113AAA3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F244E2-AEAE-4174-B02A-B09033057587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A8D93D4-E68D-4951-962C-17D5D2197DB6}">
      <dgm:prSet/>
      <dgm:spPr/>
      <dgm:t>
        <a:bodyPr/>
        <a:lstStyle/>
        <a:p>
          <a:r>
            <a:rPr lang="tr-TR" b="1"/>
            <a:t>Akraba dışı ve/veya uyumsuz donör</a:t>
          </a:r>
          <a:endParaRPr lang="en-US"/>
        </a:p>
      </dgm:t>
    </dgm:pt>
    <dgm:pt modelId="{7D926784-7762-4AA2-9F1D-8E091EAC4023}" type="parTrans" cxnId="{15CCFC84-7F2D-45DE-90CF-F1FE8CE6D8B4}">
      <dgm:prSet/>
      <dgm:spPr/>
      <dgm:t>
        <a:bodyPr/>
        <a:lstStyle/>
        <a:p>
          <a:endParaRPr lang="en-US"/>
        </a:p>
      </dgm:t>
    </dgm:pt>
    <dgm:pt modelId="{705C34D9-CB68-4C54-8376-136FD5DA10CA}" type="sibTrans" cxnId="{15CCFC84-7F2D-45DE-90CF-F1FE8CE6D8B4}">
      <dgm:prSet/>
      <dgm:spPr/>
      <dgm:t>
        <a:bodyPr/>
        <a:lstStyle/>
        <a:p>
          <a:endParaRPr lang="en-US"/>
        </a:p>
      </dgm:t>
    </dgm:pt>
    <dgm:pt modelId="{B347C2F7-8777-4910-808D-76489878F983}">
      <dgm:prSet/>
      <dgm:spPr/>
      <dgm:t>
        <a:bodyPr/>
        <a:lstStyle/>
        <a:p>
          <a:r>
            <a:rPr lang="tr-TR" b="1"/>
            <a:t>Periferik kan kök hücreleri (PBSC) kullanımı</a:t>
          </a:r>
          <a:endParaRPr lang="en-US"/>
        </a:p>
      </dgm:t>
    </dgm:pt>
    <dgm:pt modelId="{30295881-29A7-445F-AA4C-CAB2A844BB95}" type="parTrans" cxnId="{454A388F-B78D-4098-AF84-D88AE3AA75F3}">
      <dgm:prSet/>
      <dgm:spPr/>
      <dgm:t>
        <a:bodyPr/>
        <a:lstStyle/>
        <a:p>
          <a:endParaRPr lang="en-US"/>
        </a:p>
      </dgm:t>
    </dgm:pt>
    <dgm:pt modelId="{08518DA9-3D3B-42A4-A0B3-F930B7AAECAD}" type="sibTrans" cxnId="{454A388F-B78D-4098-AF84-D88AE3AA75F3}">
      <dgm:prSet/>
      <dgm:spPr/>
      <dgm:t>
        <a:bodyPr/>
        <a:lstStyle/>
        <a:p>
          <a:endParaRPr lang="en-US"/>
        </a:p>
      </dgm:t>
    </dgm:pt>
    <dgm:pt modelId="{E5B5EE1C-D0ED-4E86-BBBC-C384B2060286}">
      <dgm:prSet/>
      <dgm:spPr/>
      <dgm:t>
        <a:bodyPr/>
        <a:lstStyle/>
        <a:p>
          <a:r>
            <a:rPr lang="tr-TR" b="1"/>
            <a:t>Daha yaşlı donör </a:t>
          </a:r>
          <a:endParaRPr lang="en-US"/>
        </a:p>
      </dgm:t>
    </dgm:pt>
    <dgm:pt modelId="{ACE95F6F-C5D3-4CEC-B230-3A17B99AE665}" type="parTrans" cxnId="{7C2260B4-15A5-4BFB-AF8B-1852D65D3591}">
      <dgm:prSet/>
      <dgm:spPr/>
      <dgm:t>
        <a:bodyPr/>
        <a:lstStyle/>
        <a:p>
          <a:endParaRPr lang="en-US"/>
        </a:p>
      </dgm:t>
    </dgm:pt>
    <dgm:pt modelId="{9B9CD772-13A4-44CF-A7E5-4A76234F9E86}" type="sibTrans" cxnId="{7C2260B4-15A5-4BFB-AF8B-1852D65D3591}">
      <dgm:prSet/>
      <dgm:spPr/>
      <dgm:t>
        <a:bodyPr/>
        <a:lstStyle/>
        <a:p>
          <a:endParaRPr lang="en-US"/>
        </a:p>
      </dgm:t>
    </dgm:pt>
    <dgm:pt modelId="{96B28633-7BBA-4217-B84A-8EE3BBA3388B}">
      <dgm:prSet/>
      <dgm:spPr/>
      <dgm:t>
        <a:bodyPr/>
        <a:lstStyle/>
        <a:p>
          <a:r>
            <a:rPr lang="tr-TR" b="1"/>
            <a:t>Daha ileri hasta yaşı (&gt;12 yıl)</a:t>
          </a:r>
          <a:endParaRPr lang="en-US"/>
        </a:p>
      </dgm:t>
    </dgm:pt>
    <dgm:pt modelId="{A1A7AC17-C847-4DD5-9905-15AD233118D9}" type="parTrans" cxnId="{16CD7E3B-8704-4196-8227-2DB893E648CD}">
      <dgm:prSet/>
      <dgm:spPr/>
      <dgm:t>
        <a:bodyPr/>
        <a:lstStyle/>
        <a:p>
          <a:endParaRPr lang="en-US"/>
        </a:p>
      </dgm:t>
    </dgm:pt>
    <dgm:pt modelId="{F09E67F3-FD4E-4C15-9CB6-4E48D25F4C89}" type="sibTrans" cxnId="{16CD7E3B-8704-4196-8227-2DB893E648CD}">
      <dgm:prSet/>
      <dgm:spPr/>
      <dgm:t>
        <a:bodyPr/>
        <a:lstStyle/>
        <a:p>
          <a:endParaRPr lang="en-US"/>
        </a:p>
      </dgm:t>
    </dgm:pt>
    <dgm:pt modelId="{EB646366-4D06-4DAF-AA69-6186C13B68CF}">
      <dgm:prSet/>
      <dgm:spPr/>
      <dgm:t>
        <a:bodyPr/>
        <a:lstStyle/>
        <a:p>
          <a:r>
            <a:rPr lang="tr-TR" b="1"/>
            <a:t>Kadın donörün erkek alıcıya nakil yapması</a:t>
          </a:r>
          <a:r>
            <a:rPr lang="tr-TR"/>
            <a:t> </a:t>
          </a:r>
          <a:endParaRPr lang="en-US"/>
        </a:p>
      </dgm:t>
    </dgm:pt>
    <dgm:pt modelId="{69FC189B-E511-4C32-AB0D-9E70C615C801}" type="parTrans" cxnId="{E424CBD8-859F-4135-8432-E251EFA73917}">
      <dgm:prSet/>
      <dgm:spPr/>
      <dgm:t>
        <a:bodyPr/>
        <a:lstStyle/>
        <a:p>
          <a:endParaRPr lang="en-US"/>
        </a:p>
      </dgm:t>
    </dgm:pt>
    <dgm:pt modelId="{014F2088-F9B9-45A7-90AE-2DAF3DD21C10}" type="sibTrans" cxnId="{E424CBD8-859F-4135-8432-E251EFA73917}">
      <dgm:prSet/>
      <dgm:spPr/>
      <dgm:t>
        <a:bodyPr/>
        <a:lstStyle/>
        <a:p>
          <a:endParaRPr lang="en-US"/>
        </a:p>
      </dgm:t>
    </dgm:pt>
    <dgm:pt modelId="{1D421927-B102-4742-B3D0-3D848A3C385B}" type="pres">
      <dgm:prSet presAssocID="{80F244E2-AEAE-4174-B02A-B09033057587}" presName="outerComposite" presStyleCnt="0">
        <dgm:presLayoutVars>
          <dgm:chMax val="5"/>
          <dgm:dir/>
          <dgm:resizeHandles val="exact"/>
        </dgm:presLayoutVars>
      </dgm:prSet>
      <dgm:spPr/>
    </dgm:pt>
    <dgm:pt modelId="{8739AC5B-86D0-4744-95AB-F17DF9E86252}" type="pres">
      <dgm:prSet presAssocID="{80F244E2-AEAE-4174-B02A-B09033057587}" presName="dummyMaxCanvas" presStyleCnt="0">
        <dgm:presLayoutVars/>
      </dgm:prSet>
      <dgm:spPr/>
    </dgm:pt>
    <dgm:pt modelId="{C4D18090-23E6-7841-85F1-F5BF5E02FEA8}" type="pres">
      <dgm:prSet presAssocID="{80F244E2-AEAE-4174-B02A-B09033057587}" presName="FiveNodes_1" presStyleLbl="node1" presStyleIdx="0" presStyleCnt="5">
        <dgm:presLayoutVars>
          <dgm:bulletEnabled val="1"/>
        </dgm:presLayoutVars>
      </dgm:prSet>
      <dgm:spPr/>
    </dgm:pt>
    <dgm:pt modelId="{B5AFCC0F-AC41-724C-96D8-619530784D20}" type="pres">
      <dgm:prSet presAssocID="{80F244E2-AEAE-4174-B02A-B09033057587}" presName="FiveNodes_2" presStyleLbl="node1" presStyleIdx="1" presStyleCnt="5">
        <dgm:presLayoutVars>
          <dgm:bulletEnabled val="1"/>
        </dgm:presLayoutVars>
      </dgm:prSet>
      <dgm:spPr/>
    </dgm:pt>
    <dgm:pt modelId="{A6149DA1-E063-484A-8CC5-0D810CF08F95}" type="pres">
      <dgm:prSet presAssocID="{80F244E2-AEAE-4174-B02A-B09033057587}" presName="FiveNodes_3" presStyleLbl="node1" presStyleIdx="2" presStyleCnt="5">
        <dgm:presLayoutVars>
          <dgm:bulletEnabled val="1"/>
        </dgm:presLayoutVars>
      </dgm:prSet>
      <dgm:spPr/>
    </dgm:pt>
    <dgm:pt modelId="{7BDBA513-840A-144E-ABE7-3077E211E266}" type="pres">
      <dgm:prSet presAssocID="{80F244E2-AEAE-4174-B02A-B09033057587}" presName="FiveNodes_4" presStyleLbl="node1" presStyleIdx="3" presStyleCnt="5">
        <dgm:presLayoutVars>
          <dgm:bulletEnabled val="1"/>
        </dgm:presLayoutVars>
      </dgm:prSet>
      <dgm:spPr/>
    </dgm:pt>
    <dgm:pt modelId="{E7D71FDA-C0EA-5A4D-8F1A-77EA981F3C4E}" type="pres">
      <dgm:prSet presAssocID="{80F244E2-AEAE-4174-B02A-B09033057587}" presName="FiveNodes_5" presStyleLbl="node1" presStyleIdx="4" presStyleCnt="5">
        <dgm:presLayoutVars>
          <dgm:bulletEnabled val="1"/>
        </dgm:presLayoutVars>
      </dgm:prSet>
      <dgm:spPr/>
    </dgm:pt>
    <dgm:pt modelId="{5D2EBF49-4CBD-A242-9E9D-E4C1D79696BE}" type="pres">
      <dgm:prSet presAssocID="{80F244E2-AEAE-4174-B02A-B09033057587}" presName="FiveConn_1-2" presStyleLbl="fgAccFollowNode1" presStyleIdx="0" presStyleCnt="4">
        <dgm:presLayoutVars>
          <dgm:bulletEnabled val="1"/>
        </dgm:presLayoutVars>
      </dgm:prSet>
      <dgm:spPr/>
    </dgm:pt>
    <dgm:pt modelId="{4BB252E9-603F-5246-B1B7-01F269C63356}" type="pres">
      <dgm:prSet presAssocID="{80F244E2-AEAE-4174-B02A-B09033057587}" presName="FiveConn_2-3" presStyleLbl="fgAccFollowNode1" presStyleIdx="1" presStyleCnt="4">
        <dgm:presLayoutVars>
          <dgm:bulletEnabled val="1"/>
        </dgm:presLayoutVars>
      </dgm:prSet>
      <dgm:spPr/>
    </dgm:pt>
    <dgm:pt modelId="{06D323BF-1594-1646-A436-60350C8F2FF4}" type="pres">
      <dgm:prSet presAssocID="{80F244E2-AEAE-4174-B02A-B09033057587}" presName="FiveConn_3-4" presStyleLbl="fgAccFollowNode1" presStyleIdx="2" presStyleCnt="4">
        <dgm:presLayoutVars>
          <dgm:bulletEnabled val="1"/>
        </dgm:presLayoutVars>
      </dgm:prSet>
      <dgm:spPr/>
    </dgm:pt>
    <dgm:pt modelId="{FC27BE79-F512-B44B-A8D4-22633C32B3CE}" type="pres">
      <dgm:prSet presAssocID="{80F244E2-AEAE-4174-B02A-B09033057587}" presName="FiveConn_4-5" presStyleLbl="fgAccFollowNode1" presStyleIdx="3" presStyleCnt="4">
        <dgm:presLayoutVars>
          <dgm:bulletEnabled val="1"/>
        </dgm:presLayoutVars>
      </dgm:prSet>
      <dgm:spPr/>
    </dgm:pt>
    <dgm:pt modelId="{AC646A22-C805-8045-8ADE-BF50F4BF4E9E}" type="pres">
      <dgm:prSet presAssocID="{80F244E2-AEAE-4174-B02A-B09033057587}" presName="FiveNodes_1_text" presStyleLbl="node1" presStyleIdx="4" presStyleCnt="5">
        <dgm:presLayoutVars>
          <dgm:bulletEnabled val="1"/>
        </dgm:presLayoutVars>
      </dgm:prSet>
      <dgm:spPr/>
    </dgm:pt>
    <dgm:pt modelId="{50094C5A-1D9E-2442-9C63-9FAB2863D7FA}" type="pres">
      <dgm:prSet presAssocID="{80F244E2-AEAE-4174-B02A-B09033057587}" presName="FiveNodes_2_text" presStyleLbl="node1" presStyleIdx="4" presStyleCnt="5">
        <dgm:presLayoutVars>
          <dgm:bulletEnabled val="1"/>
        </dgm:presLayoutVars>
      </dgm:prSet>
      <dgm:spPr/>
    </dgm:pt>
    <dgm:pt modelId="{EBF43CF7-C899-7E49-B40B-294CDD67B93D}" type="pres">
      <dgm:prSet presAssocID="{80F244E2-AEAE-4174-B02A-B09033057587}" presName="FiveNodes_3_text" presStyleLbl="node1" presStyleIdx="4" presStyleCnt="5">
        <dgm:presLayoutVars>
          <dgm:bulletEnabled val="1"/>
        </dgm:presLayoutVars>
      </dgm:prSet>
      <dgm:spPr/>
    </dgm:pt>
    <dgm:pt modelId="{15B3BD5E-E6BB-3548-B340-547376AB0F86}" type="pres">
      <dgm:prSet presAssocID="{80F244E2-AEAE-4174-B02A-B09033057587}" presName="FiveNodes_4_text" presStyleLbl="node1" presStyleIdx="4" presStyleCnt="5">
        <dgm:presLayoutVars>
          <dgm:bulletEnabled val="1"/>
        </dgm:presLayoutVars>
      </dgm:prSet>
      <dgm:spPr/>
    </dgm:pt>
    <dgm:pt modelId="{64E2CB49-A1C6-914B-A3D7-CBC04CF38D13}" type="pres">
      <dgm:prSet presAssocID="{80F244E2-AEAE-4174-B02A-B0903305758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C76C819-3362-4748-B50D-B4560FF37ECF}" type="presOf" srcId="{B347C2F7-8777-4910-808D-76489878F983}" destId="{50094C5A-1D9E-2442-9C63-9FAB2863D7FA}" srcOrd="1" destOrd="0" presId="urn:microsoft.com/office/officeart/2005/8/layout/vProcess5"/>
    <dgm:cxn modelId="{EBC01E25-D3F7-2B4A-AD67-B94DFA2F5AAA}" type="presOf" srcId="{B347C2F7-8777-4910-808D-76489878F983}" destId="{B5AFCC0F-AC41-724C-96D8-619530784D20}" srcOrd="0" destOrd="0" presId="urn:microsoft.com/office/officeart/2005/8/layout/vProcess5"/>
    <dgm:cxn modelId="{16CD7E3B-8704-4196-8227-2DB893E648CD}" srcId="{80F244E2-AEAE-4174-B02A-B09033057587}" destId="{96B28633-7BBA-4217-B84A-8EE3BBA3388B}" srcOrd="3" destOrd="0" parTransId="{A1A7AC17-C847-4DD5-9905-15AD233118D9}" sibTransId="{F09E67F3-FD4E-4C15-9CB6-4E48D25F4C89}"/>
    <dgm:cxn modelId="{1E72AD4D-A67A-944F-81F7-E1C759523B08}" type="presOf" srcId="{9B9CD772-13A4-44CF-A7E5-4A76234F9E86}" destId="{06D323BF-1594-1646-A436-60350C8F2FF4}" srcOrd="0" destOrd="0" presId="urn:microsoft.com/office/officeart/2005/8/layout/vProcess5"/>
    <dgm:cxn modelId="{2B1F1652-FDB0-5C49-9370-C9AF360F8707}" type="presOf" srcId="{80F244E2-AEAE-4174-B02A-B09033057587}" destId="{1D421927-B102-4742-B3D0-3D848A3C385B}" srcOrd="0" destOrd="0" presId="urn:microsoft.com/office/officeart/2005/8/layout/vProcess5"/>
    <dgm:cxn modelId="{0082795F-7760-E64C-8937-8BEF5F60A61F}" type="presOf" srcId="{EB646366-4D06-4DAF-AA69-6186C13B68CF}" destId="{E7D71FDA-C0EA-5A4D-8F1A-77EA981F3C4E}" srcOrd="0" destOrd="0" presId="urn:microsoft.com/office/officeart/2005/8/layout/vProcess5"/>
    <dgm:cxn modelId="{FAFA496D-5E54-6D4B-88E0-C002C529BDB5}" type="presOf" srcId="{F09E67F3-FD4E-4C15-9CB6-4E48D25F4C89}" destId="{FC27BE79-F512-B44B-A8D4-22633C32B3CE}" srcOrd="0" destOrd="0" presId="urn:microsoft.com/office/officeart/2005/8/layout/vProcess5"/>
    <dgm:cxn modelId="{D80E2D7C-37D8-4F44-9C67-DE71EE0F0E7B}" type="presOf" srcId="{705C34D9-CB68-4C54-8376-136FD5DA10CA}" destId="{5D2EBF49-4CBD-A242-9E9D-E4C1D79696BE}" srcOrd="0" destOrd="0" presId="urn:microsoft.com/office/officeart/2005/8/layout/vProcess5"/>
    <dgm:cxn modelId="{15CCFC84-7F2D-45DE-90CF-F1FE8CE6D8B4}" srcId="{80F244E2-AEAE-4174-B02A-B09033057587}" destId="{2A8D93D4-E68D-4951-962C-17D5D2197DB6}" srcOrd="0" destOrd="0" parTransId="{7D926784-7762-4AA2-9F1D-8E091EAC4023}" sibTransId="{705C34D9-CB68-4C54-8376-136FD5DA10CA}"/>
    <dgm:cxn modelId="{454A388F-B78D-4098-AF84-D88AE3AA75F3}" srcId="{80F244E2-AEAE-4174-B02A-B09033057587}" destId="{B347C2F7-8777-4910-808D-76489878F983}" srcOrd="1" destOrd="0" parTransId="{30295881-29A7-445F-AA4C-CAB2A844BB95}" sibTransId="{08518DA9-3D3B-42A4-A0B3-F930B7AAECAD}"/>
    <dgm:cxn modelId="{AFFEDA94-8B79-CB48-A1A9-B65FE3FC873C}" type="presOf" srcId="{08518DA9-3D3B-42A4-A0B3-F930B7AAECAD}" destId="{4BB252E9-603F-5246-B1B7-01F269C63356}" srcOrd="0" destOrd="0" presId="urn:microsoft.com/office/officeart/2005/8/layout/vProcess5"/>
    <dgm:cxn modelId="{54F248A4-AE90-7840-910C-5822D15F6D87}" type="presOf" srcId="{EB646366-4D06-4DAF-AA69-6186C13B68CF}" destId="{64E2CB49-A1C6-914B-A3D7-CBC04CF38D13}" srcOrd="1" destOrd="0" presId="urn:microsoft.com/office/officeart/2005/8/layout/vProcess5"/>
    <dgm:cxn modelId="{EB0C29AD-6CC9-8344-80EF-9559FC228995}" type="presOf" srcId="{96B28633-7BBA-4217-B84A-8EE3BBA3388B}" destId="{15B3BD5E-E6BB-3548-B340-547376AB0F86}" srcOrd="1" destOrd="0" presId="urn:microsoft.com/office/officeart/2005/8/layout/vProcess5"/>
    <dgm:cxn modelId="{70B1E3AE-A183-104A-ABFF-FEECA1CF7AB9}" type="presOf" srcId="{2A8D93D4-E68D-4951-962C-17D5D2197DB6}" destId="{C4D18090-23E6-7841-85F1-F5BF5E02FEA8}" srcOrd="0" destOrd="0" presId="urn:microsoft.com/office/officeart/2005/8/layout/vProcess5"/>
    <dgm:cxn modelId="{7C2260B4-15A5-4BFB-AF8B-1852D65D3591}" srcId="{80F244E2-AEAE-4174-B02A-B09033057587}" destId="{E5B5EE1C-D0ED-4E86-BBBC-C384B2060286}" srcOrd="2" destOrd="0" parTransId="{ACE95F6F-C5D3-4CEC-B230-3A17B99AE665}" sibTransId="{9B9CD772-13A4-44CF-A7E5-4A76234F9E86}"/>
    <dgm:cxn modelId="{64FF29CE-DA13-FF4D-BD14-350010FF0374}" type="presOf" srcId="{E5B5EE1C-D0ED-4E86-BBBC-C384B2060286}" destId="{A6149DA1-E063-484A-8CC5-0D810CF08F95}" srcOrd="0" destOrd="0" presId="urn:microsoft.com/office/officeart/2005/8/layout/vProcess5"/>
    <dgm:cxn modelId="{E424CBD8-859F-4135-8432-E251EFA73917}" srcId="{80F244E2-AEAE-4174-B02A-B09033057587}" destId="{EB646366-4D06-4DAF-AA69-6186C13B68CF}" srcOrd="4" destOrd="0" parTransId="{69FC189B-E511-4C32-AB0D-9E70C615C801}" sibTransId="{014F2088-F9B9-45A7-90AE-2DAF3DD21C10}"/>
    <dgm:cxn modelId="{A5C5FBDA-6C81-384A-B44B-D54C91F908D6}" type="presOf" srcId="{2A8D93D4-E68D-4951-962C-17D5D2197DB6}" destId="{AC646A22-C805-8045-8ADE-BF50F4BF4E9E}" srcOrd="1" destOrd="0" presId="urn:microsoft.com/office/officeart/2005/8/layout/vProcess5"/>
    <dgm:cxn modelId="{CF3A27E2-05C1-F647-A4C4-710049CAF7DD}" type="presOf" srcId="{E5B5EE1C-D0ED-4E86-BBBC-C384B2060286}" destId="{EBF43CF7-C899-7E49-B40B-294CDD67B93D}" srcOrd="1" destOrd="0" presId="urn:microsoft.com/office/officeart/2005/8/layout/vProcess5"/>
    <dgm:cxn modelId="{B5DA7DEE-9C41-3B4A-B826-E0AA95EC1566}" type="presOf" srcId="{96B28633-7BBA-4217-B84A-8EE3BBA3388B}" destId="{7BDBA513-840A-144E-ABE7-3077E211E266}" srcOrd="0" destOrd="0" presId="urn:microsoft.com/office/officeart/2005/8/layout/vProcess5"/>
    <dgm:cxn modelId="{67924588-F03E-4444-BC72-68FC608CB8CE}" type="presParOf" srcId="{1D421927-B102-4742-B3D0-3D848A3C385B}" destId="{8739AC5B-86D0-4744-95AB-F17DF9E86252}" srcOrd="0" destOrd="0" presId="urn:microsoft.com/office/officeart/2005/8/layout/vProcess5"/>
    <dgm:cxn modelId="{9F3B5136-EDB9-D54C-987E-FEA4C484C0B2}" type="presParOf" srcId="{1D421927-B102-4742-B3D0-3D848A3C385B}" destId="{C4D18090-23E6-7841-85F1-F5BF5E02FEA8}" srcOrd="1" destOrd="0" presId="urn:microsoft.com/office/officeart/2005/8/layout/vProcess5"/>
    <dgm:cxn modelId="{BD6EFFA0-3EC4-3F4D-9032-57E629FF813C}" type="presParOf" srcId="{1D421927-B102-4742-B3D0-3D848A3C385B}" destId="{B5AFCC0F-AC41-724C-96D8-619530784D20}" srcOrd="2" destOrd="0" presId="urn:microsoft.com/office/officeart/2005/8/layout/vProcess5"/>
    <dgm:cxn modelId="{197B2F92-3240-0C4D-B176-28DD7FE8E3F2}" type="presParOf" srcId="{1D421927-B102-4742-B3D0-3D848A3C385B}" destId="{A6149DA1-E063-484A-8CC5-0D810CF08F95}" srcOrd="3" destOrd="0" presId="urn:microsoft.com/office/officeart/2005/8/layout/vProcess5"/>
    <dgm:cxn modelId="{3020ED5F-C155-E34C-9D2D-DAF701458FB0}" type="presParOf" srcId="{1D421927-B102-4742-B3D0-3D848A3C385B}" destId="{7BDBA513-840A-144E-ABE7-3077E211E266}" srcOrd="4" destOrd="0" presId="urn:microsoft.com/office/officeart/2005/8/layout/vProcess5"/>
    <dgm:cxn modelId="{290EFC63-0444-F746-9563-A90E4DFA472F}" type="presParOf" srcId="{1D421927-B102-4742-B3D0-3D848A3C385B}" destId="{E7D71FDA-C0EA-5A4D-8F1A-77EA981F3C4E}" srcOrd="5" destOrd="0" presId="urn:microsoft.com/office/officeart/2005/8/layout/vProcess5"/>
    <dgm:cxn modelId="{7108AD3C-58E2-6340-8031-C2ABE3D40C2F}" type="presParOf" srcId="{1D421927-B102-4742-B3D0-3D848A3C385B}" destId="{5D2EBF49-4CBD-A242-9E9D-E4C1D79696BE}" srcOrd="6" destOrd="0" presId="urn:microsoft.com/office/officeart/2005/8/layout/vProcess5"/>
    <dgm:cxn modelId="{0D8DE3B1-B934-2F42-8B01-918C01ECD039}" type="presParOf" srcId="{1D421927-B102-4742-B3D0-3D848A3C385B}" destId="{4BB252E9-603F-5246-B1B7-01F269C63356}" srcOrd="7" destOrd="0" presId="urn:microsoft.com/office/officeart/2005/8/layout/vProcess5"/>
    <dgm:cxn modelId="{629BF5E6-3D7F-E64D-ABCF-11D5D9750F87}" type="presParOf" srcId="{1D421927-B102-4742-B3D0-3D848A3C385B}" destId="{06D323BF-1594-1646-A436-60350C8F2FF4}" srcOrd="8" destOrd="0" presId="urn:microsoft.com/office/officeart/2005/8/layout/vProcess5"/>
    <dgm:cxn modelId="{B3C3DE98-C3B5-564C-B7E6-5CE1AB35F35F}" type="presParOf" srcId="{1D421927-B102-4742-B3D0-3D848A3C385B}" destId="{FC27BE79-F512-B44B-A8D4-22633C32B3CE}" srcOrd="9" destOrd="0" presId="urn:microsoft.com/office/officeart/2005/8/layout/vProcess5"/>
    <dgm:cxn modelId="{908B2BBD-4742-1743-9665-755E69289B1F}" type="presParOf" srcId="{1D421927-B102-4742-B3D0-3D848A3C385B}" destId="{AC646A22-C805-8045-8ADE-BF50F4BF4E9E}" srcOrd="10" destOrd="0" presId="urn:microsoft.com/office/officeart/2005/8/layout/vProcess5"/>
    <dgm:cxn modelId="{04B71872-C317-8845-995F-C98988B08AE1}" type="presParOf" srcId="{1D421927-B102-4742-B3D0-3D848A3C385B}" destId="{50094C5A-1D9E-2442-9C63-9FAB2863D7FA}" srcOrd="11" destOrd="0" presId="urn:microsoft.com/office/officeart/2005/8/layout/vProcess5"/>
    <dgm:cxn modelId="{886FD101-5E49-6147-B8DB-2028B122649E}" type="presParOf" srcId="{1D421927-B102-4742-B3D0-3D848A3C385B}" destId="{EBF43CF7-C899-7E49-B40B-294CDD67B93D}" srcOrd="12" destOrd="0" presId="urn:microsoft.com/office/officeart/2005/8/layout/vProcess5"/>
    <dgm:cxn modelId="{3B9BBC67-AA61-804D-8AB7-F2F2D7D1538E}" type="presParOf" srcId="{1D421927-B102-4742-B3D0-3D848A3C385B}" destId="{15B3BD5E-E6BB-3548-B340-547376AB0F86}" srcOrd="13" destOrd="0" presId="urn:microsoft.com/office/officeart/2005/8/layout/vProcess5"/>
    <dgm:cxn modelId="{B879FCE7-43D0-964E-BBB6-B34076817491}" type="presParOf" srcId="{1D421927-B102-4742-B3D0-3D848A3C385B}" destId="{64E2CB49-A1C6-914B-A3D7-CBC04CF38D1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42E827-EC4B-4DEB-94B0-DB61D7FEEAFB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7EFD74-7267-4678-BA11-E4DC80950241}">
      <dgm:prSet/>
      <dgm:spPr/>
      <dgm:t>
        <a:bodyPr/>
        <a:lstStyle/>
        <a:p>
          <a:pPr algn="l"/>
          <a:r>
            <a:rPr lang="tr-TR" b="1" dirty="0"/>
            <a:t>&amp;Konak dokusunun hasar görmesiyle ortaya çıkan erken inflamasyon</a:t>
          </a:r>
          <a:r>
            <a:rPr lang="tr-TR" dirty="0"/>
            <a:t> </a:t>
          </a:r>
        </a:p>
        <a:p>
          <a:pPr algn="l"/>
          <a:r>
            <a:rPr lang="tr-TR" b="1" dirty="0"/>
            <a:t>&amp;Salgılanan sitokinler, bağışıklık sisteminin donör kökenli T hücrelerini aktive eder</a:t>
          </a:r>
          <a:r>
            <a:rPr lang="tr-TR" dirty="0"/>
            <a:t>. </a:t>
          </a:r>
        </a:p>
        <a:p>
          <a:pPr algn="l"/>
          <a:r>
            <a:rPr lang="tr-TR" dirty="0"/>
            <a:t>&amp;Bu aktivasyon, </a:t>
          </a:r>
          <a:r>
            <a:rPr lang="tr-TR" b="1" dirty="0"/>
            <a:t>bağışıklık hücrelerinin hedef dokuya daha fazla zarar vermesine ve sitotoksisiteye yol açmasına</a:t>
          </a:r>
          <a:r>
            <a:rPr lang="tr-TR" dirty="0"/>
            <a:t> neden olur.</a:t>
          </a:r>
          <a:endParaRPr lang="en-US" dirty="0"/>
        </a:p>
      </dgm:t>
    </dgm:pt>
    <dgm:pt modelId="{E2FEDCAD-A9C5-45D9-956A-D9901C591BD6}" type="parTrans" cxnId="{224E2267-338B-4448-83E0-591C6E93623E}">
      <dgm:prSet/>
      <dgm:spPr/>
      <dgm:t>
        <a:bodyPr/>
        <a:lstStyle/>
        <a:p>
          <a:endParaRPr lang="en-US"/>
        </a:p>
      </dgm:t>
    </dgm:pt>
    <dgm:pt modelId="{26AA08E0-F501-4CBE-9C89-CC8FDDB335C1}" type="sibTrans" cxnId="{224E2267-338B-4448-83E0-591C6E93623E}">
      <dgm:prSet/>
      <dgm:spPr/>
      <dgm:t>
        <a:bodyPr/>
        <a:lstStyle/>
        <a:p>
          <a:endParaRPr lang="en-US"/>
        </a:p>
      </dgm:t>
    </dgm:pt>
    <dgm:pt modelId="{36837771-E8DD-4A9C-9F4F-82EB6A0CAE3A}">
      <dgm:prSet/>
      <dgm:spPr/>
      <dgm:t>
        <a:bodyPr/>
        <a:lstStyle/>
        <a:p>
          <a:pPr algn="l"/>
          <a:r>
            <a:rPr lang="tr-TR" b="1" dirty="0"/>
            <a:t>=</a:t>
          </a:r>
          <a:r>
            <a:rPr lang="tr-TR" b="1" dirty="0" err="1"/>
            <a:t>Timus</a:t>
          </a:r>
          <a:r>
            <a:rPr lang="tr-TR" b="1" dirty="0"/>
            <a:t> hasarı ve merkezi ve  periferik bağışıklık toleransının bozulur</a:t>
          </a:r>
          <a:r>
            <a:rPr lang="tr-TR" dirty="0"/>
            <a:t>.</a:t>
          </a:r>
        </a:p>
        <a:p>
          <a:pPr algn="l"/>
          <a:r>
            <a:rPr lang="tr-TR" dirty="0"/>
            <a:t>= </a:t>
          </a:r>
          <a:r>
            <a:rPr lang="tr-TR" b="1" dirty="0"/>
            <a:t>Düzenleyici T ve B hücrelerinde kayıplar yaşanır </a:t>
          </a:r>
        </a:p>
        <a:p>
          <a:pPr algn="l"/>
          <a:r>
            <a:rPr lang="tr-TR" b="1" dirty="0"/>
            <a:t>=Otoimmün ve </a:t>
          </a:r>
          <a:r>
            <a:rPr lang="tr-TR" b="1" dirty="0" err="1"/>
            <a:t>alloreaktif</a:t>
          </a:r>
          <a:r>
            <a:rPr lang="tr-TR" b="1" dirty="0"/>
            <a:t> T hücreleri ortaya çıkar</a:t>
          </a:r>
          <a:r>
            <a:rPr lang="tr-TR" dirty="0"/>
            <a:t>. </a:t>
          </a:r>
          <a:br>
            <a:rPr lang="tr-TR" dirty="0"/>
          </a:br>
          <a:endParaRPr lang="tr-TR" dirty="0"/>
        </a:p>
        <a:p>
          <a:pPr algn="l"/>
          <a:r>
            <a:rPr lang="tr-TR" b="1" dirty="0"/>
            <a:t>=Bağışıklık sisteminden kaçabilen Th17  hücreleri, kronik inflamasyona yol açabilir</a:t>
          </a:r>
          <a:r>
            <a:rPr lang="tr-TR" dirty="0"/>
            <a:t>.</a:t>
          </a:r>
          <a:endParaRPr lang="en-US" dirty="0"/>
        </a:p>
      </dgm:t>
    </dgm:pt>
    <dgm:pt modelId="{FAFFBEF2-C882-4DB6-A602-90846420F74F}" type="parTrans" cxnId="{46D6AD39-FEFD-4D8E-9B83-B916F915E56B}">
      <dgm:prSet/>
      <dgm:spPr/>
      <dgm:t>
        <a:bodyPr/>
        <a:lstStyle/>
        <a:p>
          <a:endParaRPr lang="en-US"/>
        </a:p>
      </dgm:t>
    </dgm:pt>
    <dgm:pt modelId="{9D96CC7B-31F1-451F-9555-79FF21FD9345}" type="sibTrans" cxnId="{46D6AD39-FEFD-4D8E-9B83-B916F915E56B}">
      <dgm:prSet/>
      <dgm:spPr/>
      <dgm:t>
        <a:bodyPr/>
        <a:lstStyle/>
        <a:p>
          <a:endParaRPr lang="en-US"/>
        </a:p>
      </dgm:t>
    </dgm:pt>
    <dgm:pt modelId="{BA3A8F9C-C393-43DE-B804-7421971DE701}">
      <dgm:prSet/>
      <dgm:spPr/>
      <dgm:t>
        <a:bodyPr/>
        <a:lstStyle/>
        <a:p>
          <a:pPr algn="l"/>
          <a:r>
            <a:rPr lang="tr-TR" b="1" dirty="0"/>
            <a:t>!Anormal doku onarımı süreci</a:t>
          </a:r>
          <a:r>
            <a:rPr lang="tr-TR" dirty="0"/>
            <a:t> </a:t>
          </a:r>
        </a:p>
        <a:p>
          <a:pPr algn="l"/>
          <a:r>
            <a:rPr lang="tr-TR" b="1" dirty="0"/>
            <a:t>!Aktive olmuş makrofajlar</a:t>
          </a:r>
          <a:r>
            <a:rPr lang="tr-TR" dirty="0"/>
            <a:t>, </a:t>
          </a:r>
          <a:r>
            <a:rPr lang="tr-TR" b="1" dirty="0"/>
            <a:t>TGF-β ve PDGF-α) üretimini artırarak fibroblastları aktive eder</a:t>
          </a:r>
          <a:r>
            <a:rPr lang="tr-TR" dirty="0"/>
            <a:t>. </a:t>
          </a:r>
        </a:p>
        <a:p>
          <a:pPr algn="l"/>
          <a:r>
            <a:rPr lang="tr-TR" b="1" dirty="0"/>
            <a:t>!Skleroderma veya </a:t>
          </a:r>
          <a:r>
            <a:rPr lang="tr-TR" b="1" dirty="0" err="1"/>
            <a:t>bronşiolitis</a:t>
          </a:r>
          <a:r>
            <a:rPr lang="tr-TR" b="1" dirty="0"/>
            <a:t> obliterans sendromu gibi fibrotik </a:t>
          </a:r>
          <a:r>
            <a:rPr lang="tr-TR" b="1" dirty="0" err="1"/>
            <a:t>cGVHD</a:t>
          </a:r>
          <a:r>
            <a:rPr lang="tr-TR" b="1" dirty="0"/>
            <a:t> formları gelişebilir</a:t>
          </a:r>
          <a:r>
            <a:rPr lang="tr-TR" dirty="0"/>
            <a:t>.</a:t>
          </a:r>
          <a:endParaRPr lang="en-US" dirty="0"/>
        </a:p>
      </dgm:t>
    </dgm:pt>
    <dgm:pt modelId="{5B45A70B-2E58-480F-A3D1-8E51BEE806C5}" type="parTrans" cxnId="{0B31CF0F-497C-4996-ABAD-F55C8E87D91B}">
      <dgm:prSet/>
      <dgm:spPr/>
      <dgm:t>
        <a:bodyPr/>
        <a:lstStyle/>
        <a:p>
          <a:endParaRPr lang="en-US"/>
        </a:p>
      </dgm:t>
    </dgm:pt>
    <dgm:pt modelId="{73D15964-EF21-4FE6-83EF-A0FECBBA29BC}" type="sibTrans" cxnId="{0B31CF0F-497C-4996-ABAD-F55C8E87D91B}">
      <dgm:prSet/>
      <dgm:spPr/>
      <dgm:t>
        <a:bodyPr/>
        <a:lstStyle/>
        <a:p>
          <a:endParaRPr lang="en-US"/>
        </a:p>
      </dgm:t>
    </dgm:pt>
    <dgm:pt modelId="{576E3952-872F-3143-8BAF-7E3940DBE04C}" type="pres">
      <dgm:prSet presAssocID="{1F42E827-EC4B-4DEB-94B0-DB61D7FEEAFB}" presName="Name0" presStyleCnt="0">
        <dgm:presLayoutVars>
          <dgm:dir/>
          <dgm:resizeHandles val="exact"/>
        </dgm:presLayoutVars>
      </dgm:prSet>
      <dgm:spPr/>
    </dgm:pt>
    <dgm:pt modelId="{19EFAE93-24B5-2C4F-BE23-0F26D4E5AA5F}" type="pres">
      <dgm:prSet presAssocID="{E97EFD74-7267-4678-BA11-E4DC80950241}" presName="node" presStyleLbl="node1" presStyleIdx="0" presStyleCnt="3">
        <dgm:presLayoutVars>
          <dgm:bulletEnabled val="1"/>
        </dgm:presLayoutVars>
      </dgm:prSet>
      <dgm:spPr/>
    </dgm:pt>
    <dgm:pt modelId="{F41C0D26-88CC-BD4B-BC37-0E3C40922A94}" type="pres">
      <dgm:prSet presAssocID="{26AA08E0-F501-4CBE-9C89-CC8FDDB335C1}" presName="sibTrans" presStyleLbl="sibTrans2D1" presStyleIdx="0" presStyleCnt="2"/>
      <dgm:spPr/>
    </dgm:pt>
    <dgm:pt modelId="{8D6943CC-7C9D-6F48-AEEA-56A645E899F5}" type="pres">
      <dgm:prSet presAssocID="{26AA08E0-F501-4CBE-9C89-CC8FDDB335C1}" presName="connectorText" presStyleLbl="sibTrans2D1" presStyleIdx="0" presStyleCnt="2"/>
      <dgm:spPr/>
    </dgm:pt>
    <dgm:pt modelId="{C113E41D-8CC6-A946-81DB-AB93C7CAC4B0}" type="pres">
      <dgm:prSet presAssocID="{36837771-E8DD-4A9C-9F4F-82EB6A0CAE3A}" presName="node" presStyleLbl="node1" presStyleIdx="1" presStyleCnt="3">
        <dgm:presLayoutVars>
          <dgm:bulletEnabled val="1"/>
        </dgm:presLayoutVars>
      </dgm:prSet>
      <dgm:spPr/>
    </dgm:pt>
    <dgm:pt modelId="{2DEBBB8C-CD58-B84D-B3DC-70A3F74B54BA}" type="pres">
      <dgm:prSet presAssocID="{9D96CC7B-31F1-451F-9555-79FF21FD9345}" presName="sibTrans" presStyleLbl="sibTrans2D1" presStyleIdx="1" presStyleCnt="2"/>
      <dgm:spPr/>
    </dgm:pt>
    <dgm:pt modelId="{4D275C33-7318-DB40-AB76-1D87C04DB12F}" type="pres">
      <dgm:prSet presAssocID="{9D96CC7B-31F1-451F-9555-79FF21FD9345}" presName="connectorText" presStyleLbl="sibTrans2D1" presStyleIdx="1" presStyleCnt="2"/>
      <dgm:spPr/>
    </dgm:pt>
    <dgm:pt modelId="{B08A165C-9F12-7C41-9CA2-E04498A91F29}" type="pres">
      <dgm:prSet presAssocID="{BA3A8F9C-C393-43DE-B804-7421971DE701}" presName="node" presStyleLbl="node1" presStyleIdx="2" presStyleCnt="3">
        <dgm:presLayoutVars>
          <dgm:bulletEnabled val="1"/>
        </dgm:presLayoutVars>
      </dgm:prSet>
      <dgm:spPr/>
    </dgm:pt>
  </dgm:ptLst>
  <dgm:cxnLst>
    <dgm:cxn modelId="{0B31CF0F-497C-4996-ABAD-F55C8E87D91B}" srcId="{1F42E827-EC4B-4DEB-94B0-DB61D7FEEAFB}" destId="{BA3A8F9C-C393-43DE-B804-7421971DE701}" srcOrd="2" destOrd="0" parTransId="{5B45A70B-2E58-480F-A3D1-8E51BEE806C5}" sibTransId="{73D15964-EF21-4FE6-83EF-A0FECBBA29BC}"/>
    <dgm:cxn modelId="{A19AEE2A-2CE6-C24D-81A7-504354614EB4}" type="presOf" srcId="{26AA08E0-F501-4CBE-9C89-CC8FDDB335C1}" destId="{F41C0D26-88CC-BD4B-BC37-0E3C40922A94}" srcOrd="0" destOrd="0" presId="urn:microsoft.com/office/officeart/2005/8/layout/process1"/>
    <dgm:cxn modelId="{77F36C2B-6946-C747-A822-67AA7E8D382C}" type="presOf" srcId="{9D96CC7B-31F1-451F-9555-79FF21FD9345}" destId="{2DEBBB8C-CD58-B84D-B3DC-70A3F74B54BA}" srcOrd="0" destOrd="0" presId="urn:microsoft.com/office/officeart/2005/8/layout/process1"/>
    <dgm:cxn modelId="{DFEF5D39-145C-D64F-BEC7-B328BC47646E}" type="presOf" srcId="{36837771-E8DD-4A9C-9F4F-82EB6A0CAE3A}" destId="{C113E41D-8CC6-A946-81DB-AB93C7CAC4B0}" srcOrd="0" destOrd="0" presId="urn:microsoft.com/office/officeart/2005/8/layout/process1"/>
    <dgm:cxn modelId="{46D6AD39-FEFD-4D8E-9B83-B916F915E56B}" srcId="{1F42E827-EC4B-4DEB-94B0-DB61D7FEEAFB}" destId="{36837771-E8DD-4A9C-9F4F-82EB6A0CAE3A}" srcOrd="1" destOrd="0" parTransId="{FAFFBEF2-C882-4DB6-A602-90846420F74F}" sibTransId="{9D96CC7B-31F1-451F-9555-79FF21FD9345}"/>
    <dgm:cxn modelId="{A6B55042-A3C0-F04E-939B-DCB63E348605}" type="presOf" srcId="{BA3A8F9C-C393-43DE-B804-7421971DE701}" destId="{B08A165C-9F12-7C41-9CA2-E04498A91F29}" srcOrd="0" destOrd="0" presId="urn:microsoft.com/office/officeart/2005/8/layout/process1"/>
    <dgm:cxn modelId="{9F8AAE64-2DE3-D545-BBDB-D8BDA3B0D68E}" type="presOf" srcId="{9D96CC7B-31F1-451F-9555-79FF21FD9345}" destId="{4D275C33-7318-DB40-AB76-1D87C04DB12F}" srcOrd="1" destOrd="0" presId="urn:microsoft.com/office/officeart/2005/8/layout/process1"/>
    <dgm:cxn modelId="{224E2267-338B-4448-83E0-591C6E93623E}" srcId="{1F42E827-EC4B-4DEB-94B0-DB61D7FEEAFB}" destId="{E97EFD74-7267-4678-BA11-E4DC80950241}" srcOrd="0" destOrd="0" parTransId="{E2FEDCAD-A9C5-45D9-956A-D9901C591BD6}" sibTransId="{26AA08E0-F501-4CBE-9C89-CC8FDDB335C1}"/>
    <dgm:cxn modelId="{798DC96E-2179-544D-991C-FD951C4FA7E0}" type="presOf" srcId="{E97EFD74-7267-4678-BA11-E4DC80950241}" destId="{19EFAE93-24B5-2C4F-BE23-0F26D4E5AA5F}" srcOrd="0" destOrd="0" presId="urn:microsoft.com/office/officeart/2005/8/layout/process1"/>
    <dgm:cxn modelId="{939D5474-38A5-284B-B7FE-8ED66258BD2A}" type="presOf" srcId="{1F42E827-EC4B-4DEB-94B0-DB61D7FEEAFB}" destId="{576E3952-872F-3143-8BAF-7E3940DBE04C}" srcOrd="0" destOrd="0" presId="urn:microsoft.com/office/officeart/2005/8/layout/process1"/>
    <dgm:cxn modelId="{71E0B8AC-676B-AC44-8437-5B7BD26E993E}" type="presOf" srcId="{26AA08E0-F501-4CBE-9C89-CC8FDDB335C1}" destId="{8D6943CC-7C9D-6F48-AEEA-56A645E899F5}" srcOrd="1" destOrd="0" presId="urn:microsoft.com/office/officeart/2005/8/layout/process1"/>
    <dgm:cxn modelId="{2F9CEE35-C667-9343-B2ED-897E0AC67E1D}" type="presParOf" srcId="{576E3952-872F-3143-8BAF-7E3940DBE04C}" destId="{19EFAE93-24B5-2C4F-BE23-0F26D4E5AA5F}" srcOrd="0" destOrd="0" presId="urn:microsoft.com/office/officeart/2005/8/layout/process1"/>
    <dgm:cxn modelId="{2DEDD778-4ECC-C24F-AB42-25A3F32ED48D}" type="presParOf" srcId="{576E3952-872F-3143-8BAF-7E3940DBE04C}" destId="{F41C0D26-88CC-BD4B-BC37-0E3C40922A94}" srcOrd="1" destOrd="0" presId="urn:microsoft.com/office/officeart/2005/8/layout/process1"/>
    <dgm:cxn modelId="{FA8A8189-C664-034B-B0C0-7043A288D12F}" type="presParOf" srcId="{F41C0D26-88CC-BD4B-BC37-0E3C40922A94}" destId="{8D6943CC-7C9D-6F48-AEEA-56A645E899F5}" srcOrd="0" destOrd="0" presId="urn:microsoft.com/office/officeart/2005/8/layout/process1"/>
    <dgm:cxn modelId="{19FE1008-55CF-654A-A633-73027C3E5DE2}" type="presParOf" srcId="{576E3952-872F-3143-8BAF-7E3940DBE04C}" destId="{C113E41D-8CC6-A946-81DB-AB93C7CAC4B0}" srcOrd="2" destOrd="0" presId="urn:microsoft.com/office/officeart/2005/8/layout/process1"/>
    <dgm:cxn modelId="{11834790-8DC3-914C-9656-960FCBF20B24}" type="presParOf" srcId="{576E3952-872F-3143-8BAF-7E3940DBE04C}" destId="{2DEBBB8C-CD58-B84D-B3DC-70A3F74B54BA}" srcOrd="3" destOrd="0" presId="urn:microsoft.com/office/officeart/2005/8/layout/process1"/>
    <dgm:cxn modelId="{4EA38EC7-72D1-244B-BB15-48468F4F4035}" type="presParOf" srcId="{2DEBBB8C-CD58-B84D-B3DC-70A3F74B54BA}" destId="{4D275C33-7318-DB40-AB76-1D87C04DB12F}" srcOrd="0" destOrd="0" presId="urn:microsoft.com/office/officeart/2005/8/layout/process1"/>
    <dgm:cxn modelId="{7A7A970E-E5FB-884E-89AE-484C06B426B6}" type="presParOf" srcId="{576E3952-872F-3143-8BAF-7E3940DBE04C}" destId="{B08A165C-9F12-7C41-9CA2-E04498A91F2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62D9F6-1AE8-7C4B-8ECD-C6B26A1CAA5F}" type="doc">
      <dgm:prSet loTypeId="urn:microsoft.com/office/officeart/2005/8/layout/cycle4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E0EAA097-4FE3-734E-A902-BCFF234CA2D1}">
      <dgm:prSet phldrT="[Metin]"/>
      <dgm:spPr/>
      <dgm:t>
        <a:bodyPr/>
        <a:lstStyle/>
        <a:p>
          <a:pPr>
            <a:buNone/>
          </a:pPr>
          <a:r>
            <a:rPr lang="tr-TR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Alloreaktif T hücrelerinin inhibisyonu</a:t>
          </a:r>
          <a:endParaRPr lang="tr-TR" dirty="0"/>
        </a:p>
      </dgm:t>
    </dgm:pt>
    <dgm:pt modelId="{EDA4EF22-4332-9742-A5E1-E633267DA950}" type="parTrans" cxnId="{C81E9131-D913-D144-8F57-FA9B43B51CCE}">
      <dgm:prSet/>
      <dgm:spPr/>
      <dgm:t>
        <a:bodyPr/>
        <a:lstStyle/>
        <a:p>
          <a:endParaRPr lang="tr-TR"/>
        </a:p>
      </dgm:t>
    </dgm:pt>
    <dgm:pt modelId="{1BFADBE7-2242-054D-B394-F1D6FBFB37D7}" type="sibTrans" cxnId="{C81E9131-D913-D144-8F57-FA9B43B51CCE}">
      <dgm:prSet/>
      <dgm:spPr/>
      <dgm:t>
        <a:bodyPr/>
        <a:lstStyle/>
        <a:p>
          <a:endParaRPr lang="tr-TR"/>
        </a:p>
      </dgm:t>
    </dgm:pt>
    <dgm:pt modelId="{57CDB831-3B8E-8D4C-A365-B75DABDE5B36}">
      <dgm:prSet phldrT="[Metin]" custT="1"/>
      <dgm:spPr/>
      <dgm:t>
        <a:bodyPr/>
        <a:lstStyle/>
        <a:p>
          <a:pPr>
            <a:buSzPts val="1000"/>
            <a:buFont typeface="Symbol" pitchFamily="2" charset="2"/>
            <a:buChar char=""/>
          </a:pPr>
          <a:r>
            <a:rPr lang="tr-T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Nakil sırasında </a:t>
          </a:r>
          <a:r>
            <a:rPr lang="tr-TR" sz="1600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alloreaktif</a:t>
          </a:r>
          <a:r>
            <a:rPr lang="tr-T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 hücrelerinin </a:t>
          </a:r>
          <a:r>
            <a:rPr lang="tr-TR" sz="1600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graftten</a:t>
          </a:r>
          <a:r>
            <a:rPr lang="tr-T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uzaklaştırılması (örneğin, in-vitro T hücrelerinin </a:t>
          </a:r>
          <a:r>
            <a:rPr lang="tr-TR" sz="1600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graftten</a:t>
          </a:r>
          <a:r>
            <a:rPr lang="tr-T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temizlenmesi veya in-</a:t>
          </a:r>
          <a:r>
            <a:rPr lang="tr-TR" sz="1600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vivo</a:t>
          </a:r>
          <a:r>
            <a:rPr lang="tr-T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anti-T hücre tedavisi ile)</a:t>
          </a:r>
          <a:r>
            <a:rPr lang="tr-T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 akut </a:t>
          </a:r>
          <a:r>
            <a:rPr lang="tr-TR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GVHD’yi</a:t>
          </a:r>
          <a:r>
            <a:rPr lang="tr-T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ve dolayısıyla </a:t>
          </a:r>
          <a:r>
            <a:rPr lang="tr-TR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cGVHD’yi</a:t>
          </a:r>
          <a:r>
            <a:rPr lang="tr-T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azaltabilir.</a:t>
          </a:r>
          <a:endParaRPr lang="tr-TR" sz="1600" dirty="0"/>
        </a:p>
      </dgm:t>
    </dgm:pt>
    <dgm:pt modelId="{9FD25148-6D26-2A45-9DA3-F933EADA7B52}" type="parTrans" cxnId="{61581F0B-60BA-DC4D-93D3-3EACD1FA0229}">
      <dgm:prSet/>
      <dgm:spPr/>
      <dgm:t>
        <a:bodyPr/>
        <a:lstStyle/>
        <a:p>
          <a:endParaRPr lang="tr-TR"/>
        </a:p>
      </dgm:t>
    </dgm:pt>
    <dgm:pt modelId="{595AF6F7-4C87-174F-8319-DEB92322449A}" type="sibTrans" cxnId="{61581F0B-60BA-DC4D-93D3-3EACD1FA0229}">
      <dgm:prSet/>
      <dgm:spPr/>
      <dgm:t>
        <a:bodyPr/>
        <a:lstStyle/>
        <a:p>
          <a:endParaRPr lang="tr-TR"/>
        </a:p>
      </dgm:t>
    </dgm:pt>
    <dgm:pt modelId="{3B89A9E7-CFC9-D547-A727-073FD79DD0D9}">
      <dgm:prSet phldrT="[Metin]"/>
      <dgm:spPr/>
      <dgm:t>
        <a:bodyPr/>
        <a:lstStyle/>
        <a:p>
          <a:r>
            <a:rPr lang="tr-TR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Timus fonksiyonunun korunması veya onarılması</a:t>
          </a:r>
          <a:endParaRPr lang="tr-TR" dirty="0"/>
        </a:p>
      </dgm:t>
    </dgm:pt>
    <dgm:pt modelId="{F2A3A389-DAB8-3A4B-8227-41CF29F02B35}" type="parTrans" cxnId="{4661BE0B-163C-BE4B-8254-ADAEC7B1CF65}">
      <dgm:prSet/>
      <dgm:spPr/>
      <dgm:t>
        <a:bodyPr/>
        <a:lstStyle/>
        <a:p>
          <a:endParaRPr lang="tr-TR"/>
        </a:p>
      </dgm:t>
    </dgm:pt>
    <dgm:pt modelId="{F2B1931A-2C3D-914E-96D4-4DD90573892F}" type="sibTrans" cxnId="{4661BE0B-163C-BE4B-8254-ADAEC7B1CF65}">
      <dgm:prSet/>
      <dgm:spPr/>
      <dgm:t>
        <a:bodyPr/>
        <a:lstStyle/>
        <a:p>
          <a:endParaRPr lang="tr-TR"/>
        </a:p>
      </dgm:t>
    </dgm:pt>
    <dgm:pt modelId="{330113F5-E9BE-6B41-9D00-0D63DB7EAD61}">
      <dgm:prSet phldrT="[Metin]" custT="1"/>
      <dgm:spPr/>
      <dgm:t>
        <a:bodyPr/>
        <a:lstStyle/>
        <a:p>
          <a:pPr>
            <a:buSzPts val="1000"/>
            <a:buFont typeface="Symbol" pitchFamily="2" charset="2"/>
            <a:buChar char=""/>
          </a:pPr>
          <a:r>
            <a:rPr lang="tr-TR" sz="1600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Timus</a:t>
          </a:r>
          <a:r>
            <a:rPr lang="tr-T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hasarı, oto-reaktif T hücrelerinin gelişimine neden olur ve kronik </a:t>
          </a:r>
          <a:r>
            <a:rPr lang="tr-TR" sz="1600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GVHD’yi</a:t>
          </a:r>
          <a:r>
            <a:rPr lang="tr-T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başlatır.</a:t>
          </a:r>
          <a:endParaRPr lang="tr-TR" sz="1600" dirty="0"/>
        </a:p>
      </dgm:t>
    </dgm:pt>
    <dgm:pt modelId="{A350A7D7-58A6-C34D-BDE7-B31063CB3001}" type="parTrans" cxnId="{1BD93B6A-7F0B-BC47-ACC8-E083872E6D62}">
      <dgm:prSet/>
      <dgm:spPr/>
      <dgm:t>
        <a:bodyPr/>
        <a:lstStyle/>
        <a:p>
          <a:endParaRPr lang="tr-TR"/>
        </a:p>
      </dgm:t>
    </dgm:pt>
    <dgm:pt modelId="{196280F4-4A09-D34C-A73C-95694F08532E}" type="sibTrans" cxnId="{1BD93B6A-7F0B-BC47-ACC8-E083872E6D62}">
      <dgm:prSet/>
      <dgm:spPr/>
      <dgm:t>
        <a:bodyPr/>
        <a:lstStyle/>
        <a:p>
          <a:endParaRPr lang="tr-TR"/>
        </a:p>
      </dgm:t>
    </dgm:pt>
    <dgm:pt modelId="{6BF072E9-5B85-6A4A-A5CF-F9FEF787031E}">
      <dgm:prSet phldrT="[Metin]"/>
      <dgm:spPr/>
      <dgm:t>
        <a:bodyPr/>
        <a:lstStyle/>
        <a:p>
          <a:r>
            <a:rPr lang="tr-TR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Düzensiz inflamasyon ve onarım mekanizmalarının inhibe edilmesi</a:t>
          </a:r>
          <a:endParaRPr lang="tr-TR" dirty="0"/>
        </a:p>
      </dgm:t>
    </dgm:pt>
    <dgm:pt modelId="{FB158C91-A6CF-5645-ADEE-896C03D51BA0}" type="parTrans" cxnId="{C658FC70-7ACF-E248-A006-08CD217F2AC3}">
      <dgm:prSet/>
      <dgm:spPr/>
      <dgm:t>
        <a:bodyPr/>
        <a:lstStyle/>
        <a:p>
          <a:endParaRPr lang="tr-TR"/>
        </a:p>
      </dgm:t>
    </dgm:pt>
    <dgm:pt modelId="{DAB430C0-F210-674F-84C1-6DF09802849F}" type="sibTrans" cxnId="{C658FC70-7ACF-E248-A006-08CD217F2AC3}">
      <dgm:prSet/>
      <dgm:spPr/>
      <dgm:t>
        <a:bodyPr/>
        <a:lstStyle/>
        <a:p>
          <a:endParaRPr lang="tr-TR"/>
        </a:p>
      </dgm:t>
    </dgm:pt>
    <dgm:pt modelId="{D20F7E5A-E864-A645-AD8A-A34B7198BFE9}">
      <dgm:prSet phldrT="[Metin]" custT="1"/>
      <dgm:spPr/>
      <dgm:t>
        <a:bodyPr/>
        <a:lstStyle/>
        <a:p>
          <a:r>
            <a:rPr lang="tr-T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Kontrolsüz inflamasyon ve anormal doku onarımı, fibrozis ve organ hasarına yol açar.</a:t>
          </a:r>
          <a:endParaRPr lang="tr-TR" sz="1600" dirty="0"/>
        </a:p>
      </dgm:t>
    </dgm:pt>
    <dgm:pt modelId="{E1D8D40A-6CAF-D241-A699-394F2FF0360A}" type="parTrans" cxnId="{5B788E4E-9CCB-6E4A-9CC6-C88AA7676B37}">
      <dgm:prSet/>
      <dgm:spPr/>
      <dgm:t>
        <a:bodyPr/>
        <a:lstStyle/>
        <a:p>
          <a:endParaRPr lang="tr-TR"/>
        </a:p>
      </dgm:t>
    </dgm:pt>
    <dgm:pt modelId="{AB4A081B-9E58-F848-8E78-D1C8AA616C30}" type="sibTrans" cxnId="{5B788E4E-9CCB-6E4A-9CC6-C88AA7676B37}">
      <dgm:prSet/>
      <dgm:spPr/>
      <dgm:t>
        <a:bodyPr/>
        <a:lstStyle/>
        <a:p>
          <a:endParaRPr lang="tr-TR"/>
        </a:p>
      </dgm:t>
    </dgm:pt>
    <dgm:pt modelId="{1F59F1C2-C27D-7044-9F55-774AF39B1E77}">
      <dgm:prSet phldrT="[Metin]"/>
      <dgm:spPr/>
      <dgm:t>
        <a:bodyPr/>
        <a:lstStyle/>
        <a:p>
          <a:r>
            <a:rPr lang="tr-TR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Regülatör T hücrelerinin (T </a:t>
          </a:r>
          <a:r>
            <a:rPr lang="tr-TR" b="1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reg</a:t>
          </a:r>
          <a:r>
            <a:rPr lang="tr-TR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) fonksiyonlarının ve sayısının artırılması</a:t>
          </a:r>
          <a:endParaRPr lang="tr-TR" dirty="0"/>
        </a:p>
      </dgm:t>
    </dgm:pt>
    <dgm:pt modelId="{DF3ECC2C-5C77-084A-811F-3BF5D4CA8C54}" type="parTrans" cxnId="{AFDB66E1-CDE4-6C40-A57E-AB392C441DA1}">
      <dgm:prSet/>
      <dgm:spPr/>
      <dgm:t>
        <a:bodyPr/>
        <a:lstStyle/>
        <a:p>
          <a:endParaRPr lang="tr-TR"/>
        </a:p>
      </dgm:t>
    </dgm:pt>
    <dgm:pt modelId="{A440BD7A-C31E-DD49-95A6-69EBE4B06028}" type="sibTrans" cxnId="{AFDB66E1-CDE4-6C40-A57E-AB392C441DA1}">
      <dgm:prSet/>
      <dgm:spPr/>
      <dgm:t>
        <a:bodyPr/>
        <a:lstStyle/>
        <a:p>
          <a:endParaRPr lang="tr-TR"/>
        </a:p>
      </dgm:t>
    </dgm:pt>
    <dgm:pt modelId="{660B44A5-EDF5-6D47-88D6-8E15A36812E5}">
      <dgm:prSet phldrT="[Metin]" custT="1"/>
      <dgm:spPr/>
      <dgm:t>
        <a:bodyPr/>
        <a:lstStyle/>
        <a:p>
          <a:pPr>
            <a:buSzPts val="1000"/>
            <a:buFont typeface="Symbol" pitchFamily="2" charset="2"/>
            <a:buChar char=""/>
          </a:pPr>
          <a:r>
            <a:rPr lang="tr-TR" sz="18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 reg hücreleri, hem alloreaktif hem de oto-reaktif T hücrelerini inhibe ederek bağışıklık dengesini korur.</a:t>
          </a:r>
          <a:endParaRPr lang="tr-TR" sz="1800" dirty="0"/>
        </a:p>
      </dgm:t>
    </dgm:pt>
    <dgm:pt modelId="{4B489473-CD30-CE4E-8A7A-C0DD782E5A2A}" type="parTrans" cxnId="{3AB96DEE-6CDE-1642-A721-47FC68C5F803}">
      <dgm:prSet/>
      <dgm:spPr/>
      <dgm:t>
        <a:bodyPr/>
        <a:lstStyle/>
        <a:p>
          <a:endParaRPr lang="tr-TR"/>
        </a:p>
      </dgm:t>
    </dgm:pt>
    <dgm:pt modelId="{96130930-EDC6-C249-95C3-F8ABA3DAE425}" type="sibTrans" cxnId="{3AB96DEE-6CDE-1642-A721-47FC68C5F803}">
      <dgm:prSet/>
      <dgm:spPr/>
      <dgm:t>
        <a:bodyPr/>
        <a:lstStyle/>
        <a:p>
          <a:endParaRPr lang="tr-TR"/>
        </a:p>
      </dgm:t>
    </dgm:pt>
    <dgm:pt modelId="{D1D18166-E35F-014B-BF3F-3BFBA2CF24D3}">
      <dgm:prSet custT="1"/>
      <dgm:spPr/>
      <dgm:t>
        <a:bodyPr/>
        <a:lstStyle/>
        <a:p>
          <a:r>
            <a:rPr lang="tr-TR" sz="16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Timusu</a:t>
          </a:r>
          <a:r>
            <a:rPr lang="tr-T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koruyarak veya işlevini yeniden kazandırarak bu süreç önlenebilir.</a:t>
          </a:r>
          <a:endParaRPr lang="tr-TR" sz="1600" dirty="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0E53E5EA-C7C7-CA4F-9A57-CECE57D8FCE2}" type="parTrans" cxnId="{1D3F7709-76AF-164E-8194-9AF0E1B949FD}">
      <dgm:prSet/>
      <dgm:spPr/>
      <dgm:t>
        <a:bodyPr/>
        <a:lstStyle/>
        <a:p>
          <a:endParaRPr lang="tr-TR"/>
        </a:p>
      </dgm:t>
    </dgm:pt>
    <dgm:pt modelId="{D32F8352-8DA5-594E-9101-4C511C55F860}" type="sibTrans" cxnId="{1D3F7709-76AF-164E-8194-9AF0E1B949FD}">
      <dgm:prSet/>
      <dgm:spPr/>
      <dgm:t>
        <a:bodyPr/>
        <a:lstStyle/>
        <a:p>
          <a:endParaRPr lang="tr-TR"/>
        </a:p>
      </dgm:t>
    </dgm:pt>
    <dgm:pt modelId="{5DACAFE3-F88D-2541-A102-8D02D2C74DF8}">
      <dgm:prSet custT="1"/>
      <dgm:spPr/>
      <dgm:t>
        <a:bodyPr/>
        <a:lstStyle/>
        <a:p>
          <a:r>
            <a:rPr lang="tr-TR" sz="1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Bu süreçlerin baskılanması, kronik GVHD’nin etkilerini azaltabilir.</a:t>
          </a:r>
          <a:endParaRPr lang="tr-TR" sz="1600" dirty="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10896915-B9F9-BD46-A64E-98BF22C9B6BF}" type="parTrans" cxnId="{FC915367-1AA2-E749-B1E4-1A016C013C57}">
      <dgm:prSet/>
      <dgm:spPr/>
      <dgm:t>
        <a:bodyPr/>
        <a:lstStyle/>
        <a:p>
          <a:endParaRPr lang="tr-TR"/>
        </a:p>
      </dgm:t>
    </dgm:pt>
    <dgm:pt modelId="{A7D4887B-B487-E344-8C41-8303175844A9}" type="sibTrans" cxnId="{FC915367-1AA2-E749-B1E4-1A016C013C57}">
      <dgm:prSet/>
      <dgm:spPr/>
      <dgm:t>
        <a:bodyPr/>
        <a:lstStyle/>
        <a:p>
          <a:endParaRPr lang="tr-TR"/>
        </a:p>
      </dgm:t>
    </dgm:pt>
    <dgm:pt modelId="{872FD07B-742B-064B-8023-1ABD212CD183}" type="pres">
      <dgm:prSet presAssocID="{5162D9F6-1AE8-7C4B-8ECD-C6B26A1CAA5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C973973-7FEA-A144-A7BD-C13BDCF647EB}" type="pres">
      <dgm:prSet presAssocID="{5162D9F6-1AE8-7C4B-8ECD-C6B26A1CAA5F}" presName="children" presStyleCnt="0"/>
      <dgm:spPr/>
    </dgm:pt>
    <dgm:pt modelId="{63F90411-1266-AA49-8331-A4B6013478F7}" type="pres">
      <dgm:prSet presAssocID="{5162D9F6-1AE8-7C4B-8ECD-C6B26A1CAA5F}" presName="child1group" presStyleCnt="0"/>
      <dgm:spPr/>
    </dgm:pt>
    <dgm:pt modelId="{9B3F1B8F-D959-8E4D-9BCD-026F1BA7F1A1}" type="pres">
      <dgm:prSet presAssocID="{5162D9F6-1AE8-7C4B-8ECD-C6B26A1CAA5F}" presName="child1" presStyleLbl="bgAcc1" presStyleIdx="0" presStyleCnt="4" custScaleX="120307" custScaleY="98046" custLinFactNeighborX="-27404" custLinFactNeighborY="798"/>
      <dgm:spPr/>
    </dgm:pt>
    <dgm:pt modelId="{1F878D5E-8594-F947-9738-BF96A07EB7B9}" type="pres">
      <dgm:prSet presAssocID="{5162D9F6-1AE8-7C4B-8ECD-C6B26A1CAA5F}" presName="child1Text" presStyleLbl="bgAcc1" presStyleIdx="0" presStyleCnt="4">
        <dgm:presLayoutVars>
          <dgm:bulletEnabled val="1"/>
        </dgm:presLayoutVars>
      </dgm:prSet>
      <dgm:spPr/>
    </dgm:pt>
    <dgm:pt modelId="{4178ADF8-4AF3-004E-847F-53271C430C5C}" type="pres">
      <dgm:prSet presAssocID="{5162D9F6-1AE8-7C4B-8ECD-C6B26A1CAA5F}" presName="child2group" presStyleCnt="0"/>
      <dgm:spPr/>
    </dgm:pt>
    <dgm:pt modelId="{746753BA-8ACB-3E40-8748-BA625A1424F2}" type="pres">
      <dgm:prSet presAssocID="{5162D9F6-1AE8-7C4B-8ECD-C6B26A1CAA5F}" presName="child2" presStyleLbl="bgAcc1" presStyleIdx="1" presStyleCnt="4" custScaleX="105614" custLinFactNeighborX="29501" custLinFactNeighborY="7139"/>
      <dgm:spPr/>
    </dgm:pt>
    <dgm:pt modelId="{98F0809C-4787-124E-9B43-ED61DA197416}" type="pres">
      <dgm:prSet presAssocID="{5162D9F6-1AE8-7C4B-8ECD-C6B26A1CAA5F}" presName="child2Text" presStyleLbl="bgAcc1" presStyleIdx="1" presStyleCnt="4">
        <dgm:presLayoutVars>
          <dgm:bulletEnabled val="1"/>
        </dgm:presLayoutVars>
      </dgm:prSet>
      <dgm:spPr/>
    </dgm:pt>
    <dgm:pt modelId="{791F9110-82E7-F341-BE93-FA8562AF11A0}" type="pres">
      <dgm:prSet presAssocID="{5162D9F6-1AE8-7C4B-8ECD-C6B26A1CAA5F}" presName="child3group" presStyleCnt="0"/>
      <dgm:spPr/>
    </dgm:pt>
    <dgm:pt modelId="{5F2F54E1-CC9C-EC49-B9C1-8A9DD1F0F993}" type="pres">
      <dgm:prSet presAssocID="{5162D9F6-1AE8-7C4B-8ECD-C6B26A1CAA5F}" presName="child3" presStyleLbl="bgAcc1" presStyleIdx="2" presStyleCnt="4" custScaleX="127681" custScaleY="124693" custLinFactNeighborX="28078" custLinFactNeighborY="-24878"/>
      <dgm:spPr/>
    </dgm:pt>
    <dgm:pt modelId="{89252621-C209-674E-8F35-59B7132DE71E}" type="pres">
      <dgm:prSet presAssocID="{5162D9F6-1AE8-7C4B-8ECD-C6B26A1CAA5F}" presName="child3Text" presStyleLbl="bgAcc1" presStyleIdx="2" presStyleCnt="4">
        <dgm:presLayoutVars>
          <dgm:bulletEnabled val="1"/>
        </dgm:presLayoutVars>
      </dgm:prSet>
      <dgm:spPr/>
    </dgm:pt>
    <dgm:pt modelId="{690F487F-F509-E746-BF33-08F0D8C5738A}" type="pres">
      <dgm:prSet presAssocID="{5162D9F6-1AE8-7C4B-8ECD-C6B26A1CAA5F}" presName="child4group" presStyleCnt="0"/>
      <dgm:spPr/>
    </dgm:pt>
    <dgm:pt modelId="{92970878-CB61-1A4D-92EB-5E361D2FADF2}" type="pres">
      <dgm:prSet presAssocID="{5162D9F6-1AE8-7C4B-8ECD-C6B26A1CAA5F}" presName="child4" presStyleLbl="bgAcc1" presStyleIdx="3" presStyleCnt="4" custScaleX="116185" custScaleY="122199" custLinFactNeighborX="-25244" custLinFactNeighborY="-13935"/>
      <dgm:spPr/>
    </dgm:pt>
    <dgm:pt modelId="{9BFB04DA-17A8-C34C-92C7-46EF932E4040}" type="pres">
      <dgm:prSet presAssocID="{5162D9F6-1AE8-7C4B-8ECD-C6B26A1CAA5F}" presName="child4Text" presStyleLbl="bgAcc1" presStyleIdx="3" presStyleCnt="4">
        <dgm:presLayoutVars>
          <dgm:bulletEnabled val="1"/>
        </dgm:presLayoutVars>
      </dgm:prSet>
      <dgm:spPr/>
    </dgm:pt>
    <dgm:pt modelId="{66832F93-BD8C-994B-B36B-9890896D8618}" type="pres">
      <dgm:prSet presAssocID="{5162D9F6-1AE8-7C4B-8ECD-C6B26A1CAA5F}" presName="childPlaceholder" presStyleCnt="0"/>
      <dgm:spPr/>
    </dgm:pt>
    <dgm:pt modelId="{0A05D527-F438-C74D-9DDD-050762EC4C87}" type="pres">
      <dgm:prSet presAssocID="{5162D9F6-1AE8-7C4B-8ECD-C6B26A1CAA5F}" presName="circle" presStyleCnt="0"/>
      <dgm:spPr/>
    </dgm:pt>
    <dgm:pt modelId="{422EC299-D697-0C42-BAF3-66E7DFFDFB85}" type="pres">
      <dgm:prSet presAssocID="{5162D9F6-1AE8-7C4B-8ECD-C6B26A1CAA5F}" presName="quadrant1" presStyleLbl="node1" presStyleIdx="0" presStyleCnt="4" custScaleX="110106">
        <dgm:presLayoutVars>
          <dgm:chMax val="1"/>
          <dgm:bulletEnabled val="1"/>
        </dgm:presLayoutVars>
      </dgm:prSet>
      <dgm:spPr/>
    </dgm:pt>
    <dgm:pt modelId="{0B234067-4073-D94B-885D-881EF0E181F3}" type="pres">
      <dgm:prSet presAssocID="{5162D9F6-1AE8-7C4B-8ECD-C6B26A1CAA5F}" presName="quadrant2" presStyleLbl="node1" presStyleIdx="1" presStyleCnt="4" custScaleX="101847">
        <dgm:presLayoutVars>
          <dgm:chMax val="1"/>
          <dgm:bulletEnabled val="1"/>
        </dgm:presLayoutVars>
      </dgm:prSet>
      <dgm:spPr/>
    </dgm:pt>
    <dgm:pt modelId="{3487131A-3252-374E-B32C-A52A8EAC2C46}" type="pres">
      <dgm:prSet presAssocID="{5162D9F6-1AE8-7C4B-8ECD-C6B26A1CAA5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FF3BE184-FC1B-AB4F-A4F0-5F8116ED923E}" type="pres">
      <dgm:prSet presAssocID="{5162D9F6-1AE8-7C4B-8ECD-C6B26A1CAA5F}" presName="quadrant4" presStyleLbl="node1" presStyleIdx="3" presStyleCnt="4" custScaleX="107746">
        <dgm:presLayoutVars>
          <dgm:chMax val="1"/>
          <dgm:bulletEnabled val="1"/>
        </dgm:presLayoutVars>
      </dgm:prSet>
      <dgm:spPr/>
    </dgm:pt>
    <dgm:pt modelId="{6315AD0B-7365-1344-A8EC-E3B43E8DAF4A}" type="pres">
      <dgm:prSet presAssocID="{5162D9F6-1AE8-7C4B-8ECD-C6B26A1CAA5F}" presName="quadrantPlaceholder" presStyleCnt="0"/>
      <dgm:spPr/>
    </dgm:pt>
    <dgm:pt modelId="{B6A25C38-7337-FC40-A68A-BB9DA154808D}" type="pres">
      <dgm:prSet presAssocID="{5162D9F6-1AE8-7C4B-8ECD-C6B26A1CAA5F}" presName="center1" presStyleLbl="fgShp" presStyleIdx="0" presStyleCnt="2"/>
      <dgm:spPr/>
    </dgm:pt>
    <dgm:pt modelId="{5474A573-C172-EB45-B5BC-BFEC0F8DCC0F}" type="pres">
      <dgm:prSet presAssocID="{5162D9F6-1AE8-7C4B-8ECD-C6B26A1CAA5F}" presName="center2" presStyleLbl="fgShp" presStyleIdx="1" presStyleCnt="2"/>
      <dgm:spPr/>
    </dgm:pt>
  </dgm:ptLst>
  <dgm:cxnLst>
    <dgm:cxn modelId="{AE289D01-31FA-3F46-BBB6-BE37F9515821}" type="presOf" srcId="{D1D18166-E35F-014B-BF3F-3BFBA2CF24D3}" destId="{98F0809C-4787-124E-9B43-ED61DA197416}" srcOrd="1" destOrd="1" presId="urn:microsoft.com/office/officeart/2005/8/layout/cycle4"/>
    <dgm:cxn modelId="{1D3F7709-76AF-164E-8194-9AF0E1B949FD}" srcId="{3B89A9E7-CFC9-D547-A727-073FD79DD0D9}" destId="{D1D18166-E35F-014B-BF3F-3BFBA2CF24D3}" srcOrd="1" destOrd="0" parTransId="{0E53E5EA-C7C7-CA4F-9A57-CECE57D8FCE2}" sibTransId="{D32F8352-8DA5-594E-9101-4C511C55F860}"/>
    <dgm:cxn modelId="{61581F0B-60BA-DC4D-93D3-3EACD1FA0229}" srcId="{E0EAA097-4FE3-734E-A902-BCFF234CA2D1}" destId="{57CDB831-3B8E-8D4C-A365-B75DABDE5B36}" srcOrd="0" destOrd="0" parTransId="{9FD25148-6D26-2A45-9DA3-F933EADA7B52}" sibTransId="{595AF6F7-4C87-174F-8319-DEB92322449A}"/>
    <dgm:cxn modelId="{4661BE0B-163C-BE4B-8254-ADAEC7B1CF65}" srcId="{5162D9F6-1AE8-7C4B-8ECD-C6B26A1CAA5F}" destId="{3B89A9E7-CFC9-D547-A727-073FD79DD0D9}" srcOrd="1" destOrd="0" parTransId="{F2A3A389-DAB8-3A4B-8227-41CF29F02B35}" sibTransId="{F2B1931A-2C3D-914E-96D4-4DD90573892F}"/>
    <dgm:cxn modelId="{17AAB312-4724-0A43-9947-7AD30170115B}" type="presOf" srcId="{660B44A5-EDF5-6D47-88D6-8E15A36812E5}" destId="{9BFB04DA-17A8-C34C-92C7-46EF932E4040}" srcOrd="1" destOrd="0" presId="urn:microsoft.com/office/officeart/2005/8/layout/cycle4"/>
    <dgm:cxn modelId="{D3427317-B665-A44C-B897-A3C69A2757A2}" type="presOf" srcId="{D20F7E5A-E864-A645-AD8A-A34B7198BFE9}" destId="{89252621-C209-674E-8F35-59B7132DE71E}" srcOrd="1" destOrd="0" presId="urn:microsoft.com/office/officeart/2005/8/layout/cycle4"/>
    <dgm:cxn modelId="{52FA921C-4968-C44A-8521-FB883E9B1B81}" type="presOf" srcId="{57CDB831-3B8E-8D4C-A365-B75DABDE5B36}" destId="{1F878D5E-8594-F947-9738-BF96A07EB7B9}" srcOrd="1" destOrd="0" presId="urn:microsoft.com/office/officeart/2005/8/layout/cycle4"/>
    <dgm:cxn modelId="{66786320-3D8F-B74A-B467-C7CE63A56863}" type="presOf" srcId="{E0EAA097-4FE3-734E-A902-BCFF234CA2D1}" destId="{422EC299-D697-0C42-BAF3-66E7DFFDFB85}" srcOrd="0" destOrd="0" presId="urn:microsoft.com/office/officeart/2005/8/layout/cycle4"/>
    <dgm:cxn modelId="{C81E9131-D913-D144-8F57-FA9B43B51CCE}" srcId="{5162D9F6-1AE8-7C4B-8ECD-C6B26A1CAA5F}" destId="{E0EAA097-4FE3-734E-A902-BCFF234CA2D1}" srcOrd="0" destOrd="0" parTransId="{EDA4EF22-4332-9742-A5E1-E633267DA950}" sibTransId="{1BFADBE7-2242-054D-B394-F1D6FBFB37D7}"/>
    <dgm:cxn modelId="{DF685D3A-77FB-C746-A13C-2953ED55D4BC}" type="presOf" srcId="{330113F5-E9BE-6B41-9D00-0D63DB7EAD61}" destId="{746753BA-8ACB-3E40-8748-BA625A1424F2}" srcOrd="0" destOrd="0" presId="urn:microsoft.com/office/officeart/2005/8/layout/cycle4"/>
    <dgm:cxn modelId="{5B788E4E-9CCB-6E4A-9CC6-C88AA7676B37}" srcId="{6BF072E9-5B85-6A4A-A5CF-F9FEF787031E}" destId="{D20F7E5A-E864-A645-AD8A-A34B7198BFE9}" srcOrd="0" destOrd="0" parTransId="{E1D8D40A-6CAF-D241-A699-394F2FF0360A}" sibTransId="{AB4A081B-9E58-F848-8E78-D1C8AA616C30}"/>
    <dgm:cxn modelId="{1F101462-F7BE-DB4A-87BB-5F961711E2F8}" type="presOf" srcId="{D20F7E5A-E864-A645-AD8A-A34B7198BFE9}" destId="{5F2F54E1-CC9C-EC49-B9C1-8A9DD1F0F993}" srcOrd="0" destOrd="0" presId="urn:microsoft.com/office/officeart/2005/8/layout/cycle4"/>
    <dgm:cxn modelId="{FC915367-1AA2-E749-B1E4-1A016C013C57}" srcId="{6BF072E9-5B85-6A4A-A5CF-F9FEF787031E}" destId="{5DACAFE3-F88D-2541-A102-8D02D2C74DF8}" srcOrd="1" destOrd="0" parTransId="{10896915-B9F9-BD46-A64E-98BF22C9B6BF}" sibTransId="{A7D4887B-B487-E344-8C41-8303175844A9}"/>
    <dgm:cxn modelId="{1BD93B6A-7F0B-BC47-ACC8-E083872E6D62}" srcId="{3B89A9E7-CFC9-D547-A727-073FD79DD0D9}" destId="{330113F5-E9BE-6B41-9D00-0D63DB7EAD61}" srcOrd="0" destOrd="0" parTransId="{A350A7D7-58A6-C34D-BDE7-B31063CB3001}" sibTransId="{196280F4-4A09-D34C-A73C-95694F08532E}"/>
    <dgm:cxn modelId="{C658FC70-7ACF-E248-A006-08CD217F2AC3}" srcId="{5162D9F6-1AE8-7C4B-8ECD-C6B26A1CAA5F}" destId="{6BF072E9-5B85-6A4A-A5CF-F9FEF787031E}" srcOrd="2" destOrd="0" parTransId="{FB158C91-A6CF-5645-ADEE-896C03D51BA0}" sibTransId="{DAB430C0-F210-674F-84C1-6DF09802849F}"/>
    <dgm:cxn modelId="{1F457778-4868-C349-A6C9-18B8EC665F3C}" type="presOf" srcId="{D1D18166-E35F-014B-BF3F-3BFBA2CF24D3}" destId="{746753BA-8ACB-3E40-8748-BA625A1424F2}" srcOrd="0" destOrd="1" presId="urn:microsoft.com/office/officeart/2005/8/layout/cycle4"/>
    <dgm:cxn modelId="{C932FE7F-481F-A449-B7E2-39CF08AA7258}" type="presOf" srcId="{660B44A5-EDF5-6D47-88D6-8E15A36812E5}" destId="{92970878-CB61-1A4D-92EB-5E361D2FADF2}" srcOrd="0" destOrd="0" presId="urn:microsoft.com/office/officeart/2005/8/layout/cycle4"/>
    <dgm:cxn modelId="{DC6D328B-40E8-9B40-8375-2A5D21838B5C}" type="presOf" srcId="{5162D9F6-1AE8-7C4B-8ECD-C6B26A1CAA5F}" destId="{872FD07B-742B-064B-8023-1ABD212CD183}" srcOrd="0" destOrd="0" presId="urn:microsoft.com/office/officeart/2005/8/layout/cycle4"/>
    <dgm:cxn modelId="{4F26A495-A916-9749-9C3A-DE2D5F0B115C}" type="presOf" srcId="{6BF072E9-5B85-6A4A-A5CF-F9FEF787031E}" destId="{3487131A-3252-374E-B32C-A52A8EAC2C46}" srcOrd="0" destOrd="0" presId="urn:microsoft.com/office/officeart/2005/8/layout/cycle4"/>
    <dgm:cxn modelId="{8B147EAA-BD73-1A4A-B3F9-C6079B65C847}" type="presOf" srcId="{57CDB831-3B8E-8D4C-A365-B75DABDE5B36}" destId="{9B3F1B8F-D959-8E4D-9BCD-026F1BA7F1A1}" srcOrd="0" destOrd="0" presId="urn:microsoft.com/office/officeart/2005/8/layout/cycle4"/>
    <dgm:cxn modelId="{B802D5BA-3E5E-EE42-9F75-4DB70EFAFECC}" type="presOf" srcId="{330113F5-E9BE-6B41-9D00-0D63DB7EAD61}" destId="{98F0809C-4787-124E-9B43-ED61DA197416}" srcOrd="1" destOrd="0" presId="urn:microsoft.com/office/officeart/2005/8/layout/cycle4"/>
    <dgm:cxn modelId="{3B8BE8BD-C9A8-634A-B74C-01A4896A696C}" type="presOf" srcId="{5DACAFE3-F88D-2541-A102-8D02D2C74DF8}" destId="{5F2F54E1-CC9C-EC49-B9C1-8A9DD1F0F993}" srcOrd="0" destOrd="1" presId="urn:microsoft.com/office/officeart/2005/8/layout/cycle4"/>
    <dgm:cxn modelId="{F4EBF1D3-A29F-2D46-9385-537F99003979}" type="presOf" srcId="{1F59F1C2-C27D-7044-9F55-774AF39B1E77}" destId="{FF3BE184-FC1B-AB4F-A4F0-5F8116ED923E}" srcOrd="0" destOrd="0" presId="urn:microsoft.com/office/officeart/2005/8/layout/cycle4"/>
    <dgm:cxn modelId="{E18745DD-73F1-9C4B-99DF-4594C05610AE}" type="presOf" srcId="{5DACAFE3-F88D-2541-A102-8D02D2C74DF8}" destId="{89252621-C209-674E-8F35-59B7132DE71E}" srcOrd="1" destOrd="1" presId="urn:microsoft.com/office/officeart/2005/8/layout/cycle4"/>
    <dgm:cxn modelId="{AFDB66E1-CDE4-6C40-A57E-AB392C441DA1}" srcId="{5162D9F6-1AE8-7C4B-8ECD-C6B26A1CAA5F}" destId="{1F59F1C2-C27D-7044-9F55-774AF39B1E77}" srcOrd="3" destOrd="0" parTransId="{DF3ECC2C-5C77-084A-811F-3BF5D4CA8C54}" sibTransId="{A440BD7A-C31E-DD49-95A6-69EBE4B06028}"/>
    <dgm:cxn modelId="{3AB96DEE-6CDE-1642-A721-47FC68C5F803}" srcId="{1F59F1C2-C27D-7044-9F55-774AF39B1E77}" destId="{660B44A5-EDF5-6D47-88D6-8E15A36812E5}" srcOrd="0" destOrd="0" parTransId="{4B489473-CD30-CE4E-8A7A-C0DD782E5A2A}" sibTransId="{96130930-EDC6-C249-95C3-F8ABA3DAE425}"/>
    <dgm:cxn modelId="{C34FD5F2-F2D6-8147-9B65-7DAE18AAC61F}" type="presOf" srcId="{3B89A9E7-CFC9-D547-A727-073FD79DD0D9}" destId="{0B234067-4073-D94B-885D-881EF0E181F3}" srcOrd="0" destOrd="0" presId="urn:microsoft.com/office/officeart/2005/8/layout/cycle4"/>
    <dgm:cxn modelId="{BDE7B40D-A727-BF4F-A56D-7B26C84DE9A3}" type="presParOf" srcId="{872FD07B-742B-064B-8023-1ABD212CD183}" destId="{CC973973-7FEA-A144-A7BD-C13BDCF647EB}" srcOrd="0" destOrd="0" presId="urn:microsoft.com/office/officeart/2005/8/layout/cycle4"/>
    <dgm:cxn modelId="{B9682D7F-1883-2C4F-9F0C-A628FCF2F180}" type="presParOf" srcId="{CC973973-7FEA-A144-A7BD-C13BDCF647EB}" destId="{63F90411-1266-AA49-8331-A4B6013478F7}" srcOrd="0" destOrd="0" presId="urn:microsoft.com/office/officeart/2005/8/layout/cycle4"/>
    <dgm:cxn modelId="{5598F917-5F1B-274D-9DDA-451B838AC8DB}" type="presParOf" srcId="{63F90411-1266-AA49-8331-A4B6013478F7}" destId="{9B3F1B8F-D959-8E4D-9BCD-026F1BA7F1A1}" srcOrd="0" destOrd="0" presId="urn:microsoft.com/office/officeart/2005/8/layout/cycle4"/>
    <dgm:cxn modelId="{0ACBA3D5-F896-2544-83E5-4066C4E12ED2}" type="presParOf" srcId="{63F90411-1266-AA49-8331-A4B6013478F7}" destId="{1F878D5E-8594-F947-9738-BF96A07EB7B9}" srcOrd="1" destOrd="0" presId="urn:microsoft.com/office/officeart/2005/8/layout/cycle4"/>
    <dgm:cxn modelId="{75FC156F-E460-5340-B141-0A2C0E31DB83}" type="presParOf" srcId="{CC973973-7FEA-A144-A7BD-C13BDCF647EB}" destId="{4178ADF8-4AF3-004E-847F-53271C430C5C}" srcOrd="1" destOrd="0" presId="urn:microsoft.com/office/officeart/2005/8/layout/cycle4"/>
    <dgm:cxn modelId="{7CECCA70-A0D4-3C4B-995B-ED203CAE938A}" type="presParOf" srcId="{4178ADF8-4AF3-004E-847F-53271C430C5C}" destId="{746753BA-8ACB-3E40-8748-BA625A1424F2}" srcOrd="0" destOrd="0" presId="urn:microsoft.com/office/officeart/2005/8/layout/cycle4"/>
    <dgm:cxn modelId="{ED4D8388-F04E-2340-A2C4-C52EA654EE8D}" type="presParOf" srcId="{4178ADF8-4AF3-004E-847F-53271C430C5C}" destId="{98F0809C-4787-124E-9B43-ED61DA197416}" srcOrd="1" destOrd="0" presId="urn:microsoft.com/office/officeart/2005/8/layout/cycle4"/>
    <dgm:cxn modelId="{58920370-4059-684E-8E7F-DA2AF5C736B2}" type="presParOf" srcId="{CC973973-7FEA-A144-A7BD-C13BDCF647EB}" destId="{791F9110-82E7-F341-BE93-FA8562AF11A0}" srcOrd="2" destOrd="0" presId="urn:microsoft.com/office/officeart/2005/8/layout/cycle4"/>
    <dgm:cxn modelId="{4FEE640E-CF4D-C94E-8699-10071C7F35A2}" type="presParOf" srcId="{791F9110-82E7-F341-BE93-FA8562AF11A0}" destId="{5F2F54E1-CC9C-EC49-B9C1-8A9DD1F0F993}" srcOrd="0" destOrd="0" presId="urn:microsoft.com/office/officeart/2005/8/layout/cycle4"/>
    <dgm:cxn modelId="{CF98D4A4-A600-AF43-A7B4-D21E2336FD39}" type="presParOf" srcId="{791F9110-82E7-F341-BE93-FA8562AF11A0}" destId="{89252621-C209-674E-8F35-59B7132DE71E}" srcOrd="1" destOrd="0" presId="urn:microsoft.com/office/officeart/2005/8/layout/cycle4"/>
    <dgm:cxn modelId="{315A0736-D5A5-D442-B500-BFF16B8DE2D8}" type="presParOf" srcId="{CC973973-7FEA-A144-A7BD-C13BDCF647EB}" destId="{690F487F-F509-E746-BF33-08F0D8C5738A}" srcOrd="3" destOrd="0" presId="urn:microsoft.com/office/officeart/2005/8/layout/cycle4"/>
    <dgm:cxn modelId="{1CAC7A54-CE4D-D745-823D-B3C5F8B55B47}" type="presParOf" srcId="{690F487F-F509-E746-BF33-08F0D8C5738A}" destId="{92970878-CB61-1A4D-92EB-5E361D2FADF2}" srcOrd="0" destOrd="0" presId="urn:microsoft.com/office/officeart/2005/8/layout/cycle4"/>
    <dgm:cxn modelId="{3E76318A-E475-5443-87DB-1AEE0A361985}" type="presParOf" srcId="{690F487F-F509-E746-BF33-08F0D8C5738A}" destId="{9BFB04DA-17A8-C34C-92C7-46EF932E4040}" srcOrd="1" destOrd="0" presId="urn:microsoft.com/office/officeart/2005/8/layout/cycle4"/>
    <dgm:cxn modelId="{0B3A89E3-5AB1-CD43-BA06-4C22A7B134AC}" type="presParOf" srcId="{CC973973-7FEA-A144-A7BD-C13BDCF647EB}" destId="{66832F93-BD8C-994B-B36B-9890896D8618}" srcOrd="4" destOrd="0" presId="urn:microsoft.com/office/officeart/2005/8/layout/cycle4"/>
    <dgm:cxn modelId="{32B6914C-F34B-F74B-A0B9-63030AB49916}" type="presParOf" srcId="{872FD07B-742B-064B-8023-1ABD212CD183}" destId="{0A05D527-F438-C74D-9DDD-050762EC4C87}" srcOrd="1" destOrd="0" presId="urn:microsoft.com/office/officeart/2005/8/layout/cycle4"/>
    <dgm:cxn modelId="{4F02A46F-2A84-A94D-A97F-F8EB49F36AE7}" type="presParOf" srcId="{0A05D527-F438-C74D-9DDD-050762EC4C87}" destId="{422EC299-D697-0C42-BAF3-66E7DFFDFB85}" srcOrd="0" destOrd="0" presId="urn:microsoft.com/office/officeart/2005/8/layout/cycle4"/>
    <dgm:cxn modelId="{6CCE086B-4168-6746-9277-0F07F14E8EAE}" type="presParOf" srcId="{0A05D527-F438-C74D-9DDD-050762EC4C87}" destId="{0B234067-4073-D94B-885D-881EF0E181F3}" srcOrd="1" destOrd="0" presId="urn:microsoft.com/office/officeart/2005/8/layout/cycle4"/>
    <dgm:cxn modelId="{867887D0-270F-D24D-AF0E-0E912E6B8DAB}" type="presParOf" srcId="{0A05D527-F438-C74D-9DDD-050762EC4C87}" destId="{3487131A-3252-374E-B32C-A52A8EAC2C46}" srcOrd="2" destOrd="0" presId="urn:microsoft.com/office/officeart/2005/8/layout/cycle4"/>
    <dgm:cxn modelId="{353F4569-846C-4249-AAFA-D55E1A4D25C1}" type="presParOf" srcId="{0A05D527-F438-C74D-9DDD-050762EC4C87}" destId="{FF3BE184-FC1B-AB4F-A4F0-5F8116ED923E}" srcOrd="3" destOrd="0" presId="urn:microsoft.com/office/officeart/2005/8/layout/cycle4"/>
    <dgm:cxn modelId="{63B89C26-0BBC-8D42-BF2D-EC7B541E5560}" type="presParOf" srcId="{0A05D527-F438-C74D-9DDD-050762EC4C87}" destId="{6315AD0B-7365-1344-A8EC-E3B43E8DAF4A}" srcOrd="4" destOrd="0" presId="urn:microsoft.com/office/officeart/2005/8/layout/cycle4"/>
    <dgm:cxn modelId="{75A76A52-9A8D-7041-A226-061025D71788}" type="presParOf" srcId="{872FD07B-742B-064B-8023-1ABD212CD183}" destId="{B6A25C38-7337-FC40-A68A-BB9DA154808D}" srcOrd="2" destOrd="0" presId="urn:microsoft.com/office/officeart/2005/8/layout/cycle4"/>
    <dgm:cxn modelId="{8985756C-D0BF-5543-9DC4-19E75835E975}" type="presParOf" srcId="{872FD07B-742B-064B-8023-1ABD212CD183}" destId="{5474A573-C172-EB45-B5BC-BFEC0F8DCC0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A6B-80F4-4E8E-A76A-7D88CD2C257F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777655-8893-4954-BE99-95952C043B2C}">
      <dgm:prSet/>
      <dgm:spPr/>
      <dgm:t>
        <a:bodyPr/>
        <a:lstStyle/>
        <a:p>
          <a:r>
            <a:rPr lang="tr-TR" b="1" dirty="0"/>
            <a:t>Semptom yükünü azaltmak</a:t>
          </a:r>
          <a:endParaRPr lang="en-US" dirty="0"/>
        </a:p>
      </dgm:t>
    </dgm:pt>
    <dgm:pt modelId="{72FDF73C-5D2B-4E39-821C-BAD8BFBA9EDB}" type="parTrans" cxnId="{CAD863F5-D72A-4EFB-9D16-597627F5172E}">
      <dgm:prSet/>
      <dgm:spPr/>
      <dgm:t>
        <a:bodyPr/>
        <a:lstStyle/>
        <a:p>
          <a:endParaRPr lang="en-US"/>
        </a:p>
      </dgm:t>
    </dgm:pt>
    <dgm:pt modelId="{9AF7F282-46E8-42AB-AB02-A7A46B23C3FE}" type="sibTrans" cxnId="{CAD863F5-D72A-4EFB-9D16-597627F5172E}">
      <dgm:prSet/>
      <dgm:spPr/>
      <dgm:t>
        <a:bodyPr/>
        <a:lstStyle/>
        <a:p>
          <a:endParaRPr lang="en-US"/>
        </a:p>
      </dgm:t>
    </dgm:pt>
    <dgm:pt modelId="{9E2A8F5E-76DA-48CE-937E-05BB26814B26}">
      <dgm:prSet/>
      <dgm:spPr/>
      <dgm:t>
        <a:bodyPr/>
        <a:lstStyle/>
        <a:p>
          <a:r>
            <a:rPr lang="tr-TR" b="1" dirty="0"/>
            <a:t>Hastalığın organ tutulumuna ilerlemesini önlemek</a:t>
          </a:r>
          <a:r>
            <a:rPr lang="tr-TR" dirty="0"/>
            <a:t>.</a:t>
          </a:r>
          <a:endParaRPr lang="en-US" dirty="0"/>
        </a:p>
      </dgm:t>
    </dgm:pt>
    <dgm:pt modelId="{C4229838-85CA-4BC5-B0AC-A4EB61EBE5F6}" type="parTrans" cxnId="{F5BD2C2D-5320-4534-A8E7-F17451C1E53F}">
      <dgm:prSet/>
      <dgm:spPr/>
      <dgm:t>
        <a:bodyPr/>
        <a:lstStyle/>
        <a:p>
          <a:endParaRPr lang="en-US"/>
        </a:p>
      </dgm:t>
    </dgm:pt>
    <dgm:pt modelId="{21094F45-DA1F-479B-81FB-095926E20A32}" type="sibTrans" cxnId="{F5BD2C2D-5320-4534-A8E7-F17451C1E53F}">
      <dgm:prSet/>
      <dgm:spPr/>
      <dgm:t>
        <a:bodyPr/>
        <a:lstStyle/>
        <a:p>
          <a:endParaRPr lang="en-US"/>
        </a:p>
      </dgm:t>
    </dgm:pt>
    <dgm:pt modelId="{0EA3F21A-F489-490F-B570-19F0E4AEC64B}">
      <dgm:prSet/>
      <dgm:spPr/>
      <dgm:t>
        <a:bodyPr/>
        <a:lstStyle/>
        <a:p>
          <a:r>
            <a:rPr lang="tr-TR" b="1" dirty="0"/>
            <a:t>Fibrozis ve sakatlık gelişimini önlemek</a:t>
          </a:r>
          <a:r>
            <a:rPr lang="tr-TR" dirty="0"/>
            <a:t>,</a:t>
          </a:r>
          <a:endParaRPr lang="en-US" dirty="0"/>
        </a:p>
      </dgm:t>
    </dgm:pt>
    <dgm:pt modelId="{5879180F-EC8E-4D4C-8936-07383C903459}" type="parTrans" cxnId="{1D7F26A6-D1FF-4755-B159-F607680E29AE}">
      <dgm:prSet/>
      <dgm:spPr/>
      <dgm:t>
        <a:bodyPr/>
        <a:lstStyle/>
        <a:p>
          <a:endParaRPr lang="en-US"/>
        </a:p>
      </dgm:t>
    </dgm:pt>
    <dgm:pt modelId="{533F3B2C-2E70-4509-96BF-DFFD8A998999}" type="sibTrans" cxnId="{1D7F26A6-D1FF-4755-B159-F607680E29AE}">
      <dgm:prSet/>
      <dgm:spPr/>
      <dgm:t>
        <a:bodyPr/>
        <a:lstStyle/>
        <a:p>
          <a:endParaRPr lang="en-US"/>
        </a:p>
      </dgm:t>
    </dgm:pt>
    <dgm:pt modelId="{4941E4B7-2870-4013-AE2A-1608982BDA9F}">
      <dgm:prSet/>
      <dgm:spPr/>
      <dgm:t>
        <a:bodyPr/>
        <a:lstStyle/>
        <a:p>
          <a:r>
            <a:rPr lang="tr-TR" b="1" dirty="0"/>
            <a:t>Yaşam kalitesi (</a:t>
          </a:r>
          <a:r>
            <a:rPr lang="tr-TR" b="1" dirty="0" err="1"/>
            <a:t>QoL</a:t>
          </a:r>
          <a:r>
            <a:rPr lang="tr-TR" b="1" dirty="0"/>
            <a:t>) ve sağkalım süresi artırmak</a:t>
          </a:r>
          <a:endParaRPr lang="en-US" dirty="0"/>
        </a:p>
      </dgm:t>
    </dgm:pt>
    <dgm:pt modelId="{6E352167-1971-4AA7-810A-509BBEE7C268}" type="parTrans" cxnId="{3D197C18-F6B0-4691-B606-F851B58E2138}">
      <dgm:prSet/>
      <dgm:spPr/>
      <dgm:t>
        <a:bodyPr/>
        <a:lstStyle/>
        <a:p>
          <a:endParaRPr lang="en-US"/>
        </a:p>
      </dgm:t>
    </dgm:pt>
    <dgm:pt modelId="{F1789F5A-46BA-4450-8569-08F6A04FBF4B}" type="sibTrans" cxnId="{3D197C18-F6B0-4691-B606-F851B58E2138}">
      <dgm:prSet/>
      <dgm:spPr/>
      <dgm:t>
        <a:bodyPr/>
        <a:lstStyle/>
        <a:p>
          <a:endParaRPr lang="en-US"/>
        </a:p>
      </dgm:t>
    </dgm:pt>
    <dgm:pt modelId="{C80B0B9F-81E7-A14F-AA89-4471D817CBA4}" type="pres">
      <dgm:prSet presAssocID="{A40BAA6B-80F4-4E8E-A76A-7D88CD2C257F}" presName="matrix" presStyleCnt="0">
        <dgm:presLayoutVars>
          <dgm:chMax val="1"/>
          <dgm:dir/>
          <dgm:resizeHandles val="exact"/>
        </dgm:presLayoutVars>
      </dgm:prSet>
      <dgm:spPr/>
    </dgm:pt>
    <dgm:pt modelId="{187EA428-2B7C-F949-9C49-FDE122442497}" type="pres">
      <dgm:prSet presAssocID="{A40BAA6B-80F4-4E8E-A76A-7D88CD2C257F}" presName="diamond" presStyleLbl="bgShp" presStyleIdx="0" presStyleCnt="1"/>
      <dgm:spPr/>
    </dgm:pt>
    <dgm:pt modelId="{14F2B8A9-13DD-8845-AA47-FD27DD6FFA16}" type="pres">
      <dgm:prSet presAssocID="{A40BAA6B-80F4-4E8E-A76A-7D88CD2C257F}" presName="quad1" presStyleLbl="node1" presStyleIdx="0" presStyleCnt="4" custScaleX="131161" custScaleY="100653" custLinFactNeighborX="-13454" custLinFactNeighborY="3677">
        <dgm:presLayoutVars>
          <dgm:chMax val="0"/>
          <dgm:chPref val="0"/>
          <dgm:bulletEnabled val="1"/>
        </dgm:presLayoutVars>
      </dgm:prSet>
      <dgm:spPr/>
    </dgm:pt>
    <dgm:pt modelId="{0C0CF45E-84DD-D14B-B523-E89071AB51FE}" type="pres">
      <dgm:prSet presAssocID="{A40BAA6B-80F4-4E8E-A76A-7D88CD2C257F}" presName="quad2" presStyleLbl="node1" presStyleIdx="1" presStyleCnt="4" custScaleX="131161" custScaleY="100653" custLinFactNeighborX="27876" custLinFactNeighborY="3677">
        <dgm:presLayoutVars>
          <dgm:chMax val="0"/>
          <dgm:chPref val="0"/>
          <dgm:bulletEnabled val="1"/>
        </dgm:presLayoutVars>
      </dgm:prSet>
      <dgm:spPr/>
    </dgm:pt>
    <dgm:pt modelId="{6FEEA6EC-8A29-CC40-90E3-1B9A5FE8C014}" type="pres">
      <dgm:prSet presAssocID="{A40BAA6B-80F4-4E8E-A76A-7D88CD2C257F}" presName="quad3" presStyleLbl="node1" presStyleIdx="2" presStyleCnt="4" custScaleX="131161" custScaleY="100653" custLinFactNeighborX="-18785" custLinFactNeighborY="-1810">
        <dgm:presLayoutVars>
          <dgm:chMax val="0"/>
          <dgm:chPref val="0"/>
          <dgm:bulletEnabled val="1"/>
        </dgm:presLayoutVars>
      </dgm:prSet>
      <dgm:spPr/>
    </dgm:pt>
    <dgm:pt modelId="{6F552852-2C62-1D4C-9A88-61E63674FDF0}" type="pres">
      <dgm:prSet presAssocID="{A40BAA6B-80F4-4E8E-A76A-7D88CD2C257F}" presName="quad4" presStyleLbl="node1" presStyleIdx="3" presStyleCnt="4" custScaleX="131161" custScaleY="100653" custLinFactNeighborX="29047" custLinFactNeighborY="-1810">
        <dgm:presLayoutVars>
          <dgm:chMax val="0"/>
          <dgm:chPref val="0"/>
          <dgm:bulletEnabled val="1"/>
        </dgm:presLayoutVars>
      </dgm:prSet>
      <dgm:spPr/>
    </dgm:pt>
  </dgm:ptLst>
  <dgm:cxnLst>
    <dgm:cxn modelId="{3D197C18-F6B0-4691-B606-F851B58E2138}" srcId="{A40BAA6B-80F4-4E8E-A76A-7D88CD2C257F}" destId="{4941E4B7-2870-4013-AE2A-1608982BDA9F}" srcOrd="3" destOrd="0" parTransId="{6E352167-1971-4AA7-810A-509BBEE7C268}" sibTransId="{F1789F5A-46BA-4450-8569-08F6A04FBF4B}"/>
    <dgm:cxn modelId="{F5BD2C2D-5320-4534-A8E7-F17451C1E53F}" srcId="{A40BAA6B-80F4-4E8E-A76A-7D88CD2C257F}" destId="{9E2A8F5E-76DA-48CE-937E-05BB26814B26}" srcOrd="1" destOrd="0" parTransId="{C4229838-85CA-4BC5-B0AC-A4EB61EBE5F6}" sibTransId="{21094F45-DA1F-479B-81FB-095926E20A32}"/>
    <dgm:cxn modelId="{D174FF4A-DA59-684E-9EF6-8A970A988232}" type="presOf" srcId="{A40BAA6B-80F4-4E8E-A76A-7D88CD2C257F}" destId="{C80B0B9F-81E7-A14F-AA89-4471D817CBA4}" srcOrd="0" destOrd="0" presId="urn:microsoft.com/office/officeart/2005/8/layout/matrix3"/>
    <dgm:cxn modelId="{F6952E56-E698-8147-81D3-BC04BE5426E6}" type="presOf" srcId="{D3777655-8893-4954-BE99-95952C043B2C}" destId="{14F2B8A9-13DD-8845-AA47-FD27DD6FFA16}" srcOrd="0" destOrd="0" presId="urn:microsoft.com/office/officeart/2005/8/layout/matrix3"/>
    <dgm:cxn modelId="{A4ABCC7C-A62E-9C41-9345-51C9C6EAD72B}" type="presOf" srcId="{0EA3F21A-F489-490F-B570-19F0E4AEC64B}" destId="{6FEEA6EC-8A29-CC40-90E3-1B9A5FE8C014}" srcOrd="0" destOrd="0" presId="urn:microsoft.com/office/officeart/2005/8/layout/matrix3"/>
    <dgm:cxn modelId="{E0305997-E316-CA49-B977-A8AB463C2A2E}" type="presOf" srcId="{4941E4B7-2870-4013-AE2A-1608982BDA9F}" destId="{6F552852-2C62-1D4C-9A88-61E63674FDF0}" srcOrd="0" destOrd="0" presId="urn:microsoft.com/office/officeart/2005/8/layout/matrix3"/>
    <dgm:cxn modelId="{1D7F26A6-D1FF-4755-B159-F607680E29AE}" srcId="{A40BAA6B-80F4-4E8E-A76A-7D88CD2C257F}" destId="{0EA3F21A-F489-490F-B570-19F0E4AEC64B}" srcOrd="2" destOrd="0" parTransId="{5879180F-EC8E-4D4C-8936-07383C903459}" sibTransId="{533F3B2C-2E70-4509-96BF-DFFD8A998999}"/>
    <dgm:cxn modelId="{9EF3E8E7-105A-7F44-9052-3E3665FB73B6}" type="presOf" srcId="{9E2A8F5E-76DA-48CE-937E-05BB26814B26}" destId="{0C0CF45E-84DD-D14B-B523-E89071AB51FE}" srcOrd="0" destOrd="0" presId="urn:microsoft.com/office/officeart/2005/8/layout/matrix3"/>
    <dgm:cxn modelId="{CAD863F5-D72A-4EFB-9D16-597627F5172E}" srcId="{A40BAA6B-80F4-4E8E-A76A-7D88CD2C257F}" destId="{D3777655-8893-4954-BE99-95952C043B2C}" srcOrd="0" destOrd="0" parTransId="{72FDF73C-5D2B-4E39-821C-BAD8BFBA9EDB}" sibTransId="{9AF7F282-46E8-42AB-AB02-A7A46B23C3FE}"/>
    <dgm:cxn modelId="{240A6823-CB02-BD4D-91BB-2FD8EA345A59}" type="presParOf" srcId="{C80B0B9F-81E7-A14F-AA89-4471D817CBA4}" destId="{187EA428-2B7C-F949-9C49-FDE122442497}" srcOrd="0" destOrd="0" presId="urn:microsoft.com/office/officeart/2005/8/layout/matrix3"/>
    <dgm:cxn modelId="{2B1CD71B-6D52-7E49-A39F-D6ACC4A49E8E}" type="presParOf" srcId="{C80B0B9F-81E7-A14F-AA89-4471D817CBA4}" destId="{14F2B8A9-13DD-8845-AA47-FD27DD6FFA16}" srcOrd="1" destOrd="0" presId="urn:microsoft.com/office/officeart/2005/8/layout/matrix3"/>
    <dgm:cxn modelId="{7C20851D-B119-E74B-945A-637D8BB5BFF7}" type="presParOf" srcId="{C80B0B9F-81E7-A14F-AA89-4471D817CBA4}" destId="{0C0CF45E-84DD-D14B-B523-E89071AB51FE}" srcOrd="2" destOrd="0" presId="urn:microsoft.com/office/officeart/2005/8/layout/matrix3"/>
    <dgm:cxn modelId="{1679FDA4-A417-5945-BCF6-547969000331}" type="presParOf" srcId="{C80B0B9F-81E7-A14F-AA89-4471D817CBA4}" destId="{6FEEA6EC-8A29-CC40-90E3-1B9A5FE8C014}" srcOrd="3" destOrd="0" presId="urn:microsoft.com/office/officeart/2005/8/layout/matrix3"/>
    <dgm:cxn modelId="{D8D0B98E-BF4A-704C-806C-89B2E16C7FC0}" type="presParOf" srcId="{C80B0B9F-81E7-A14F-AA89-4471D817CBA4}" destId="{6F552852-2C62-1D4C-9A88-61E63674FDF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275643-503F-2E49-BFA6-5FFD6490EF0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A2AF07D6-FAF9-5E4D-8875-2AD9D78C0DDC}">
      <dgm:prSet/>
      <dgm:spPr/>
      <dgm:t>
        <a:bodyPr/>
        <a:lstStyle/>
        <a:p>
          <a:r>
            <a:rPr lang="tr-TR" dirty="0" err="1"/>
            <a:t>CSP'nin</a:t>
          </a:r>
          <a:r>
            <a:rPr lang="tr-TR" dirty="0"/>
            <a:t> prednizon ile birlikte kullanımının, transplantasyon kaynaklı ölüm oranını azaltıp azaltmadığını belirlemek.</a:t>
          </a:r>
        </a:p>
      </dgm:t>
    </dgm:pt>
    <dgm:pt modelId="{6E0D92DC-AA36-0C43-80ED-1C8CA3F129AF}" type="parTrans" cxnId="{9E51F39C-8466-BD4F-B554-C7E791449568}">
      <dgm:prSet/>
      <dgm:spPr/>
      <dgm:t>
        <a:bodyPr/>
        <a:lstStyle/>
        <a:p>
          <a:endParaRPr lang="tr-TR"/>
        </a:p>
      </dgm:t>
    </dgm:pt>
    <dgm:pt modelId="{8048E8AB-6DDE-C34E-B9E2-86EE9A3AC591}" type="sibTrans" cxnId="{9E51F39C-8466-BD4F-B554-C7E791449568}">
      <dgm:prSet/>
      <dgm:spPr/>
      <dgm:t>
        <a:bodyPr/>
        <a:lstStyle/>
        <a:p>
          <a:endParaRPr lang="tr-TR"/>
        </a:p>
      </dgm:t>
    </dgm:pt>
    <dgm:pt modelId="{46273178-1C20-6949-9835-AA4041E23401}">
      <dgm:prSet/>
      <dgm:spPr/>
      <dgm:t>
        <a:bodyPr/>
        <a:lstStyle/>
        <a:p>
          <a:r>
            <a:rPr lang="tr-TR" dirty="0"/>
            <a:t>287 hasta çalışmaya dahil edilmiştir.</a:t>
          </a:r>
        </a:p>
      </dgm:t>
    </dgm:pt>
    <dgm:pt modelId="{BCC80F55-50C4-154D-917B-4C2716996013}" type="parTrans" cxnId="{C0157F03-D45A-CD46-9576-5177882E28C0}">
      <dgm:prSet/>
      <dgm:spPr/>
      <dgm:t>
        <a:bodyPr/>
        <a:lstStyle/>
        <a:p>
          <a:endParaRPr lang="tr-TR"/>
        </a:p>
      </dgm:t>
    </dgm:pt>
    <dgm:pt modelId="{93282F50-4BF7-284B-A4E2-A0EF5F627EAC}" type="sibTrans" cxnId="{C0157F03-D45A-CD46-9576-5177882E28C0}">
      <dgm:prSet/>
      <dgm:spPr/>
      <dgm:t>
        <a:bodyPr/>
        <a:lstStyle/>
        <a:p>
          <a:endParaRPr lang="tr-TR"/>
        </a:p>
      </dgm:t>
    </dgm:pt>
    <dgm:pt modelId="{6ECD82DF-2294-2A45-9362-DCC7F97A9B22}">
      <dgm:prSet/>
      <dgm:spPr/>
      <dgm:t>
        <a:bodyPr/>
        <a:lstStyle/>
        <a:p>
          <a:r>
            <a:rPr lang="tr-TR" b="1" dirty="0"/>
            <a:t>Prednizon grubu:</a:t>
          </a:r>
          <a:r>
            <a:rPr lang="tr-TR" dirty="0"/>
            <a:t> Başlangıçta 1 mg/kg prednizon uygulanmış, doz kademeli olarak azaltılmıştır.</a:t>
          </a:r>
        </a:p>
      </dgm:t>
    </dgm:pt>
    <dgm:pt modelId="{47DC12AD-683A-F64F-B6D1-D721B5B5504C}" type="parTrans" cxnId="{5A795CD3-AB8E-4F43-B145-30AAFB2AF79C}">
      <dgm:prSet/>
      <dgm:spPr/>
      <dgm:t>
        <a:bodyPr/>
        <a:lstStyle/>
        <a:p>
          <a:endParaRPr lang="tr-TR"/>
        </a:p>
      </dgm:t>
    </dgm:pt>
    <dgm:pt modelId="{0E9A7119-E415-1546-9243-FFEE1F249422}" type="sibTrans" cxnId="{5A795CD3-AB8E-4F43-B145-30AAFB2AF79C}">
      <dgm:prSet/>
      <dgm:spPr/>
      <dgm:t>
        <a:bodyPr/>
        <a:lstStyle/>
        <a:p>
          <a:endParaRPr lang="tr-TR"/>
        </a:p>
      </dgm:t>
    </dgm:pt>
    <dgm:pt modelId="{915A74C4-F493-6A48-8B93-D15311B3C7F0}">
      <dgm:prSet/>
      <dgm:spPr/>
      <dgm:t>
        <a:bodyPr/>
        <a:lstStyle/>
        <a:p>
          <a:r>
            <a:rPr lang="tr-TR" b="1"/>
            <a:t>CSP + Prednizon grubu:</a:t>
          </a:r>
          <a:r>
            <a:rPr lang="tr-TR"/>
            <a:t> Prednizon ile birlikte 6 mg/kg CSP iki günde bir verilmiştir.</a:t>
          </a:r>
        </a:p>
      </dgm:t>
    </dgm:pt>
    <dgm:pt modelId="{29F208BA-A4C0-D248-AB77-624C102B3FC2}" type="parTrans" cxnId="{EEEB7D07-F3D4-804A-8331-B75072EAC8EB}">
      <dgm:prSet/>
      <dgm:spPr/>
      <dgm:t>
        <a:bodyPr/>
        <a:lstStyle/>
        <a:p>
          <a:endParaRPr lang="tr-TR"/>
        </a:p>
      </dgm:t>
    </dgm:pt>
    <dgm:pt modelId="{5EE2691F-10B0-D545-91D5-1248FA24D285}" type="sibTrans" cxnId="{EEEB7D07-F3D4-804A-8331-B75072EAC8EB}">
      <dgm:prSet/>
      <dgm:spPr/>
      <dgm:t>
        <a:bodyPr/>
        <a:lstStyle/>
        <a:p>
          <a:endParaRPr lang="tr-TR"/>
        </a:p>
      </dgm:t>
    </dgm:pt>
    <dgm:pt modelId="{E18F0B10-EDB8-2A4A-BDA1-B540C234DF1D}" type="pres">
      <dgm:prSet presAssocID="{FA275643-503F-2E49-BFA6-5FFD6490EF07}" presName="linearFlow" presStyleCnt="0">
        <dgm:presLayoutVars>
          <dgm:dir/>
          <dgm:resizeHandles val="exact"/>
        </dgm:presLayoutVars>
      </dgm:prSet>
      <dgm:spPr/>
    </dgm:pt>
    <dgm:pt modelId="{F9773F89-44D1-654A-969B-BE3729C920D1}" type="pres">
      <dgm:prSet presAssocID="{A2AF07D6-FAF9-5E4D-8875-2AD9D78C0DDC}" presName="composite" presStyleCnt="0"/>
      <dgm:spPr/>
    </dgm:pt>
    <dgm:pt modelId="{F8F8AE1F-C862-D446-9D44-96685BD16AA1}" type="pres">
      <dgm:prSet presAssocID="{A2AF07D6-FAF9-5E4D-8875-2AD9D78C0DDC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179CC574-C0CE-FB4C-9BAF-40E8560947C4}" type="pres">
      <dgm:prSet presAssocID="{A2AF07D6-FAF9-5E4D-8875-2AD9D78C0DDC}" presName="txShp" presStyleLbl="node1" presStyleIdx="0" presStyleCnt="4">
        <dgm:presLayoutVars>
          <dgm:bulletEnabled val="1"/>
        </dgm:presLayoutVars>
      </dgm:prSet>
      <dgm:spPr/>
    </dgm:pt>
    <dgm:pt modelId="{CD1EFA1D-3A03-FB4F-8EFD-2F533792B8B9}" type="pres">
      <dgm:prSet presAssocID="{8048E8AB-6DDE-C34E-B9E2-86EE9A3AC591}" presName="spacing" presStyleCnt="0"/>
      <dgm:spPr/>
    </dgm:pt>
    <dgm:pt modelId="{06754D46-CAD7-6543-A7CA-FE8F50C44959}" type="pres">
      <dgm:prSet presAssocID="{46273178-1C20-6949-9835-AA4041E23401}" presName="composite" presStyleCnt="0"/>
      <dgm:spPr/>
    </dgm:pt>
    <dgm:pt modelId="{6687A639-F7FE-B746-9A2D-7F68C8C4DDD5}" type="pres">
      <dgm:prSet presAssocID="{46273178-1C20-6949-9835-AA4041E23401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D3A87A4F-17BE-3F45-AC59-B95BFCA011DD}" type="pres">
      <dgm:prSet presAssocID="{46273178-1C20-6949-9835-AA4041E23401}" presName="txShp" presStyleLbl="node1" presStyleIdx="1" presStyleCnt="4">
        <dgm:presLayoutVars>
          <dgm:bulletEnabled val="1"/>
        </dgm:presLayoutVars>
      </dgm:prSet>
      <dgm:spPr/>
    </dgm:pt>
    <dgm:pt modelId="{DCC826C9-0554-094D-8C31-2B245778BEF4}" type="pres">
      <dgm:prSet presAssocID="{93282F50-4BF7-284B-A4E2-A0EF5F627EAC}" presName="spacing" presStyleCnt="0"/>
      <dgm:spPr/>
    </dgm:pt>
    <dgm:pt modelId="{CC216C33-D73D-C346-B4C0-945050415D9A}" type="pres">
      <dgm:prSet presAssocID="{6ECD82DF-2294-2A45-9362-DCC7F97A9B22}" presName="composite" presStyleCnt="0"/>
      <dgm:spPr/>
    </dgm:pt>
    <dgm:pt modelId="{26DBBDC8-DC5C-4147-90F3-71DA5E800DC1}" type="pres">
      <dgm:prSet presAssocID="{6ECD82DF-2294-2A45-9362-DCC7F97A9B22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12EA71B8-60A5-C04B-BBFD-34951033E3DB}" type="pres">
      <dgm:prSet presAssocID="{6ECD82DF-2294-2A45-9362-DCC7F97A9B22}" presName="txShp" presStyleLbl="node1" presStyleIdx="2" presStyleCnt="4">
        <dgm:presLayoutVars>
          <dgm:bulletEnabled val="1"/>
        </dgm:presLayoutVars>
      </dgm:prSet>
      <dgm:spPr/>
    </dgm:pt>
    <dgm:pt modelId="{D5CE549A-EE2F-484F-BC96-C03456FADC4E}" type="pres">
      <dgm:prSet presAssocID="{0E9A7119-E415-1546-9243-FFEE1F249422}" presName="spacing" presStyleCnt="0"/>
      <dgm:spPr/>
    </dgm:pt>
    <dgm:pt modelId="{87F7C24E-76A6-4546-9A96-8F2873423726}" type="pres">
      <dgm:prSet presAssocID="{915A74C4-F493-6A48-8B93-D15311B3C7F0}" presName="composite" presStyleCnt="0"/>
      <dgm:spPr/>
    </dgm:pt>
    <dgm:pt modelId="{F4E0D9C8-F626-F441-8C7D-4E4330AB012B}" type="pres">
      <dgm:prSet presAssocID="{915A74C4-F493-6A48-8B93-D15311B3C7F0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296569D9-F2BD-6147-83D5-00FAE661C038}" type="pres">
      <dgm:prSet presAssocID="{915A74C4-F493-6A48-8B93-D15311B3C7F0}" presName="txShp" presStyleLbl="node1" presStyleIdx="3" presStyleCnt="4">
        <dgm:presLayoutVars>
          <dgm:bulletEnabled val="1"/>
        </dgm:presLayoutVars>
      </dgm:prSet>
      <dgm:spPr/>
    </dgm:pt>
  </dgm:ptLst>
  <dgm:cxnLst>
    <dgm:cxn modelId="{C0157F03-D45A-CD46-9576-5177882E28C0}" srcId="{FA275643-503F-2E49-BFA6-5FFD6490EF07}" destId="{46273178-1C20-6949-9835-AA4041E23401}" srcOrd="1" destOrd="0" parTransId="{BCC80F55-50C4-154D-917B-4C2716996013}" sibTransId="{93282F50-4BF7-284B-A4E2-A0EF5F627EAC}"/>
    <dgm:cxn modelId="{EEEB7D07-F3D4-804A-8331-B75072EAC8EB}" srcId="{FA275643-503F-2E49-BFA6-5FFD6490EF07}" destId="{915A74C4-F493-6A48-8B93-D15311B3C7F0}" srcOrd="3" destOrd="0" parTransId="{29F208BA-A4C0-D248-AB77-624C102B3FC2}" sibTransId="{5EE2691F-10B0-D545-91D5-1248FA24D285}"/>
    <dgm:cxn modelId="{50600986-8689-EB4D-92E6-8F5D29E46882}" type="presOf" srcId="{46273178-1C20-6949-9835-AA4041E23401}" destId="{D3A87A4F-17BE-3F45-AC59-B95BFCA011DD}" srcOrd="0" destOrd="0" presId="urn:microsoft.com/office/officeart/2005/8/layout/vList3"/>
    <dgm:cxn modelId="{546FC19A-D9BE-F74D-9BD2-D1F00A7CDCF7}" type="presOf" srcId="{6ECD82DF-2294-2A45-9362-DCC7F97A9B22}" destId="{12EA71B8-60A5-C04B-BBFD-34951033E3DB}" srcOrd="0" destOrd="0" presId="urn:microsoft.com/office/officeart/2005/8/layout/vList3"/>
    <dgm:cxn modelId="{9E51F39C-8466-BD4F-B554-C7E791449568}" srcId="{FA275643-503F-2E49-BFA6-5FFD6490EF07}" destId="{A2AF07D6-FAF9-5E4D-8875-2AD9D78C0DDC}" srcOrd="0" destOrd="0" parTransId="{6E0D92DC-AA36-0C43-80ED-1C8CA3F129AF}" sibTransId="{8048E8AB-6DDE-C34E-B9E2-86EE9A3AC591}"/>
    <dgm:cxn modelId="{63C630A3-F2BA-0949-8583-C9DB96371D92}" type="presOf" srcId="{A2AF07D6-FAF9-5E4D-8875-2AD9D78C0DDC}" destId="{179CC574-C0CE-FB4C-9BAF-40E8560947C4}" srcOrd="0" destOrd="0" presId="urn:microsoft.com/office/officeart/2005/8/layout/vList3"/>
    <dgm:cxn modelId="{5A795CD3-AB8E-4F43-B145-30AAFB2AF79C}" srcId="{FA275643-503F-2E49-BFA6-5FFD6490EF07}" destId="{6ECD82DF-2294-2A45-9362-DCC7F97A9B22}" srcOrd="2" destOrd="0" parTransId="{47DC12AD-683A-F64F-B6D1-D721B5B5504C}" sibTransId="{0E9A7119-E415-1546-9243-FFEE1F249422}"/>
    <dgm:cxn modelId="{F22B5DD9-0BAA-A245-A5BE-898343726C6C}" type="presOf" srcId="{915A74C4-F493-6A48-8B93-D15311B3C7F0}" destId="{296569D9-F2BD-6147-83D5-00FAE661C038}" srcOrd="0" destOrd="0" presId="urn:microsoft.com/office/officeart/2005/8/layout/vList3"/>
    <dgm:cxn modelId="{4680FBE8-F121-CE47-A2C3-95D058589DC3}" type="presOf" srcId="{FA275643-503F-2E49-BFA6-5FFD6490EF07}" destId="{E18F0B10-EDB8-2A4A-BDA1-B540C234DF1D}" srcOrd="0" destOrd="0" presId="urn:microsoft.com/office/officeart/2005/8/layout/vList3"/>
    <dgm:cxn modelId="{39332B1D-AC6E-DD42-A3D9-F6AC294D69D4}" type="presParOf" srcId="{E18F0B10-EDB8-2A4A-BDA1-B540C234DF1D}" destId="{F9773F89-44D1-654A-969B-BE3729C920D1}" srcOrd="0" destOrd="0" presId="urn:microsoft.com/office/officeart/2005/8/layout/vList3"/>
    <dgm:cxn modelId="{DCF5CBEC-4578-E641-BC96-67F7E4CED0A1}" type="presParOf" srcId="{F9773F89-44D1-654A-969B-BE3729C920D1}" destId="{F8F8AE1F-C862-D446-9D44-96685BD16AA1}" srcOrd="0" destOrd="0" presId="urn:microsoft.com/office/officeart/2005/8/layout/vList3"/>
    <dgm:cxn modelId="{37E82086-862D-D64B-819A-64FFCA9F9A41}" type="presParOf" srcId="{F9773F89-44D1-654A-969B-BE3729C920D1}" destId="{179CC574-C0CE-FB4C-9BAF-40E8560947C4}" srcOrd="1" destOrd="0" presId="urn:microsoft.com/office/officeart/2005/8/layout/vList3"/>
    <dgm:cxn modelId="{2522C864-8E29-4942-A658-3D8449159C40}" type="presParOf" srcId="{E18F0B10-EDB8-2A4A-BDA1-B540C234DF1D}" destId="{CD1EFA1D-3A03-FB4F-8EFD-2F533792B8B9}" srcOrd="1" destOrd="0" presId="urn:microsoft.com/office/officeart/2005/8/layout/vList3"/>
    <dgm:cxn modelId="{173DB8F0-6151-B44C-829C-7838E2D21B22}" type="presParOf" srcId="{E18F0B10-EDB8-2A4A-BDA1-B540C234DF1D}" destId="{06754D46-CAD7-6543-A7CA-FE8F50C44959}" srcOrd="2" destOrd="0" presId="urn:microsoft.com/office/officeart/2005/8/layout/vList3"/>
    <dgm:cxn modelId="{58A75507-B873-A04F-B8E0-62C2A453E5B9}" type="presParOf" srcId="{06754D46-CAD7-6543-A7CA-FE8F50C44959}" destId="{6687A639-F7FE-B746-9A2D-7F68C8C4DDD5}" srcOrd="0" destOrd="0" presId="urn:microsoft.com/office/officeart/2005/8/layout/vList3"/>
    <dgm:cxn modelId="{82C00FE4-18F8-FC4B-AA85-1D3D4D67B93B}" type="presParOf" srcId="{06754D46-CAD7-6543-A7CA-FE8F50C44959}" destId="{D3A87A4F-17BE-3F45-AC59-B95BFCA011DD}" srcOrd="1" destOrd="0" presId="urn:microsoft.com/office/officeart/2005/8/layout/vList3"/>
    <dgm:cxn modelId="{0A955676-B2F3-C246-BE58-140383AEC885}" type="presParOf" srcId="{E18F0B10-EDB8-2A4A-BDA1-B540C234DF1D}" destId="{DCC826C9-0554-094D-8C31-2B245778BEF4}" srcOrd="3" destOrd="0" presId="urn:microsoft.com/office/officeart/2005/8/layout/vList3"/>
    <dgm:cxn modelId="{085AF4ED-F851-7241-AE60-DD98C338CD0A}" type="presParOf" srcId="{E18F0B10-EDB8-2A4A-BDA1-B540C234DF1D}" destId="{CC216C33-D73D-C346-B4C0-945050415D9A}" srcOrd="4" destOrd="0" presId="urn:microsoft.com/office/officeart/2005/8/layout/vList3"/>
    <dgm:cxn modelId="{8EB76F9B-43BB-384A-B9CB-D7A2229425D6}" type="presParOf" srcId="{CC216C33-D73D-C346-B4C0-945050415D9A}" destId="{26DBBDC8-DC5C-4147-90F3-71DA5E800DC1}" srcOrd="0" destOrd="0" presId="urn:microsoft.com/office/officeart/2005/8/layout/vList3"/>
    <dgm:cxn modelId="{44550CD9-9DC1-F841-A64C-E4AED6198CAE}" type="presParOf" srcId="{CC216C33-D73D-C346-B4C0-945050415D9A}" destId="{12EA71B8-60A5-C04B-BBFD-34951033E3DB}" srcOrd="1" destOrd="0" presId="urn:microsoft.com/office/officeart/2005/8/layout/vList3"/>
    <dgm:cxn modelId="{42B0386B-190F-4E4B-B47A-BE56D85B269F}" type="presParOf" srcId="{E18F0B10-EDB8-2A4A-BDA1-B540C234DF1D}" destId="{D5CE549A-EE2F-484F-BC96-C03456FADC4E}" srcOrd="5" destOrd="0" presId="urn:microsoft.com/office/officeart/2005/8/layout/vList3"/>
    <dgm:cxn modelId="{D400A00F-307D-9D42-B8A5-D8C5BCD24014}" type="presParOf" srcId="{E18F0B10-EDB8-2A4A-BDA1-B540C234DF1D}" destId="{87F7C24E-76A6-4546-9A96-8F2873423726}" srcOrd="6" destOrd="0" presId="urn:microsoft.com/office/officeart/2005/8/layout/vList3"/>
    <dgm:cxn modelId="{59AC331D-00EB-E845-9EE6-E2C83ECBCFB4}" type="presParOf" srcId="{87F7C24E-76A6-4546-9A96-8F2873423726}" destId="{F4E0D9C8-F626-F441-8C7D-4E4330AB012B}" srcOrd="0" destOrd="0" presId="urn:microsoft.com/office/officeart/2005/8/layout/vList3"/>
    <dgm:cxn modelId="{2946B495-F09C-4640-A5E7-0DD11873995F}" type="presParOf" srcId="{87F7C24E-76A6-4546-9A96-8F2873423726}" destId="{296569D9-F2BD-6147-83D5-00FAE661C03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FD5803-981F-2D4B-902F-4D835752878D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E0665CD8-1952-B045-A584-FD7DA4634612}">
      <dgm:prSet/>
      <dgm:spPr/>
      <dgm:t>
        <a:bodyPr/>
        <a:lstStyle/>
        <a:p>
          <a:r>
            <a:rPr lang="tr-TR" dirty="0" err="1"/>
            <a:t>MMF'nin</a:t>
          </a:r>
          <a:r>
            <a:rPr lang="tr-TR" dirty="0"/>
            <a:t>, kronik </a:t>
          </a:r>
          <a:r>
            <a:rPr lang="tr-TR" dirty="0" err="1"/>
            <a:t>GVHD'nin</a:t>
          </a:r>
          <a:r>
            <a:rPr lang="tr-TR" dirty="0"/>
            <a:t> başlangıç tedavisine eklenmesiyle tedavi başarısını artırıp artırmadığını belirlemek.</a:t>
          </a:r>
        </a:p>
      </dgm:t>
    </dgm:pt>
    <dgm:pt modelId="{F2C12344-7874-434A-BF21-8E4CAB5EBF38}" type="parTrans" cxnId="{4FD6AE86-FBAC-2D43-9B6B-1386DC41E2A3}">
      <dgm:prSet/>
      <dgm:spPr/>
      <dgm:t>
        <a:bodyPr/>
        <a:lstStyle/>
        <a:p>
          <a:endParaRPr lang="tr-TR"/>
        </a:p>
      </dgm:t>
    </dgm:pt>
    <dgm:pt modelId="{2233DF86-1883-BD42-B8A5-0CA7E94F4467}" type="sibTrans" cxnId="{4FD6AE86-FBAC-2D43-9B6B-1386DC41E2A3}">
      <dgm:prSet/>
      <dgm:spPr/>
      <dgm:t>
        <a:bodyPr/>
        <a:lstStyle/>
        <a:p>
          <a:endParaRPr lang="tr-TR"/>
        </a:p>
      </dgm:t>
    </dgm:pt>
    <dgm:pt modelId="{C92DB6DB-26AD-BF4A-9E13-8D90EEA2EADF}">
      <dgm:prSet/>
      <dgm:spPr/>
      <dgm:t>
        <a:bodyPr/>
        <a:lstStyle/>
        <a:p>
          <a:r>
            <a:rPr lang="tr-TR" dirty="0"/>
            <a:t>157 hasta 15 farklı nakil merkezinden çalışmaya katılmıştır.</a:t>
          </a:r>
        </a:p>
      </dgm:t>
    </dgm:pt>
    <dgm:pt modelId="{A2C97B0D-AB8A-1541-940E-EBE19CE5CFE6}" type="parTrans" cxnId="{AF03CB88-EE4C-2848-BA98-D37FDACA0A42}">
      <dgm:prSet/>
      <dgm:spPr/>
      <dgm:t>
        <a:bodyPr/>
        <a:lstStyle/>
        <a:p>
          <a:endParaRPr lang="tr-TR"/>
        </a:p>
      </dgm:t>
    </dgm:pt>
    <dgm:pt modelId="{AEC85C67-43B7-B747-B434-A8AA76999C50}" type="sibTrans" cxnId="{AF03CB88-EE4C-2848-BA98-D37FDACA0A42}">
      <dgm:prSet/>
      <dgm:spPr/>
      <dgm:t>
        <a:bodyPr/>
        <a:lstStyle/>
        <a:p>
          <a:endParaRPr lang="tr-TR"/>
        </a:p>
      </dgm:t>
    </dgm:pt>
    <dgm:pt modelId="{4C75560C-CC36-7C47-BEBC-59B5F1627E87}">
      <dgm:prSet/>
      <dgm:spPr/>
      <dgm:t>
        <a:bodyPr/>
        <a:lstStyle/>
        <a:p>
          <a:r>
            <a:rPr lang="tr-TR" dirty="0"/>
            <a:t>Kronik </a:t>
          </a:r>
          <a:r>
            <a:rPr lang="tr-TR" dirty="0" err="1"/>
            <a:t>GVHD'nin</a:t>
          </a:r>
          <a:r>
            <a:rPr lang="tr-TR" dirty="0"/>
            <a:t> tamamen çözülmesi ve 2 yıl içinde tüm sistemik tedavilerin kesilmesi.</a:t>
          </a:r>
        </a:p>
      </dgm:t>
    </dgm:pt>
    <dgm:pt modelId="{37CF910A-5417-6444-BAAC-25D4197D1398}" type="parTrans" cxnId="{BB05F987-C3F1-084E-AE01-5A7F303D4388}">
      <dgm:prSet/>
      <dgm:spPr/>
      <dgm:t>
        <a:bodyPr/>
        <a:lstStyle/>
        <a:p>
          <a:endParaRPr lang="tr-TR"/>
        </a:p>
      </dgm:t>
    </dgm:pt>
    <dgm:pt modelId="{1E271D2C-85D4-4443-B18D-914821C6B687}" type="sibTrans" cxnId="{BB05F987-C3F1-084E-AE01-5A7F303D4388}">
      <dgm:prSet/>
      <dgm:spPr/>
      <dgm:t>
        <a:bodyPr/>
        <a:lstStyle/>
        <a:p>
          <a:endParaRPr lang="tr-TR"/>
        </a:p>
      </dgm:t>
    </dgm:pt>
    <dgm:pt modelId="{3D4B3973-61D6-C441-97FA-E13F78A8B91D}" type="pres">
      <dgm:prSet presAssocID="{4FFD5803-981F-2D4B-902F-4D835752878D}" presName="linearFlow" presStyleCnt="0">
        <dgm:presLayoutVars>
          <dgm:dir/>
          <dgm:resizeHandles val="exact"/>
        </dgm:presLayoutVars>
      </dgm:prSet>
      <dgm:spPr/>
    </dgm:pt>
    <dgm:pt modelId="{A5AA9793-FBB3-604C-8D31-041188BBB445}" type="pres">
      <dgm:prSet presAssocID="{E0665CD8-1952-B045-A584-FD7DA4634612}" presName="composite" presStyleCnt="0"/>
      <dgm:spPr/>
    </dgm:pt>
    <dgm:pt modelId="{DD31709C-DE2D-4E43-953B-1B8578C58305}" type="pres">
      <dgm:prSet presAssocID="{E0665CD8-1952-B045-A584-FD7DA463461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F38E8988-3EE0-894F-932C-9A23DBFBCF00}" type="pres">
      <dgm:prSet presAssocID="{E0665CD8-1952-B045-A584-FD7DA4634612}" presName="txShp" presStyleLbl="node1" presStyleIdx="0" presStyleCnt="3">
        <dgm:presLayoutVars>
          <dgm:bulletEnabled val="1"/>
        </dgm:presLayoutVars>
      </dgm:prSet>
      <dgm:spPr/>
    </dgm:pt>
    <dgm:pt modelId="{ED305785-1A19-DD4C-8B05-E915A1B8CB0C}" type="pres">
      <dgm:prSet presAssocID="{2233DF86-1883-BD42-B8A5-0CA7E94F4467}" presName="spacing" presStyleCnt="0"/>
      <dgm:spPr/>
    </dgm:pt>
    <dgm:pt modelId="{C0085D1E-8D80-6A49-9124-B74AC7706350}" type="pres">
      <dgm:prSet presAssocID="{C92DB6DB-26AD-BF4A-9E13-8D90EEA2EADF}" presName="composite" presStyleCnt="0"/>
      <dgm:spPr/>
    </dgm:pt>
    <dgm:pt modelId="{A70DA6E3-E3DF-C941-8369-F342319DF2ED}" type="pres">
      <dgm:prSet presAssocID="{C92DB6DB-26AD-BF4A-9E13-8D90EEA2EADF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B733C021-D67D-9340-8FAC-7D5F80D82405}" type="pres">
      <dgm:prSet presAssocID="{C92DB6DB-26AD-BF4A-9E13-8D90EEA2EADF}" presName="txShp" presStyleLbl="node1" presStyleIdx="1" presStyleCnt="3">
        <dgm:presLayoutVars>
          <dgm:bulletEnabled val="1"/>
        </dgm:presLayoutVars>
      </dgm:prSet>
      <dgm:spPr/>
    </dgm:pt>
    <dgm:pt modelId="{754E8C3F-FF73-FE4D-BCD9-D44FA53311EB}" type="pres">
      <dgm:prSet presAssocID="{AEC85C67-43B7-B747-B434-A8AA76999C50}" presName="spacing" presStyleCnt="0"/>
      <dgm:spPr/>
    </dgm:pt>
    <dgm:pt modelId="{6F86BD00-7F05-0F45-AFC3-8F5E480F9BBF}" type="pres">
      <dgm:prSet presAssocID="{4C75560C-CC36-7C47-BEBC-59B5F1627E87}" presName="composite" presStyleCnt="0"/>
      <dgm:spPr/>
    </dgm:pt>
    <dgm:pt modelId="{0C3F8732-D3FE-C648-9BF9-D959CB4D64E7}" type="pres">
      <dgm:prSet presAssocID="{4C75560C-CC36-7C47-BEBC-59B5F1627E87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F53AD86C-1384-6849-8F77-9C454E38F95B}" type="pres">
      <dgm:prSet presAssocID="{4C75560C-CC36-7C47-BEBC-59B5F1627E87}" presName="txShp" presStyleLbl="node1" presStyleIdx="2" presStyleCnt="3">
        <dgm:presLayoutVars>
          <dgm:bulletEnabled val="1"/>
        </dgm:presLayoutVars>
      </dgm:prSet>
      <dgm:spPr/>
    </dgm:pt>
  </dgm:ptLst>
  <dgm:cxnLst>
    <dgm:cxn modelId="{0E16D301-441D-894F-85F5-9002E20D42E2}" type="presOf" srcId="{C92DB6DB-26AD-BF4A-9E13-8D90EEA2EADF}" destId="{B733C021-D67D-9340-8FAC-7D5F80D82405}" srcOrd="0" destOrd="0" presId="urn:microsoft.com/office/officeart/2005/8/layout/vList3"/>
    <dgm:cxn modelId="{33F82F2C-165B-A946-973D-17A59EA1CA38}" type="presOf" srcId="{4FFD5803-981F-2D4B-902F-4D835752878D}" destId="{3D4B3973-61D6-C441-97FA-E13F78A8B91D}" srcOrd="0" destOrd="0" presId="urn:microsoft.com/office/officeart/2005/8/layout/vList3"/>
    <dgm:cxn modelId="{31BBFB46-52B9-0747-BA31-78754795FE57}" type="presOf" srcId="{E0665CD8-1952-B045-A584-FD7DA4634612}" destId="{F38E8988-3EE0-894F-932C-9A23DBFBCF00}" srcOrd="0" destOrd="0" presId="urn:microsoft.com/office/officeart/2005/8/layout/vList3"/>
    <dgm:cxn modelId="{4FD6AE86-FBAC-2D43-9B6B-1386DC41E2A3}" srcId="{4FFD5803-981F-2D4B-902F-4D835752878D}" destId="{E0665CD8-1952-B045-A584-FD7DA4634612}" srcOrd="0" destOrd="0" parTransId="{F2C12344-7874-434A-BF21-8E4CAB5EBF38}" sibTransId="{2233DF86-1883-BD42-B8A5-0CA7E94F4467}"/>
    <dgm:cxn modelId="{BB05F987-C3F1-084E-AE01-5A7F303D4388}" srcId="{4FFD5803-981F-2D4B-902F-4D835752878D}" destId="{4C75560C-CC36-7C47-BEBC-59B5F1627E87}" srcOrd="2" destOrd="0" parTransId="{37CF910A-5417-6444-BAAC-25D4197D1398}" sibTransId="{1E271D2C-85D4-4443-B18D-914821C6B687}"/>
    <dgm:cxn modelId="{AF03CB88-EE4C-2848-BA98-D37FDACA0A42}" srcId="{4FFD5803-981F-2D4B-902F-4D835752878D}" destId="{C92DB6DB-26AD-BF4A-9E13-8D90EEA2EADF}" srcOrd="1" destOrd="0" parTransId="{A2C97B0D-AB8A-1541-940E-EBE19CE5CFE6}" sibTransId="{AEC85C67-43B7-B747-B434-A8AA76999C50}"/>
    <dgm:cxn modelId="{9317C4F0-4053-6940-88A7-980FD6D68C83}" type="presOf" srcId="{4C75560C-CC36-7C47-BEBC-59B5F1627E87}" destId="{F53AD86C-1384-6849-8F77-9C454E38F95B}" srcOrd="0" destOrd="0" presId="urn:microsoft.com/office/officeart/2005/8/layout/vList3"/>
    <dgm:cxn modelId="{78536FE7-7A76-3443-8D4A-C779128A7F37}" type="presParOf" srcId="{3D4B3973-61D6-C441-97FA-E13F78A8B91D}" destId="{A5AA9793-FBB3-604C-8D31-041188BBB445}" srcOrd="0" destOrd="0" presId="urn:microsoft.com/office/officeart/2005/8/layout/vList3"/>
    <dgm:cxn modelId="{4EA97529-91E9-7F4A-BA0D-1283D5568288}" type="presParOf" srcId="{A5AA9793-FBB3-604C-8D31-041188BBB445}" destId="{DD31709C-DE2D-4E43-953B-1B8578C58305}" srcOrd="0" destOrd="0" presId="urn:microsoft.com/office/officeart/2005/8/layout/vList3"/>
    <dgm:cxn modelId="{59CA3530-D9C5-B24B-A0C6-B49843B7797A}" type="presParOf" srcId="{A5AA9793-FBB3-604C-8D31-041188BBB445}" destId="{F38E8988-3EE0-894F-932C-9A23DBFBCF00}" srcOrd="1" destOrd="0" presId="urn:microsoft.com/office/officeart/2005/8/layout/vList3"/>
    <dgm:cxn modelId="{B58EF3E8-7067-2B4C-93FF-28AE8B64223C}" type="presParOf" srcId="{3D4B3973-61D6-C441-97FA-E13F78A8B91D}" destId="{ED305785-1A19-DD4C-8B05-E915A1B8CB0C}" srcOrd="1" destOrd="0" presId="urn:microsoft.com/office/officeart/2005/8/layout/vList3"/>
    <dgm:cxn modelId="{97907B6F-3635-2147-ACB9-3543EFAA2456}" type="presParOf" srcId="{3D4B3973-61D6-C441-97FA-E13F78A8B91D}" destId="{C0085D1E-8D80-6A49-9124-B74AC7706350}" srcOrd="2" destOrd="0" presId="urn:microsoft.com/office/officeart/2005/8/layout/vList3"/>
    <dgm:cxn modelId="{8F3192B0-DCCA-EB4D-8935-BD0A6B478AF0}" type="presParOf" srcId="{C0085D1E-8D80-6A49-9124-B74AC7706350}" destId="{A70DA6E3-E3DF-C941-8369-F342319DF2ED}" srcOrd="0" destOrd="0" presId="urn:microsoft.com/office/officeart/2005/8/layout/vList3"/>
    <dgm:cxn modelId="{BCA96BA7-0A0A-4644-929F-A4F8DA6DFBEB}" type="presParOf" srcId="{C0085D1E-8D80-6A49-9124-B74AC7706350}" destId="{B733C021-D67D-9340-8FAC-7D5F80D82405}" srcOrd="1" destOrd="0" presId="urn:microsoft.com/office/officeart/2005/8/layout/vList3"/>
    <dgm:cxn modelId="{18B3D6BC-FA89-704F-A8D2-C17C90D915A0}" type="presParOf" srcId="{3D4B3973-61D6-C441-97FA-E13F78A8B91D}" destId="{754E8C3F-FF73-FE4D-BCD9-D44FA53311EB}" srcOrd="3" destOrd="0" presId="urn:microsoft.com/office/officeart/2005/8/layout/vList3"/>
    <dgm:cxn modelId="{9BA61066-D3E6-8B41-928B-FCA8CC4726A5}" type="presParOf" srcId="{3D4B3973-61D6-C441-97FA-E13F78A8B91D}" destId="{6F86BD00-7F05-0F45-AFC3-8F5E480F9BBF}" srcOrd="4" destOrd="0" presId="urn:microsoft.com/office/officeart/2005/8/layout/vList3"/>
    <dgm:cxn modelId="{EC95BE37-0363-F44B-8DA2-7D013476D1D2}" type="presParOf" srcId="{6F86BD00-7F05-0F45-AFC3-8F5E480F9BBF}" destId="{0C3F8732-D3FE-C648-9BF9-D959CB4D64E7}" srcOrd="0" destOrd="0" presId="urn:microsoft.com/office/officeart/2005/8/layout/vList3"/>
    <dgm:cxn modelId="{B535EFCF-D673-994A-A1C6-975C4994B0BC}" type="presParOf" srcId="{6F86BD00-7F05-0F45-AFC3-8F5E480F9BBF}" destId="{F53AD86C-1384-6849-8F77-9C454E38F95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B5AA0F-8EBD-7348-986A-C1E10378CD6A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F220A068-D8E7-D245-BEC1-CE70BC622B84}">
      <dgm:prSet phldrT="[Metin]"/>
      <dgm:spPr/>
      <dgm:t>
        <a:bodyPr/>
        <a:lstStyle/>
        <a:p>
          <a:r>
            <a:rPr lang="tr-TR" dirty="0"/>
            <a:t>İlk Basamak Tedavi</a:t>
          </a:r>
          <a:br>
            <a:rPr lang="tr-TR" dirty="0"/>
          </a:br>
          <a:r>
            <a:rPr lang="tr-TR" dirty="0" err="1"/>
            <a:t>Prednisolone</a:t>
          </a:r>
          <a:r>
            <a:rPr lang="tr-TR" dirty="0"/>
            <a:t> 0.5-1 mg/kg</a:t>
          </a:r>
        </a:p>
      </dgm:t>
    </dgm:pt>
    <dgm:pt modelId="{9C1DF2F5-2755-4049-9002-D2381146CAAD}" type="parTrans" cxnId="{5887A4DF-7299-FA41-8994-F359901FFF74}">
      <dgm:prSet/>
      <dgm:spPr/>
      <dgm:t>
        <a:bodyPr/>
        <a:lstStyle/>
        <a:p>
          <a:endParaRPr lang="tr-TR"/>
        </a:p>
      </dgm:t>
    </dgm:pt>
    <dgm:pt modelId="{ED4313A1-84B4-5147-9B32-63D299FE104D}" type="sibTrans" cxnId="{5887A4DF-7299-FA41-8994-F359901FFF74}">
      <dgm:prSet/>
      <dgm:spPr/>
      <dgm:t>
        <a:bodyPr/>
        <a:lstStyle/>
        <a:p>
          <a:endParaRPr lang="tr-TR"/>
        </a:p>
      </dgm:t>
    </dgm:pt>
    <dgm:pt modelId="{E7CD963E-B477-4D48-BE36-065445C39B50}" type="asst">
      <dgm:prSet phldrT="[Metin]"/>
      <dgm:spPr/>
      <dgm:t>
        <a:bodyPr/>
        <a:lstStyle/>
        <a:p>
          <a:r>
            <a:rPr lang="tr-TR" dirty="0" err="1"/>
            <a:t>Lökal</a:t>
          </a:r>
          <a:r>
            <a:rPr lang="tr-TR" dirty="0"/>
            <a:t> Önlemler ve destekleyici tedavi</a:t>
          </a:r>
        </a:p>
      </dgm:t>
    </dgm:pt>
    <dgm:pt modelId="{2FE55599-EC89-A64D-8C28-99285B3534FA}" type="parTrans" cxnId="{D8BF3350-48DD-F24C-9B0F-BA43FFD30C37}">
      <dgm:prSet/>
      <dgm:spPr/>
      <dgm:t>
        <a:bodyPr/>
        <a:lstStyle/>
        <a:p>
          <a:endParaRPr lang="tr-TR"/>
        </a:p>
      </dgm:t>
    </dgm:pt>
    <dgm:pt modelId="{6B1AD308-445C-A64A-AAEB-B869440A5DB1}" type="sibTrans" cxnId="{D8BF3350-48DD-F24C-9B0F-BA43FFD30C37}">
      <dgm:prSet/>
      <dgm:spPr/>
      <dgm:t>
        <a:bodyPr/>
        <a:lstStyle/>
        <a:p>
          <a:endParaRPr lang="tr-TR"/>
        </a:p>
      </dgm:t>
    </dgm:pt>
    <dgm:pt modelId="{BB030863-C59A-CB47-A409-BB4DFEF11E04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/>
            <a:t>Yanıt yok</a:t>
          </a:r>
        </a:p>
      </dgm:t>
    </dgm:pt>
    <dgm:pt modelId="{472D9C80-B5A6-CB45-A632-78C53994DC08}" type="parTrans" cxnId="{91346E4C-505C-F348-9C3A-192F9F099D8B}">
      <dgm:prSet/>
      <dgm:spPr/>
      <dgm:t>
        <a:bodyPr/>
        <a:lstStyle/>
        <a:p>
          <a:endParaRPr lang="tr-TR"/>
        </a:p>
      </dgm:t>
    </dgm:pt>
    <dgm:pt modelId="{7BDB2E12-E5B6-024B-9954-6FD45ADF66AB}" type="sibTrans" cxnId="{91346E4C-505C-F348-9C3A-192F9F099D8B}">
      <dgm:prSet/>
      <dgm:spPr/>
      <dgm:t>
        <a:bodyPr/>
        <a:lstStyle/>
        <a:p>
          <a:endParaRPr lang="tr-TR"/>
        </a:p>
      </dgm:t>
    </dgm:pt>
    <dgm:pt modelId="{633EBC16-F2A2-F547-8826-09D2113AB1F2}">
      <dgm:prSet/>
      <dgm:spPr/>
      <dgm:t>
        <a:bodyPr/>
        <a:lstStyle/>
        <a:p>
          <a:r>
            <a:rPr lang="tr-TR" dirty="0" err="1"/>
            <a:t>cGVHD</a:t>
          </a:r>
          <a:endParaRPr lang="tr-TR" dirty="0"/>
        </a:p>
      </dgm:t>
    </dgm:pt>
    <dgm:pt modelId="{8FC6F3F5-F00F-7249-961F-3CF6D5B86306}" type="parTrans" cxnId="{D112F8F7-00F1-6D49-B2FB-5539F035015C}">
      <dgm:prSet/>
      <dgm:spPr/>
      <dgm:t>
        <a:bodyPr/>
        <a:lstStyle/>
        <a:p>
          <a:endParaRPr lang="tr-TR"/>
        </a:p>
      </dgm:t>
    </dgm:pt>
    <dgm:pt modelId="{14EFE53B-5FA9-0944-B54F-36AC3D974B81}" type="sibTrans" cxnId="{D112F8F7-00F1-6D49-B2FB-5539F035015C}">
      <dgm:prSet/>
      <dgm:spPr/>
      <dgm:t>
        <a:bodyPr/>
        <a:lstStyle/>
        <a:p>
          <a:endParaRPr lang="tr-TR"/>
        </a:p>
      </dgm:t>
    </dgm:pt>
    <dgm:pt modelId="{8BDF2D0B-27AD-574E-B2B3-8EEE44F17F6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dirty="0"/>
            <a:t>Yanıt var</a:t>
          </a:r>
        </a:p>
      </dgm:t>
    </dgm:pt>
    <dgm:pt modelId="{5FBD6AD4-1457-0D42-B027-25332CDCE427}" type="parTrans" cxnId="{4DA65498-8200-494C-93D1-EFD05FA20A88}">
      <dgm:prSet/>
      <dgm:spPr/>
      <dgm:t>
        <a:bodyPr/>
        <a:lstStyle/>
        <a:p>
          <a:endParaRPr lang="tr-TR"/>
        </a:p>
      </dgm:t>
    </dgm:pt>
    <dgm:pt modelId="{101059C2-0877-1442-A9A3-C0B504DB78DD}" type="sibTrans" cxnId="{4DA65498-8200-494C-93D1-EFD05FA20A88}">
      <dgm:prSet/>
      <dgm:spPr/>
      <dgm:t>
        <a:bodyPr/>
        <a:lstStyle/>
        <a:p>
          <a:endParaRPr lang="tr-TR"/>
        </a:p>
      </dgm:t>
    </dgm:pt>
    <dgm:pt modelId="{DF908204-992B-8844-BDD9-99881961EFEC}" type="pres">
      <dgm:prSet presAssocID="{26B5AA0F-8EBD-7348-986A-C1E10378CD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A4D35ED-6BE0-684D-840B-7AC9334B6DD5}" type="pres">
      <dgm:prSet presAssocID="{633EBC16-F2A2-F547-8826-09D2113AB1F2}" presName="hierRoot1" presStyleCnt="0">
        <dgm:presLayoutVars>
          <dgm:hierBranch val="init"/>
        </dgm:presLayoutVars>
      </dgm:prSet>
      <dgm:spPr/>
    </dgm:pt>
    <dgm:pt modelId="{296CC335-258E-4F48-87E9-9782E9849236}" type="pres">
      <dgm:prSet presAssocID="{633EBC16-F2A2-F547-8826-09D2113AB1F2}" presName="rootComposite1" presStyleCnt="0"/>
      <dgm:spPr/>
    </dgm:pt>
    <dgm:pt modelId="{B7CB778B-BA10-674C-A821-5AEAE2962969}" type="pres">
      <dgm:prSet presAssocID="{633EBC16-F2A2-F547-8826-09D2113AB1F2}" presName="rootText1" presStyleLbl="node0" presStyleIdx="0" presStyleCnt="1" custLinFactNeighborY="-83268">
        <dgm:presLayoutVars>
          <dgm:chPref val="3"/>
        </dgm:presLayoutVars>
      </dgm:prSet>
      <dgm:spPr/>
    </dgm:pt>
    <dgm:pt modelId="{EEFDEA43-F533-6543-A61E-25BA27B01D35}" type="pres">
      <dgm:prSet presAssocID="{633EBC16-F2A2-F547-8826-09D2113AB1F2}" presName="rootConnector1" presStyleLbl="node1" presStyleIdx="0" presStyleCnt="0"/>
      <dgm:spPr/>
    </dgm:pt>
    <dgm:pt modelId="{ADC1E7D4-F1BB-ED48-AE18-652B351E843C}" type="pres">
      <dgm:prSet presAssocID="{633EBC16-F2A2-F547-8826-09D2113AB1F2}" presName="hierChild2" presStyleCnt="0"/>
      <dgm:spPr/>
    </dgm:pt>
    <dgm:pt modelId="{470D6516-DA39-B244-862E-B884C4632FE9}" type="pres">
      <dgm:prSet presAssocID="{9C1DF2F5-2755-4049-9002-D2381146CAAD}" presName="Name37" presStyleLbl="parChTrans1D2" presStyleIdx="0" presStyleCnt="1"/>
      <dgm:spPr/>
    </dgm:pt>
    <dgm:pt modelId="{8C286FBF-14C7-EE48-9D71-21253A8963F0}" type="pres">
      <dgm:prSet presAssocID="{F220A068-D8E7-D245-BEC1-CE70BC622B84}" presName="hierRoot2" presStyleCnt="0">
        <dgm:presLayoutVars>
          <dgm:hierBranch val="init"/>
        </dgm:presLayoutVars>
      </dgm:prSet>
      <dgm:spPr/>
    </dgm:pt>
    <dgm:pt modelId="{895F2657-FFB7-3546-A9B8-6CC1B7652046}" type="pres">
      <dgm:prSet presAssocID="{F220A068-D8E7-D245-BEC1-CE70BC622B84}" presName="rootComposite" presStyleCnt="0"/>
      <dgm:spPr/>
    </dgm:pt>
    <dgm:pt modelId="{424C8EC2-D129-AF4C-BB36-4A6C336763BF}" type="pres">
      <dgm:prSet presAssocID="{F220A068-D8E7-D245-BEC1-CE70BC622B84}" presName="rootText" presStyleLbl="node2" presStyleIdx="0" presStyleCnt="1" custScaleX="650344" custLinFactNeighborY="-71703">
        <dgm:presLayoutVars>
          <dgm:chPref val="3"/>
        </dgm:presLayoutVars>
      </dgm:prSet>
      <dgm:spPr/>
    </dgm:pt>
    <dgm:pt modelId="{CDFBB683-158B-8A4C-9839-AFFEA5A4039A}" type="pres">
      <dgm:prSet presAssocID="{F220A068-D8E7-D245-BEC1-CE70BC622B84}" presName="rootConnector" presStyleLbl="node2" presStyleIdx="0" presStyleCnt="1"/>
      <dgm:spPr/>
    </dgm:pt>
    <dgm:pt modelId="{AB874178-C515-A64C-A6A6-4F87697D7979}" type="pres">
      <dgm:prSet presAssocID="{F220A068-D8E7-D245-BEC1-CE70BC622B84}" presName="hierChild4" presStyleCnt="0"/>
      <dgm:spPr/>
    </dgm:pt>
    <dgm:pt modelId="{414D5C09-98D5-B643-8180-4DA6D045D4E2}" type="pres">
      <dgm:prSet presAssocID="{472D9C80-B5A6-CB45-A632-78C53994DC08}" presName="Name37" presStyleLbl="parChTrans1D3" presStyleIdx="0" presStyleCnt="3"/>
      <dgm:spPr/>
    </dgm:pt>
    <dgm:pt modelId="{80CC65C6-F192-7F43-8869-99B125B99B3C}" type="pres">
      <dgm:prSet presAssocID="{BB030863-C59A-CB47-A409-BB4DFEF11E04}" presName="hierRoot2" presStyleCnt="0">
        <dgm:presLayoutVars>
          <dgm:hierBranch val="init"/>
        </dgm:presLayoutVars>
      </dgm:prSet>
      <dgm:spPr/>
    </dgm:pt>
    <dgm:pt modelId="{BEB67781-E38E-5849-8C24-5F80A7081C4D}" type="pres">
      <dgm:prSet presAssocID="{BB030863-C59A-CB47-A409-BB4DFEF11E04}" presName="rootComposite" presStyleCnt="0"/>
      <dgm:spPr/>
    </dgm:pt>
    <dgm:pt modelId="{675EDE9D-0F9C-DD4C-84BD-090C22AE156C}" type="pres">
      <dgm:prSet presAssocID="{BB030863-C59A-CB47-A409-BB4DFEF11E04}" presName="rootText" presStyleLbl="node3" presStyleIdx="0" presStyleCnt="2" custLinFactNeighborX="68450" custLinFactNeighborY="49548">
        <dgm:presLayoutVars>
          <dgm:chPref val="3"/>
        </dgm:presLayoutVars>
      </dgm:prSet>
      <dgm:spPr/>
    </dgm:pt>
    <dgm:pt modelId="{FB4C8F08-1A8B-A44F-815B-944A6EAEC484}" type="pres">
      <dgm:prSet presAssocID="{BB030863-C59A-CB47-A409-BB4DFEF11E04}" presName="rootConnector" presStyleLbl="node3" presStyleIdx="0" presStyleCnt="2"/>
      <dgm:spPr/>
    </dgm:pt>
    <dgm:pt modelId="{6CBFC807-EF6A-DD4B-B228-E736F4794ECD}" type="pres">
      <dgm:prSet presAssocID="{BB030863-C59A-CB47-A409-BB4DFEF11E04}" presName="hierChild4" presStyleCnt="0"/>
      <dgm:spPr/>
    </dgm:pt>
    <dgm:pt modelId="{0A54DF7A-286C-7D49-A94C-49944030BDE4}" type="pres">
      <dgm:prSet presAssocID="{BB030863-C59A-CB47-A409-BB4DFEF11E04}" presName="hierChild5" presStyleCnt="0"/>
      <dgm:spPr/>
    </dgm:pt>
    <dgm:pt modelId="{33CFDB94-BDFD-7F47-BB1F-B32076FA5B3D}" type="pres">
      <dgm:prSet presAssocID="{5FBD6AD4-1457-0D42-B027-25332CDCE427}" presName="Name37" presStyleLbl="parChTrans1D3" presStyleIdx="1" presStyleCnt="3"/>
      <dgm:spPr/>
    </dgm:pt>
    <dgm:pt modelId="{CDC1D99E-4184-A047-9D53-5D85D4F5CC26}" type="pres">
      <dgm:prSet presAssocID="{8BDF2D0B-27AD-574E-B2B3-8EEE44F17F6F}" presName="hierRoot2" presStyleCnt="0">
        <dgm:presLayoutVars>
          <dgm:hierBranch val="init"/>
        </dgm:presLayoutVars>
      </dgm:prSet>
      <dgm:spPr/>
    </dgm:pt>
    <dgm:pt modelId="{FD2F4E65-E33B-D742-8357-67FBB44070BE}" type="pres">
      <dgm:prSet presAssocID="{8BDF2D0B-27AD-574E-B2B3-8EEE44F17F6F}" presName="rootComposite" presStyleCnt="0"/>
      <dgm:spPr/>
    </dgm:pt>
    <dgm:pt modelId="{0883517C-509F-DC41-A186-F23083276D35}" type="pres">
      <dgm:prSet presAssocID="{8BDF2D0B-27AD-574E-B2B3-8EEE44F17F6F}" presName="rootText" presStyleLbl="node3" presStyleIdx="1" presStyleCnt="2" custLinFactX="-200000" custLinFactNeighborX="-222405" custLinFactNeighborY="-94765">
        <dgm:presLayoutVars>
          <dgm:chPref val="3"/>
        </dgm:presLayoutVars>
      </dgm:prSet>
      <dgm:spPr/>
    </dgm:pt>
    <dgm:pt modelId="{3C03B37D-B6D8-D343-BC14-92C6967BE21D}" type="pres">
      <dgm:prSet presAssocID="{8BDF2D0B-27AD-574E-B2B3-8EEE44F17F6F}" presName="rootConnector" presStyleLbl="node3" presStyleIdx="1" presStyleCnt="2"/>
      <dgm:spPr/>
    </dgm:pt>
    <dgm:pt modelId="{3EC9FD1C-E32F-1D41-B1FC-37C68AE34F67}" type="pres">
      <dgm:prSet presAssocID="{8BDF2D0B-27AD-574E-B2B3-8EEE44F17F6F}" presName="hierChild4" presStyleCnt="0"/>
      <dgm:spPr/>
    </dgm:pt>
    <dgm:pt modelId="{99719266-39C3-5C41-AB51-B3BF356D1CF2}" type="pres">
      <dgm:prSet presAssocID="{8BDF2D0B-27AD-574E-B2B3-8EEE44F17F6F}" presName="hierChild5" presStyleCnt="0"/>
      <dgm:spPr/>
    </dgm:pt>
    <dgm:pt modelId="{092B3B57-63DA-274A-8298-34DC812170A5}" type="pres">
      <dgm:prSet presAssocID="{F220A068-D8E7-D245-BEC1-CE70BC622B84}" presName="hierChild5" presStyleCnt="0"/>
      <dgm:spPr/>
    </dgm:pt>
    <dgm:pt modelId="{A4EA140C-C680-F743-949D-791227E2755B}" type="pres">
      <dgm:prSet presAssocID="{2FE55599-EC89-A64D-8C28-99285B3534FA}" presName="Name111" presStyleLbl="parChTrans1D3" presStyleIdx="2" presStyleCnt="3"/>
      <dgm:spPr/>
    </dgm:pt>
    <dgm:pt modelId="{02633DB8-6AF2-EB49-A8B7-0E9EA4070BCE}" type="pres">
      <dgm:prSet presAssocID="{E7CD963E-B477-4D48-BE36-065445C39B50}" presName="hierRoot3" presStyleCnt="0">
        <dgm:presLayoutVars>
          <dgm:hierBranch val="init"/>
        </dgm:presLayoutVars>
      </dgm:prSet>
      <dgm:spPr/>
    </dgm:pt>
    <dgm:pt modelId="{FA427391-ED43-EC4E-9F47-95B7B65E22DC}" type="pres">
      <dgm:prSet presAssocID="{E7CD963E-B477-4D48-BE36-065445C39B50}" presName="rootComposite3" presStyleCnt="0"/>
      <dgm:spPr/>
    </dgm:pt>
    <dgm:pt modelId="{2801BDA9-0958-1B4E-9093-A086FEDD692A}" type="pres">
      <dgm:prSet presAssocID="{E7CD963E-B477-4D48-BE36-065445C39B50}" presName="rootText3" presStyleLbl="asst2" presStyleIdx="0" presStyleCnt="1" custScaleX="394947" custLinFactNeighborY="-53199">
        <dgm:presLayoutVars>
          <dgm:chPref val="3"/>
        </dgm:presLayoutVars>
      </dgm:prSet>
      <dgm:spPr/>
    </dgm:pt>
    <dgm:pt modelId="{3ED83AE9-5323-6342-A916-59B3A8B3DF94}" type="pres">
      <dgm:prSet presAssocID="{E7CD963E-B477-4D48-BE36-065445C39B50}" presName="rootConnector3" presStyleLbl="asst2" presStyleIdx="0" presStyleCnt="1"/>
      <dgm:spPr/>
    </dgm:pt>
    <dgm:pt modelId="{386E89AA-1568-754A-86FA-E830B45FAA40}" type="pres">
      <dgm:prSet presAssocID="{E7CD963E-B477-4D48-BE36-065445C39B50}" presName="hierChild6" presStyleCnt="0"/>
      <dgm:spPr/>
    </dgm:pt>
    <dgm:pt modelId="{3A176109-B130-FF43-B7B7-7AAB33961BFE}" type="pres">
      <dgm:prSet presAssocID="{E7CD963E-B477-4D48-BE36-065445C39B50}" presName="hierChild7" presStyleCnt="0"/>
      <dgm:spPr/>
    </dgm:pt>
    <dgm:pt modelId="{793E115A-25F2-9B4F-8943-94FB1FB047E9}" type="pres">
      <dgm:prSet presAssocID="{633EBC16-F2A2-F547-8826-09D2113AB1F2}" presName="hierChild3" presStyleCnt="0"/>
      <dgm:spPr/>
    </dgm:pt>
  </dgm:ptLst>
  <dgm:cxnLst>
    <dgm:cxn modelId="{33C85904-2A64-8747-B390-0DDA7D6B9E88}" type="presOf" srcId="{633EBC16-F2A2-F547-8826-09D2113AB1F2}" destId="{EEFDEA43-F533-6543-A61E-25BA27B01D35}" srcOrd="1" destOrd="0" presId="urn:microsoft.com/office/officeart/2005/8/layout/orgChart1"/>
    <dgm:cxn modelId="{98C4D038-A063-A144-A473-9F7DE051FFF9}" type="presOf" srcId="{BB030863-C59A-CB47-A409-BB4DFEF11E04}" destId="{675EDE9D-0F9C-DD4C-84BD-090C22AE156C}" srcOrd="0" destOrd="0" presId="urn:microsoft.com/office/officeart/2005/8/layout/orgChart1"/>
    <dgm:cxn modelId="{0BBDC139-95E5-0F4C-8FE3-06E30CCDC756}" type="presOf" srcId="{BB030863-C59A-CB47-A409-BB4DFEF11E04}" destId="{FB4C8F08-1A8B-A44F-815B-944A6EAEC484}" srcOrd="1" destOrd="0" presId="urn:microsoft.com/office/officeart/2005/8/layout/orgChart1"/>
    <dgm:cxn modelId="{7E951640-E870-D04A-BE5C-AD85DA58C920}" type="presOf" srcId="{2FE55599-EC89-A64D-8C28-99285B3534FA}" destId="{A4EA140C-C680-F743-949D-791227E2755B}" srcOrd="0" destOrd="0" presId="urn:microsoft.com/office/officeart/2005/8/layout/orgChart1"/>
    <dgm:cxn modelId="{91346E4C-505C-F348-9C3A-192F9F099D8B}" srcId="{F220A068-D8E7-D245-BEC1-CE70BC622B84}" destId="{BB030863-C59A-CB47-A409-BB4DFEF11E04}" srcOrd="1" destOrd="0" parTransId="{472D9C80-B5A6-CB45-A632-78C53994DC08}" sibTransId="{7BDB2E12-E5B6-024B-9954-6FD45ADF66AB}"/>
    <dgm:cxn modelId="{D8BF3350-48DD-F24C-9B0F-BA43FFD30C37}" srcId="{F220A068-D8E7-D245-BEC1-CE70BC622B84}" destId="{E7CD963E-B477-4D48-BE36-065445C39B50}" srcOrd="0" destOrd="0" parTransId="{2FE55599-EC89-A64D-8C28-99285B3534FA}" sibTransId="{6B1AD308-445C-A64A-AAEB-B869440A5DB1}"/>
    <dgm:cxn modelId="{781A9350-9AD7-5541-A032-031969F088EE}" type="presOf" srcId="{5FBD6AD4-1457-0D42-B027-25332CDCE427}" destId="{33CFDB94-BDFD-7F47-BB1F-B32076FA5B3D}" srcOrd="0" destOrd="0" presId="urn:microsoft.com/office/officeart/2005/8/layout/orgChart1"/>
    <dgm:cxn modelId="{62FCC156-8451-7648-AC5F-D092EDBFF2AD}" type="presOf" srcId="{F220A068-D8E7-D245-BEC1-CE70BC622B84}" destId="{CDFBB683-158B-8A4C-9839-AFFEA5A4039A}" srcOrd="1" destOrd="0" presId="urn:microsoft.com/office/officeart/2005/8/layout/orgChart1"/>
    <dgm:cxn modelId="{39EC4073-39F2-154E-A366-82DCF5E11336}" type="presOf" srcId="{26B5AA0F-8EBD-7348-986A-C1E10378CD6A}" destId="{DF908204-992B-8844-BDD9-99881961EFEC}" srcOrd="0" destOrd="0" presId="urn:microsoft.com/office/officeart/2005/8/layout/orgChart1"/>
    <dgm:cxn modelId="{A48E6F92-2B47-7644-975A-2C6497C2CE28}" type="presOf" srcId="{472D9C80-B5A6-CB45-A632-78C53994DC08}" destId="{414D5C09-98D5-B643-8180-4DA6D045D4E2}" srcOrd="0" destOrd="0" presId="urn:microsoft.com/office/officeart/2005/8/layout/orgChart1"/>
    <dgm:cxn modelId="{4DA65498-8200-494C-93D1-EFD05FA20A88}" srcId="{F220A068-D8E7-D245-BEC1-CE70BC622B84}" destId="{8BDF2D0B-27AD-574E-B2B3-8EEE44F17F6F}" srcOrd="2" destOrd="0" parTransId="{5FBD6AD4-1457-0D42-B027-25332CDCE427}" sibTransId="{101059C2-0877-1442-A9A3-C0B504DB78DD}"/>
    <dgm:cxn modelId="{2DA31EAE-7CFB-C642-826A-D0C63C77C27D}" type="presOf" srcId="{9C1DF2F5-2755-4049-9002-D2381146CAAD}" destId="{470D6516-DA39-B244-862E-B884C4632FE9}" srcOrd="0" destOrd="0" presId="urn:microsoft.com/office/officeart/2005/8/layout/orgChart1"/>
    <dgm:cxn modelId="{7AE0EFBF-2DFC-A84A-890F-49942EC46470}" type="presOf" srcId="{F220A068-D8E7-D245-BEC1-CE70BC622B84}" destId="{424C8EC2-D129-AF4C-BB36-4A6C336763BF}" srcOrd="0" destOrd="0" presId="urn:microsoft.com/office/officeart/2005/8/layout/orgChart1"/>
    <dgm:cxn modelId="{EE7E75CB-7DC0-774A-A238-A610A6B3B4B0}" type="presOf" srcId="{E7CD963E-B477-4D48-BE36-065445C39B50}" destId="{3ED83AE9-5323-6342-A916-59B3A8B3DF94}" srcOrd="1" destOrd="0" presId="urn:microsoft.com/office/officeart/2005/8/layout/orgChart1"/>
    <dgm:cxn modelId="{F067FAD6-8FC7-0845-A85B-1A0CB149309E}" type="presOf" srcId="{8BDF2D0B-27AD-574E-B2B3-8EEE44F17F6F}" destId="{3C03B37D-B6D8-D343-BC14-92C6967BE21D}" srcOrd="1" destOrd="0" presId="urn:microsoft.com/office/officeart/2005/8/layout/orgChart1"/>
    <dgm:cxn modelId="{5887A4DF-7299-FA41-8994-F359901FFF74}" srcId="{633EBC16-F2A2-F547-8826-09D2113AB1F2}" destId="{F220A068-D8E7-D245-BEC1-CE70BC622B84}" srcOrd="0" destOrd="0" parTransId="{9C1DF2F5-2755-4049-9002-D2381146CAAD}" sibTransId="{ED4313A1-84B4-5147-9B32-63D299FE104D}"/>
    <dgm:cxn modelId="{AA43C5E4-738F-0142-8B3C-BA4BD834A789}" type="presOf" srcId="{8BDF2D0B-27AD-574E-B2B3-8EEE44F17F6F}" destId="{0883517C-509F-DC41-A186-F23083276D35}" srcOrd="0" destOrd="0" presId="urn:microsoft.com/office/officeart/2005/8/layout/orgChart1"/>
    <dgm:cxn modelId="{DB8ED0E5-1C8B-6846-BDCA-8C28628A16EE}" type="presOf" srcId="{E7CD963E-B477-4D48-BE36-065445C39B50}" destId="{2801BDA9-0958-1B4E-9093-A086FEDD692A}" srcOrd="0" destOrd="0" presId="urn:microsoft.com/office/officeart/2005/8/layout/orgChart1"/>
    <dgm:cxn modelId="{1380BFF1-00D3-BE4A-A8A4-C230E252E244}" type="presOf" srcId="{633EBC16-F2A2-F547-8826-09D2113AB1F2}" destId="{B7CB778B-BA10-674C-A821-5AEAE2962969}" srcOrd="0" destOrd="0" presId="urn:microsoft.com/office/officeart/2005/8/layout/orgChart1"/>
    <dgm:cxn modelId="{D112F8F7-00F1-6D49-B2FB-5539F035015C}" srcId="{26B5AA0F-8EBD-7348-986A-C1E10378CD6A}" destId="{633EBC16-F2A2-F547-8826-09D2113AB1F2}" srcOrd="0" destOrd="0" parTransId="{8FC6F3F5-F00F-7249-961F-3CF6D5B86306}" sibTransId="{14EFE53B-5FA9-0944-B54F-36AC3D974B81}"/>
    <dgm:cxn modelId="{15DFB69E-71A1-8845-BB33-51514CF910FC}" type="presParOf" srcId="{DF908204-992B-8844-BDD9-99881961EFEC}" destId="{0A4D35ED-6BE0-684D-840B-7AC9334B6DD5}" srcOrd="0" destOrd="0" presId="urn:microsoft.com/office/officeart/2005/8/layout/orgChart1"/>
    <dgm:cxn modelId="{AD16B9DB-1F9B-7F4A-B573-369EA7258C43}" type="presParOf" srcId="{0A4D35ED-6BE0-684D-840B-7AC9334B6DD5}" destId="{296CC335-258E-4F48-87E9-9782E9849236}" srcOrd="0" destOrd="0" presId="urn:microsoft.com/office/officeart/2005/8/layout/orgChart1"/>
    <dgm:cxn modelId="{B63A527D-B2A9-894A-9959-510A01EAFAF0}" type="presParOf" srcId="{296CC335-258E-4F48-87E9-9782E9849236}" destId="{B7CB778B-BA10-674C-A821-5AEAE2962969}" srcOrd="0" destOrd="0" presId="urn:microsoft.com/office/officeart/2005/8/layout/orgChart1"/>
    <dgm:cxn modelId="{8FD804CE-8BF4-654D-B406-847C98C711BF}" type="presParOf" srcId="{296CC335-258E-4F48-87E9-9782E9849236}" destId="{EEFDEA43-F533-6543-A61E-25BA27B01D35}" srcOrd="1" destOrd="0" presId="urn:microsoft.com/office/officeart/2005/8/layout/orgChart1"/>
    <dgm:cxn modelId="{BED45BEC-BA48-784C-83FB-54F74D4B0EAF}" type="presParOf" srcId="{0A4D35ED-6BE0-684D-840B-7AC9334B6DD5}" destId="{ADC1E7D4-F1BB-ED48-AE18-652B351E843C}" srcOrd="1" destOrd="0" presId="urn:microsoft.com/office/officeart/2005/8/layout/orgChart1"/>
    <dgm:cxn modelId="{9BA45612-2567-C84C-B229-52895701CA53}" type="presParOf" srcId="{ADC1E7D4-F1BB-ED48-AE18-652B351E843C}" destId="{470D6516-DA39-B244-862E-B884C4632FE9}" srcOrd="0" destOrd="0" presId="urn:microsoft.com/office/officeart/2005/8/layout/orgChart1"/>
    <dgm:cxn modelId="{132A53A0-227A-E04A-A1D9-6B1E128F202F}" type="presParOf" srcId="{ADC1E7D4-F1BB-ED48-AE18-652B351E843C}" destId="{8C286FBF-14C7-EE48-9D71-21253A8963F0}" srcOrd="1" destOrd="0" presId="urn:microsoft.com/office/officeart/2005/8/layout/orgChart1"/>
    <dgm:cxn modelId="{292CDEF0-5EE9-6949-94D9-430BA99B8735}" type="presParOf" srcId="{8C286FBF-14C7-EE48-9D71-21253A8963F0}" destId="{895F2657-FFB7-3546-A9B8-6CC1B7652046}" srcOrd="0" destOrd="0" presId="urn:microsoft.com/office/officeart/2005/8/layout/orgChart1"/>
    <dgm:cxn modelId="{C3FF6D6B-AF6F-964C-9CA9-2C2477C39ED1}" type="presParOf" srcId="{895F2657-FFB7-3546-A9B8-6CC1B7652046}" destId="{424C8EC2-D129-AF4C-BB36-4A6C336763BF}" srcOrd="0" destOrd="0" presId="urn:microsoft.com/office/officeart/2005/8/layout/orgChart1"/>
    <dgm:cxn modelId="{5A6AC4BA-E008-8D42-9547-F4CAC5F034C3}" type="presParOf" srcId="{895F2657-FFB7-3546-A9B8-6CC1B7652046}" destId="{CDFBB683-158B-8A4C-9839-AFFEA5A4039A}" srcOrd="1" destOrd="0" presId="urn:microsoft.com/office/officeart/2005/8/layout/orgChart1"/>
    <dgm:cxn modelId="{90680D01-A1E2-A14C-9EC3-6A357904E103}" type="presParOf" srcId="{8C286FBF-14C7-EE48-9D71-21253A8963F0}" destId="{AB874178-C515-A64C-A6A6-4F87697D7979}" srcOrd="1" destOrd="0" presId="urn:microsoft.com/office/officeart/2005/8/layout/orgChart1"/>
    <dgm:cxn modelId="{011747A5-2A64-DC4F-ACCD-BDD8C20E3A3B}" type="presParOf" srcId="{AB874178-C515-A64C-A6A6-4F87697D7979}" destId="{414D5C09-98D5-B643-8180-4DA6D045D4E2}" srcOrd="0" destOrd="0" presId="urn:microsoft.com/office/officeart/2005/8/layout/orgChart1"/>
    <dgm:cxn modelId="{45154E81-55E0-6245-8C3D-B94BA0B1B148}" type="presParOf" srcId="{AB874178-C515-A64C-A6A6-4F87697D7979}" destId="{80CC65C6-F192-7F43-8869-99B125B99B3C}" srcOrd="1" destOrd="0" presId="urn:microsoft.com/office/officeart/2005/8/layout/orgChart1"/>
    <dgm:cxn modelId="{09A0C1E8-B355-7E45-8ECE-73A5DA9E2A63}" type="presParOf" srcId="{80CC65C6-F192-7F43-8869-99B125B99B3C}" destId="{BEB67781-E38E-5849-8C24-5F80A7081C4D}" srcOrd="0" destOrd="0" presId="urn:microsoft.com/office/officeart/2005/8/layout/orgChart1"/>
    <dgm:cxn modelId="{3B891603-9DD3-6246-A732-93ABD783B398}" type="presParOf" srcId="{BEB67781-E38E-5849-8C24-5F80A7081C4D}" destId="{675EDE9D-0F9C-DD4C-84BD-090C22AE156C}" srcOrd="0" destOrd="0" presId="urn:microsoft.com/office/officeart/2005/8/layout/orgChart1"/>
    <dgm:cxn modelId="{05CAC636-E4B6-2046-A5D0-8BA0EC17C4D0}" type="presParOf" srcId="{BEB67781-E38E-5849-8C24-5F80A7081C4D}" destId="{FB4C8F08-1A8B-A44F-815B-944A6EAEC484}" srcOrd="1" destOrd="0" presId="urn:microsoft.com/office/officeart/2005/8/layout/orgChart1"/>
    <dgm:cxn modelId="{D37E0E27-5725-E940-B29A-20315B3923B3}" type="presParOf" srcId="{80CC65C6-F192-7F43-8869-99B125B99B3C}" destId="{6CBFC807-EF6A-DD4B-B228-E736F4794ECD}" srcOrd="1" destOrd="0" presId="urn:microsoft.com/office/officeart/2005/8/layout/orgChart1"/>
    <dgm:cxn modelId="{8CF43A72-79C4-014C-A4BD-1CCE17261432}" type="presParOf" srcId="{80CC65C6-F192-7F43-8869-99B125B99B3C}" destId="{0A54DF7A-286C-7D49-A94C-49944030BDE4}" srcOrd="2" destOrd="0" presId="urn:microsoft.com/office/officeart/2005/8/layout/orgChart1"/>
    <dgm:cxn modelId="{50282505-8EFE-1440-81F7-4A1568500444}" type="presParOf" srcId="{AB874178-C515-A64C-A6A6-4F87697D7979}" destId="{33CFDB94-BDFD-7F47-BB1F-B32076FA5B3D}" srcOrd="2" destOrd="0" presId="urn:microsoft.com/office/officeart/2005/8/layout/orgChart1"/>
    <dgm:cxn modelId="{6EF254E6-7414-FF44-B018-9229F05F4A80}" type="presParOf" srcId="{AB874178-C515-A64C-A6A6-4F87697D7979}" destId="{CDC1D99E-4184-A047-9D53-5D85D4F5CC26}" srcOrd="3" destOrd="0" presId="urn:microsoft.com/office/officeart/2005/8/layout/orgChart1"/>
    <dgm:cxn modelId="{8FD52C29-8C92-5843-907E-5DB2C820F93B}" type="presParOf" srcId="{CDC1D99E-4184-A047-9D53-5D85D4F5CC26}" destId="{FD2F4E65-E33B-D742-8357-67FBB44070BE}" srcOrd="0" destOrd="0" presId="urn:microsoft.com/office/officeart/2005/8/layout/orgChart1"/>
    <dgm:cxn modelId="{3809D681-0544-B641-BAAB-FED798EF44BC}" type="presParOf" srcId="{FD2F4E65-E33B-D742-8357-67FBB44070BE}" destId="{0883517C-509F-DC41-A186-F23083276D35}" srcOrd="0" destOrd="0" presId="urn:microsoft.com/office/officeart/2005/8/layout/orgChart1"/>
    <dgm:cxn modelId="{F8B88C94-F6F3-5E42-AE71-9D48538B6CA3}" type="presParOf" srcId="{FD2F4E65-E33B-D742-8357-67FBB44070BE}" destId="{3C03B37D-B6D8-D343-BC14-92C6967BE21D}" srcOrd="1" destOrd="0" presId="urn:microsoft.com/office/officeart/2005/8/layout/orgChart1"/>
    <dgm:cxn modelId="{3B7AD3E7-A605-9049-96AF-ECC9528E0DF9}" type="presParOf" srcId="{CDC1D99E-4184-A047-9D53-5D85D4F5CC26}" destId="{3EC9FD1C-E32F-1D41-B1FC-37C68AE34F67}" srcOrd="1" destOrd="0" presId="urn:microsoft.com/office/officeart/2005/8/layout/orgChart1"/>
    <dgm:cxn modelId="{5F4E2CBF-5B2F-D940-BA98-1C3CCC68F06B}" type="presParOf" srcId="{CDC1D99E-4184-A047-9D53-5D85D4F5CC26}" destId="{99719266-39C3-5C41-AB51-B3BF356D1CF2}" srcOrd="2" destOrd="0" presId="urn:microsoft.com/office/officeart/2005/8/layout/orgChart1"/>
    <dgm:cxn modelId="{39B995A3-1EDA-DA47-9D10-C0385BA3CBE1}" type="presParOf" srcId="{8C286FBF-14C7-EE48-9D71-21253A8963F0}" destId="{092B3B57-63DA-274A-8298-34DC812170A5}" srcOrd="2" destOrd="0" presId="urn:microsoft.com/office/officeart/2005/8/layout/orgChart1"/>
    <dgm:cxn modelId="{97C51DCB-C421-694F-A0C5-81ECACCB0A27}" type="presParOf" srcId="{092B3B57-63DA-274A-8298-34DC812170A5}" destId="{A4EA140C-C680-F743-949D-791227E2755B}" srcOrd="0" destOrd="0" presId="urn:microsoft.com/office/officeart/2005/8/layout/orgChart1"/>
    <dgm:cxn modelId="{563A7DAE-D2A0-5849-A315-92C4D4974D06}" type="presParOf" srcId="{092B3B57-63DA-274A-8298-34DC812170A5}" destId="{02633DB8-6AF2-EB49-A8B7-0E9EA4070BCE}" srcOrd="1" destOrd="0" presId="urn:microsoft.com/office/officeart/2005/8/layout/orgChart1"/>
    <dgm:cxn modelId="{A1AB66B6-8A73-FB45-B5C7-2394CEB5741F}" type="presParOf" srcId="{02633DB8-6AF2-EB49-A8B7-0E9EA4070BCE}" destId="{FA427391-ED43-EC4E-9F47-95B7B65E22DC}" srcOrd="0" destOrd="0" presId="urn:microsoft.com/office/officeart/2005/8/layout/orgChart1"/>
    <dgm:cxn modelId="{01CE484E-FEFB-C048-A543-5E933A38138F}" type="presParOf" srcId="{FA427391-ED43-EC4E-9F47-95B7B65E22DC}" destId="{2801BDA9-0958-1B4E-9093-A086FEDD692A}" srcOrd="0" destOrd="0" presId="urn:microsoft.com/office/officeart/2005/8/layout/orgChart1"/>
    <dgm:cxn modelId="{16878C38-E3F1-A449-9052-761954EAFA97}" type="presParOf" srcId="{FA427391-ED43-EC4E-9F47-95B7B65E22DC}" destId="{3ED83AE9-5323-6342-A916-59B3A8B3DF94}" srcOrd="1" destOrd="0" presId="urn:microsoft.com/office/officeart/2005/8/layout/orgChart1"/>
    <dgm:cxn modelId="{3C6D023F-64AF-2441-8738-186E482A438D}" type="presParOf" srcId="{02633DB8-6AF2-EB49-A8B7-0E9EA4070BCE}" destId="{386E89AA-1568-754A-86FA-E830B45FAA40}" srcOrd="1" destOrd="0" presId="urn:microsoft.com/office/officeart/2005/8/layout/orgChart1"/>
    <dgm:cxn modelId="{482CD1ED-B5E3-A947-9DF9-0EE21C84F4B7}" type="presParOf" srcId="{02633DB8-6AF2-EB49-A8B7-0E9EA4070BCE}" destId="{3A176109-B130-FF43-B7B7-7AAB33961BFE}" srcOrd="2" destOrd="0" presId="urn:microsoft.com/office/officeart/2005/8/layout/orgChart1"/>
    <dgm:cxn modelId="{56FA64D8-91B1-814F-BEB0-C05871050E53}" type="presParOf" srcId="{0A4D35ED-6BE0-684D-840B-7AC9334B6DD5}" destId="{793E115A-25F2-9B4F-8943-94FB1FB047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B5AA0F-8EBD-7348-986A-C1E10378CD6A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F220A068-D8E7-D245-BEC1-CE70BC622B84}">
      <dgm:prSet phldrT="[Metin]" custT="1"/>
      <dgm:spPr/>
      <dgm:t>
        <a:bodyPr/>
        <a:lstStyle/>
        <a:p>
          <a:endParaRPr lang="tr-TR" sz="3200" dirty="0"/>
        </a:p>
        <a:p>
          <a:r>
            <a:rPr lang="tr-TR" sz="3200" dirty="0"/>
            <a:t>İkinci Basamak Tedavi</a:t>
          </a:r>
          <a:br>
            <a:rPr lang="tr-TR" sz="3200" dirty="0"/>
          </a:br>
          <a:endParaRPr lang="tr-TR" sz="3200" dirty="0"/>
        </a:p>
      </dgm:t>
    </dgm:pt>
    <dgm:pt modelId="{9C1DF2F5-2755-4049-9002-D2381146CAAD}" type="parTrans" cxnId="{5887A4DF-7299-FA41-8994-F359901FFF74}">
      <dgm:prSet/>
      <dgm:spPr/>
      <dgm:t>
        <a:bodyPr/>
        <a:lstStyle/>
        <a:p>
          <a:endParaRPr lang="tr-TR" sz="4000"/>
        </a:p>
      </dgm:t>
    </dgm:pt>
    <dgm:pt modelId="{ED4313A1-84B4-5147-9B32-63D299FE104D}" type="sibTrans" cxnId="{5887A4DF-7299-FA41-8994-F359901FFF74}">
      <dgm:prSet/>
      <dgm:spPr/>
      <dgm:t>
        <a:bodyPr/>
        <a:lstStyle/>
        <a:p>
          <a:endParaRPr lang="tr-TR" sz="4000"/>
        </a:p>
      </dgm:t>
    </dgm:pt>
    <dgm:pt modelId="{633EBC16-F2A2-F547-8826-09D2113AB1F2}">
      <dgm:prSet custT="1"/>
      <dgm:spPr/>
      <dgm:t>
        <a:bodyPr/>
        <a:lstStyle/>
        <a:p>
          <a:r>
            <a:rPr lang="tr-TR" sz="3200" dirty="0" err="1"/>
            <a:t>cGVHD</a:t>
          </a:r>
          <a:endParaRPr lang="tr-TR" sz="3200" dirty="0"/>
        </a:p>
      </dgm:t>
    </dgm:pt>
    <dgm:pt modelId="{8FC6F3F5-F00F-7249-961F-3CF6D5B86306}" type="parTrans" cxnId="{D112F8F7-00F1-6D49-B2FB-5539F035015C}">
      <dgm:prSet/>
      <dgm:spPr/>
      <dgm:t>
        <a:bodyPr/>
        <a:lstStyle/>
        <a:p>
          <a:endParaRPr lang="tr-TR" sz="4000"/>
        </a:p>
      </dgm:t>
    </dgm:pt>
    <dgm:pt modelId="{14EFE53B-5FA9-0944-B54F-36AC3D974B81}" type="sibTrans" cxnId="{D112F8F7-00F1-6D49-B2FB-5539F035015C}">
      <dgm:prSet/>
      <dgm:spPr/>
      <dgm:t>
        <a:bodyPr/>
        <a:lstStyle/>
        <a:p>
          <a:endParaRPr lang="tr-TR" sz="4000"/>
        </a:p>
      </dgm:t>
    </dgm:pt>
    <dgm:pt modelId="{D3B3F957-825C-064F-8ECC-A2A66D4BCC5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r-TR" sz="3200" dirty="0"/>
            <a:t>RUXOLİTİNİB</a:t>
          </a:r>
        </a:p>
      </dgm:t>
    </dgm:pt>
    <dgm:pt modelId="{B42BB0EB-3C4E-A442-894B-7E22219D4891}" type="parTrans" cxnId="{CF49F795-F1B4-DB4A-976A-7060D44BF943}">
      <dgm:prSet/>
      <dgm:spPr/>
      <dgm:t>
        <a:bodyPr/>
        <a:lstStyle/>
        <a:p>
          <a:endParaRPr lang="tr-TR" sz="4000"/>
        </a:p>
      </dgm:t>
    </dgm:pt>
    <dgm:pt modelId="{680F3A78-AA6A-4343-AEEC-748ACA299D60}" type="sibTrans" cxnId="{CF49F795-F1B4-DB4A-976A-7060D44BF943}">
      <dgm:prSet/>
      <dgm:spPr/>
      <dgm:t>
        <a:bodyPr/>
        <a:lstStyle/>
        <a:p>
          <a:endParaRPr lang="tr-TR" sz="4000"/>
        </a:p>
      </dgm:t>
    </dgm:pt>
    <dgm:pt modelId="{35ACA58A-9391-554C-B5D4-C70118BCA1D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3200" dirty="0"/>
            <a:t>IBRUTINIB</a:t>
          </a:r>
        </a:p>
      </dgm:t>
    </dgm:pt>
    <dgm:pt modelId="{389D3A34-E20A-114A-927D-8DD23EC12F25}" type="parTrans" cxnId="{061E0F5A-902C-3346-9640-537BC50D18D2}">
      <dgm:prSet/>
      <dgm:spPr/>
      <dgm:t>
        <a:bodyPr/>
        <a:lstStyle/>
        <a:p>
          <a:endParaRPr lang="tr-TR" sz="4000"/>
        </a:p>
      </dgm:t>
    </dgm:pt>
    <dgm:pt modelId="{88702C19-79A7-7340-89AD-F68C9F9D9111}" type="sibTrans" cxnId="{061E0F5A-902C-3346-9640-537BC50D18D2}">
      <dgm:prSet/>
      <dgm:spPr/>
      <dgm:t>
        <a:bodyPr/>
        <a:lstStyle/>
        <a:p>
          <a:endParaRPr lang="tr-TR" sz="4000"/>
        </a:p>
      </dgm:t>
    </dgm:pt>
    <dgm:pt modelId="{DF908204-992B-8844-BDD9-99881961EFEC}" type="pres">
      <dgm:prSet presAssocID="{26B5AA0F-8EBD-7348-986A-C1E10378CD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A4D35ED-6BE0-684D-840B-7AC9334B6DD5}" type="pres">
      <dgm:prSet presAssocID="{633EBC16-F2A2-F547-8826-09D2113AB1F2}" presName="hierRoot1" presStyleCnt="0">
        <dgm:presLayoutVars>
          <dgm:hierBranch val="init"/>
        </dgm:presLayoutVars>
      </dgm:prSet>
      <dgm:spPr/>
    </dgm:pt>
    <dgm:pt modelId="{296CC335-258E-4F48-87E9-9782E9849236}" type="pres">
      <dgm:prSet presAssocID="{633EBC16-F2A2-F547-8826-09D2113AB1F2}" presName="rootComposite1" presStyleCnt="0"/>
      <dgm:spPr/>
    </dgm:pt>
    <dgm:pt modelId="{B7CB778B-BA10-674C-A821-5AEAE2962969}" type="pres">
      <dgm:prSet presAssocID="{633EBC16-F2A2-F547-8826-09D2113AB1F2}" presName="rootText1" presStyleLbl="node0" presStyleIdx="0" presStyleCnt="1" custScaleX="237245" custScaleY="187430" custLinFactY="-167726" custLinFactNeighborX="0" custLinFactNeighborY="-200000">
        <dgm:presLayoutVars>
          <dgm:chPref val="3"/>
        </dgm:presLayoutVars>
      </dgm:prSet>
      <dgm:spPr/>
    </dgm:pt>
    <dgm:pt modelId="{EEFDEA43-F533-6543-A61E-25BA27B01D35}" type="pres">
      <dgm:prSet presAssocID="{633EBC16-F2A2-F547-8826-09D2113AB1F2}" presName="rootConnector1" presStyleLbl="node1" presStyleIdx="0" presStyleCnt="0"/>
      <dgm:spPr/>
    </dgm:pt>
    <dgm:pt modelId="{ADC1E7D4-F1BB-ED48-AE18-652B351E843C}" type="pres">
      <dgm:prSet presAssocID="{633EBC16-F2A2-F547-8826-09D2113AB1F2}" presName="hierChild2" presStyleCnt="0"/>
      <dgm:spPr/>
    </dgm:pt>
    <dgm:pt modelId="{470D6516-DA39-B244-862E-B884C4632FE9}" type="pres">
      <dgm:prSet presAssocID="{9C1DF2F5-2755-4049-9002-D2381146CAAD}" presName="Name37" presStyleLbl="parChTrans1D2" presStyleIdx="0" presStyleCnt="3"/>
      <dgm:spPr/>
    </dgm:pt>
    <dgm:pt modelId="{8C286FBF-14C7-EE48-9D71-21253A8963F0}" type="pres">
      <dgm:prSet presAssocID="{F220A068-D8E7-D245-BEC1-CE70BC622B84}" presName="hierRoot2" presStyleCnt="0">
        <dgm:presLayoutVars>
          <dgm:hierBranch val="init"/>
        </dgm:presLayoutVars>
      </dgm:prSet>
      <dgm:spPr/>
    </dgm:pt>
    <dgm:pt modelId="{895F2657-FFB7-3546-A9B8-6CC1B7652046}" type="pres">
      <dgm:prSet presAssocID="{F220A068-D8E7-D245-BEC1-CE70BC622B84}" presName="rootComposite" presStyleCnt="0"/>
      <dgm:spPr/>
    </dgm:pt>
    <dgm:pt modelId="{424C8EC2-D129-AF4C-BB36-4A6C336763BF}" type="pres">
      <dgm:prSet presAssocID="{F220A068-D8E7-D245-BEC1-CE70BC622B84}" presName="rootText" presStyleLbl="node2" presStyleIdx="0" presStyleCnt="3" custScaleX="820133" custScaleY="235034" custLinFactX="150644" custLinFactY="-82850" custLinFactNeighborX="200000" custLinFactNeighborY="-100000">
        <dgm:presLayoutVars>
          <dgm:chPref val="3"/>
        </dgm:presLayoutVars>
      </dgm:prSet>
      <dgm:spPr/>
    </dgm:pt>
    <dgm:pt modelId="{CDFBB683-158B-8A4C-9839-AFFEA5A4039A}" type="pres">
      <dgm:prSet presAssocID="{F220A068-D8E7-D245-BEC1-CE70BC622B84}" presName="rootConnector" presStyleLbl="node2" presStyleIdx="0" presStyleCnt="3"/>
      <dgm:spPr/>
    </dgm:pt>
    <dgm:pt modelId="{AB874178-C515-A64C-A6A6-4F87697D7979}" type="pres">
      <dgm:prSet presAssocID="{F220A068-D8E7-D245-BEC1-CE70BC622B84}" presName="hierChild4" presStyleCnt="0"/>
      <dgm:spPr/>
    </dgm:pt>
    <dgm:pt modelId="{092B3B57-63DA-274A-8298-34DC812170A5}" type="pres">
      <dgm:prSet presAssocID="{F220A068-D8E7-D245-BEC1-CE70BC622B84}" presName="hierChild5" presStyleCnt="0"/>
      <dgm:spPr/>
    </dgm:pt>
    <dgm:pt modelId="{A0710357-1A34-EE45-B649-431D7E0B5F64}" type="pres">
      <dgm:prSet presAssocID="{389D3A34-E20A-114A-927D-8DD23EC12F25}" presName="Name37" presStyleLbl="parChTrans1D2" presStyleIdx="1" presStyleCnt="3"/>
      <dgm:spPr/>
    </dgm:pt>
    <dgm:pt modelId="{002038D0-25D5-1C41-B49A-E672D997324C}" type="pres">
      <dgm:prSet presAssocID="{35ACA58A-9391-554C-B5D4-C70118BCA1D6}" presName="hierRoot2" presStyleCnt="0">
        <dgm:presLayoutVars>
          <dgm:hierBranch val="init"/>
        </dgm:presLayoutVars>
      </dgm:prSet>
      <dgm:spPr/>
    </dgm:pt>
    <dgm:pt modelId="{3A3B04FC-C4B7-9542-ACDF-76AD6A98C924}" type="pres">
      <dgm:prSet presAssocID="{35ACA58A-9391-554C-B5D4-C70118BCA1D6}" presName="rootComposite" presStyleCnt="0"/>
      <dgm:spPr/>
    </dgm:pt>
    <dgm:pt modelId="{410B95B2-9F04-FE47-AE2D-584BA689F5FA}" type="pres">
      <dgm:prSet presAssocID="{35ACA58A-9391-554C-B5D4-C70118BCA1D6}" presName="rootText" presStyleLbl="node2" presStyleIdx="1" presStyleCnt="3" custScaleX="323233" custScaleY="213023" custLinFactY="100000" custLinFactNeighborX="-31111" custLinFactNeighborY="158372">
        <dgm:presLayoutVars>
          <dgm:chPref val="3"/>
        </dgm:presLayoutVars>
      </dgm:prSet>
      <dgm:spPr/>
    </dgm:pt>
    <dgm:pt modelId="{21297CE5-75D8-A043-8DBC-97EBF3A50AB9}" type="pres">
      <dgm:prSet presAssocID="{35ACA58A-9391-554C-B5D4-C70118BCA1D6}" presName="rootConnector" presStyleLbl="node2" presStyleIdx="1" presStyleCnt="3"/>
      <dgm:spPr/>
    </dgm:pt>
    <dgm:pt modelId="{4BB1516D-A535-994D-B4CF-D3736B6EC32E}" type="pres">
      <dgm:prSet presAssocID="{35ACA58A-9391-554C-B5D4-C70118BCA1D6}" presName="hierChild4" presStyleCnt="0"/>
      <dgm:spPr/>
    </dgm:pt>
    <dgm:pt modelId="{FDF0696C-5FA4-704F-95AC-A3E56E63C438}" type="pres">
      <dgm:prSet presAssocID="{35ACA58A-9391-554C-B5D4-C70118BCA1D6}" presName="hierChild5" presStyleCnt="0"/>
      <dgm:spPr/>
    </dgm:pt>
    <dgm:pt modelId="{A249F102-6F89-A74F-9161-D4D2538E53DA}" type="pres">
      <dgm:prSet presAssocID="{B42BB0EB-3C4E-A442-894B-7E22219D4891}" presName="Name37" presStyleLbl="parChTrans1D2" presStyleIdx="2" presStyleCnt="3"/>
      <dgm:spPr/>
    </dgm:pt>
    <dgm:pt modelId="{05C8A4CC-C17D-1A45-B230-C9746C7B2733}" type="pres">
      <dgm:prSet presAssocID="{D3B3F957-825C-064F-8ECC-A2A66D4BCC53}" presName="hierRoot2" presStyleCnt="0">
        <dgm:presLayoutVars>
          <dgm:hierBranch val="init"/>
        </dgm:presLayoutVars>
      </dgm:prSet>
      <dgm:spPr/>
    </dgm:pt>
    <dgm:pt modelId="{0CA0B0F6-E748-BB4E-85D4-E8D7EC16D596}" type="pres">
      <dgm:prSet presAssocID="{D3B3F957-825C-064F-8ECC-A2A66D4BCC53}" presName="rootComposite" presStyleCnt="0"/>
      <dgm:spPr/>
    </dgm:pt>
    <dgm:pt modelId="{871EE8AE-2EA0-5D47-A6D8-C7036CF37BA0}" type="pres">
      <dgm:prSet presAssocID="{D3B3F957-825C-064F-8ECC-A2A66D4BCC53}" presName="rootText" presStyleLbl="node2" presStyleIdx="2" presStyleCnt="3" custScaleX="336055" custScaleY="191847" custLinFactX="-400000" custLinFactY="100000" custLinFactNeighborX="-417357" custLinFactNeighborY="160018">
        <dgm:presLayoutVars>
          <dgm:chPref val="3"/>
        </dgm:presLayoutVars>
      </dgm:prSet>
      <dgm:spPr/>
    </dgm:pt>
    <dgm:pt modelId="{80D09F34-A0CE-DC4B-A777-42EDF43C4D31}" type="pres">
      <dgm:prSet presAssocID="{D3B3F957-825C-064F-8ECC-A2A66D4BCC53}" presName="rootConnector" presStyleLbl="node2" presStyleIdx="2" presStyleCnt="3"/>
      <dgm:spPr/>
    </dgm:pt>
    <dgm:pt modelId="{9E5703CC-76E5-E344-B0A6-1C75DCCD291F}" type="pres">
      <dgm:prSet presAssocID="{D3B3F957-825C-064F-8ECC-A2A66D4BCC53}" presName="hierChild4" presStyleCnt="0"/>
      <dgm:spPr/>
    </dgm:pt>
    <dgm:pt modelId="{9170FE5B-6B15-B64F-9357-379AE60F8A99}" type="pres">
      <dgm:prSet presAssocID="{D3B3F957-825C-064F-8ECC-A2A66D4BCC53}" presName="hierChild5" presStyleCnt="0"/>
      <dgm:spPr/>
    </dgm:pt>
    <dgm:pt modelId="{793E115A-25F2-9B4F-8943-94FB1FB047E9}" type="pres">
      <dgm:prSet presAssocID="{633EBC16-F2A2-F547-8826-09D2113AB1F2}" presName="hierChild3" presStyleCnt="0"/>
      <dgm:spPr/>
    </dgm:pt>
  </dgm:ptLst>
  <dgm:cxnLst>
    <dgm:cxn modelId="{33C85904-2A64-8747-B390-0DDA7D6B9E88}" type="presOf" srcId="{633EBC16-F2A2-F547-8826-09D2113AB1F2}" destId="{EEFDEA43-F533-6543-A61E-25BA27B01D35}" srcOrd="1" destOrd="0" presId="urn:microsoft.com/office/officeart/2005/8/layout/orgChart1"/>
    <dgm:cxn modelId="{F7F06E13-86F0-324E-8785-3EDE59516465}" type="presOf" srcId="{35ACA58A-9391-554C-B5D4-C70118BCA1D6}" destId="{21297CE5-75D8-A043-8DBC-97EBF3A50AB9}" srcOrd="1" destOrd="0" presId="urn:microsoft.com/office/officeart/2005/8/layout/orgChart1"/>
    <dgm:cxn modelId="{BBD2403B-DE6A-3E4C-8792-219D406B0133}" type="presOf" srcId="{D3B3F957-825C-064F-8ECC-A2A66D4BCC53}" destId="{871EE8AE-2EA0-5D47-A6D8-C7036CF37BA0}" srcOrd="0" destOrd="0" presId="urn:microsoft.com/office/officeart/2005/8/layout/orgChart1"/>
    <dgm:cxn modelId="{62FCC156-8451-7648-AC5F-D092EDBFF2AD}" type="presOf" srcId="{F220A068-D8E7-D245-BEC1-CE70BC622B84}" destId="{CDFBB683-158B-8A4C-9839-AFFEA5A4039A}" srcOrd="1" destOrd="0" presId="urn:microsoft.com/office/officeart/2005/8/layout/orgChart1"/>
    <dgm:cxn modelId="{061E0F5A-902C-3346-9640-537BC50D18D2}" srcId="{633EBC16-F2A2-F547-8826-09D2113AB1F2}" destId="{35ACA58A-9391-554C-B5D4-C70118BCA1D6}" srcOrd="1" destOrd="0" parTransId="{389D3A34-E20A-114A-927D-8DD23EC12F25}" sibTransId="{88702C19-79A7-7340-89AD-F68C9F9D9111}"/>
    <dgm:cxn modelId="{39EC4073-39F2-154E-A366-82DCF5E11336}" type="presOf" srcId="{26B5AA0F-8EBD-7348-986A-C1E10378CD6A}" destId="{DF908204-992B-8844-BDD9-99881961EFEC}" srcOrd="0" destOrd="0" presId="urn:microsoft.com/office/officeart/2005/8/layout/orgChart1"/>
    <dgm:cxn modelId="{FFF2B776-B6E7-8F4C-8853-4939F753C78C}" type="presOf" srcId="{389D3A34-E20A-114A-927D-8DD23EC12F25}" destId="{A0710357-1A34-EE45-B649-431D7E0B5F64}" srcOrd="0" destOrd="0" presId="urn:microsoft.com/office/officeart/2005/8/layout/orgChart1"/>
    <dgm:cxn modelId="{15B2BA7C-E59D-1D43-B1D5-1B9D300212DC}" type="presOf" srcId="{D3B3F957-825C-064F-8ECC-A2A66D4BCC53}" destId="{80D09F34-A0CE-DC4B-A777-42EDF43C4D31}" srcOrd="1" destOrd="0" presId="urn:microsoft.com/office/officeart/2005/8/layout/orgChart1"/>
    <dgm:cxn modelId="{CF49F795-F1B4-DB4A-976A-7060D44BF943}" srcId="{633EBC16-F2A2-F547-8826-09D2113AB1F2}" destId="{D3B3F957-825C-064F-8ECC-A2A66D4BCC53}" srcOrd="2" destOrd="0" parTransId="{B42BB0EB-3C4E-A442-894B-7E22219D4891}" sibTransId="{680F3A78-AA6A-4343-AEEC-748ACA299D60}"/>
    <dgm:cxn modelId="{2DA31EAE-7CFB-C642-826A-D0C63C77C27D}" type="presOf" srcId="{9C1DF2F5-2755-4049-9002-D2381146CAAD}" destId="{470D6516-DA39-B244-862E-B884C4632FE9}" srcOrd="0" destOrd="0" presId="urn:microsoft.com/office/officeart/2005/8/layout/orgChart1"/>
    <dgm:cxn modelId="{DA6694BE-4D21-8D45-AA0C-BD1DB555D344}" type="presOf" srcId="{35ACA58A-9391-554C-B5D4-C70118BCA1D6}" destId="{410B95B2-9F04-FE47-AE2D-584BA689F5FA}" srcOrd="0" destOrd="0" presId="urn:microsoft.com/office/officeart/2005/8/layout/orgChart1"/>
    <dgm:cxn modelId="{7AE0EFBF-2DFC-A84A-890F-49942EC46470}" type="presOf" srcId="{F220A068-D8E7-D245-BEC1-CE70BC622B84}" destId="{424C8EC2-D129-AF4C-BB36-4A6C336763BF}" srcOrd="0" destOrd="0" presId="urn:microsoft.com/office/officeart/2005/8/layout/orgChart1"/>
    <dgm:cxn modelId="{5887A4DF-7299-FA41-8994-F359901FFF74}" srcId="{633EBC16-F2A2-F547-8826-09D2113AB1F2}" destId="{F220A068-D8E7-D245-BEC1-CE70BC622B84}" srcOrd="0" destOrd="0" parTransId="{9C1DF2F5-2755-4049-9002-D2381146CAAD}" sibTransId="{ED4313A1-84B4-5147-9B32-63D299FE104D}"/>
    <dgm:cxn modelId="{1380BFF1-00D3-BE4A-A8A4-C230E252E244}" type="presOf" srcId="{633EBC16-F2A2-F547-8826-09D2113AB1F2}" destId="{B7CB778B-BA10-674C-A821-5AEAE2962969}" srcOrd="0" destOrd="0" presId="urn:microsoft.com/office/officeart/2005/8/layout/orgChart1"/>
    <dgm:cxn modelId="{D112F8F7-00F1-6D49-B2FB-5539F035015C}" srcId="{26B5AA0F-8EBD-7348-986A-C1E10378CD6A}" destId="{633EBC16-F2A2-F547-8826-09D2113AB1F2}" srcOrd="0" destOrd="0" parTransId="{8FC6F3F5-F00F-7249-961F-3CF6D5B86306}" sibTransId="{14EFE53B-5FA9-0944-B54F-36AC3D974B81}"/>
    <dgm:cxn modelId="{E5496AFB-09C3-3D4C-9A9A-866F804CA10B}" type="presOf" srcId="{B42BB0EB-3C4E-A442-894B-7E22219D4891}" destId="{A249F102-6F89-A74F-9161-D4D2538E53DA}" srcOrd="0" destOrd="0" presId="urn:microsoft.com/office/officeart/2005/8/layout/orgChart1"/>
    <dgm:cxn modelId="{15DFB69E-71A1-8845-BB33-51514CF910FC}" type="presParOf" srcId="{DF908204-992B-8844-BDD9-99881961EFEC}" destId="{0A4D35ED-6BE0-684D-840B-7AC9334B6DD5}" srcOrd="0" destOrd="0" presId="urn:microsoft.com/office/officeart/2005/8/layout/orgChart1"/>
    <dgm:cxn modelId="{AD16B9DB-1F9B-7F4A-B573-369EA7258C43}" type="presParOf" srcId="{0A4D35ED-6BE0-684D-840B-7AC9334B6DD5}" destId="{296CC335-258E-4F48-87E9-9782E9849236}" srcOrd="0" destOrd="0" presId="urn:microsoft.com/office/officeart/2005/8/layout/orgChart1"/>
    <dgm:cxn modelId="{B63A527D-B2A9-894A-9959-510A01EAFAF0}" type="presParOf" srcId="{296CC335-258E-4F48-87E9-9782E9849236}" destId="{B7CB778B-BA10-674C-A821-5AEAE2962969}" srcOrd="0" destOrd="0" presId="urn:microsoft.com/office/officeart/2005/8/layout/orgChart1"/>
    <dgm:cxn modelId="{8FD804CE-8BF4-654D-B406-847C98C711BF}" type="presParOf" srcId="{296CC335-258E-4F48-87E9-9782E9849236}" destId="{EEFDEA43-F533-6543-A61E-25BA27B01D35}" srcOrd="1" destOrd="0" presId="urn:microsoft.com/office/officeart/2005/8/layout/orgChart1"/>
    <dgm:cxn modelId="{BED45BEC-BA48-784C-83FB-54F74D4B0EAF}" type="presParOf" srcId="{0A4D35ED-6BE0-684D-840B-7AC9334B6DD5}" destId="{ADC1E7D4-F1BB-ED48-AE18-652B351E843C}" srcOrd="1" destOrd="0" presId="urn:microsoft.com/office/officeart/2005/8/layout/orgChart1"/>
    <dgm:cxn modelId="{9BA45612-2567-C84C-B229-52895701CA53}" type="presParOf" srcId="{ADC1E7D4-F1BB-ED48-AE18-652B351E843C}" destId="{470D6516-DA39-B244-862E-B884C4632FE9}" srcOrd="0" destOrd="0" presId="urn:microsoft.com/office/officeart/2005/8/layout/orgChart1"/>
    <dgm:cxn modelId="{132A53A0-227A-E04A-A1D9-6B1E128F202F}" type="presParOf" srcId="{ADC1E7D4-F1BB-ED48-AE18-652B351E843C}" destId="{8C286FBF-14C7-EE48-9D71-21253A8963F0}" srcOrd="1" destOrd="0" presId="urn:microsoft.com/office/officeart/2005/8/layout/orgChart1"/>
    <dgm:cxn modelId="{292CDEF0-5EE9-6949-94D9-430BA99B8735}" type="presParOf" srcId="{8C286FBF-14C7-EE48-9D71-21253A8963F0}" destId="{895F2657-FFB7-3546-A9B8-6CC1B7652046}" srcOrd="0" destOrd="0" presId="urn:microsoft.com/office/officeart/2005/8/layout/orgChart1"/>
    <dgm:cxn modelId="{C3FF6D6B-AF6F-964C-9CA9-2C2477C39ED1}" type="presParOf" srcId="{895F2657-FFB7-3546-A9B8-6CC1B7652046}" destId="{424C8EC2-D129-AF4C-BB36-4A6C336763BF}" srcOrd="0" destOrd="0" presId="urn:microsoft.com/office/officeart/2005/8/layout/orgChart1"/>
    <dgm:cxn modelId="{5A6AC4BA-E008-8D42-9547-F4CAC5F034C3}" type="presParOf" srcId="{895F2657-FFB7-3546-A9B8-6CC1B7652046}" destId="{CDFBB683-158B-8A4C-9839-AFFEA5A4039A}" srcOrd="1" destOrd="0" presId="urn:microsoft.com/office/officeart/2005/8/layout/orgChart1"/>
    <dgm:cxn modelId="{90680D01-A1E2-A14C-9EC3-6A357904E103}" type="presParOf" srcId="{8C286FBF-14C7-EE48-9D71-21253A8963F0}" destId="{AB874178-C515-A64C-A6A6-4F87697D7979}" srcOrd="1" destOrd="0" presId="urn:microsoft.com/office/officeart/2005/8/layout/orgChart1"/>
    <dgm:cxn modelId="{39B995A3-1EDA-DA47-9D10-C0385BA3CBE1}" type="presParOf" srcId="{8C286FBF-14C7-EE48-9D71-21253A8963F0}" destId="{092B3B57-63DA-274A-8298-34DC812170A5}" srcOrd="2" destOrd="0" presId="urn:microsoft.com/office/officeart/2005/8/layout/orgChart1"/>
    <dgm:cxn modelId="{0E48BF6A-3375-0440-8AC9-3D8DA78F7ABB}" type="presParOf" srcId="{ADC1E7D4-F1BB-ED48-AE18-652B351E843C}" destId="{A0710357-1A34-EE45-B649-431D7E0B5F64}" srcOrd="2" destOrd="0" presId="urn:microsoft.com/office/officeart/2005/8/layout/orgChart1"/>
    <dgm:cxn modelId="{06A871B6-22FF-F642-ACC9-2F832C017EE1}" type="presParOf" srcId="{ADC1E7D4-F1BB-ED48-AE18-652B351E843C}" destId="{002038D0-25D5-1C41-B49A-E672D997324C}" srcOrd="3" destOrd="0" presId="urn:microsoft.com/office/officeart/2005/8/layout/orgChart1"/>
    <dgm:cxn modelId="{8983CE7E-D685-604C-8793-DEFBE0DF8AA7}" type="presParOf" srcId="{002038D0-25D5-1C41-B49A-E672D997324C}" destId="{3A3B04FC-C4B7-9542-ACDF-76AD6A98C924}" srcOrd="0" destOrd="0" presId="urn:microsoft.com/office/officeart/2005/8/layout/orgChart1"/>
    <dgm:cxn modelId="{F187CDFC-B39A-4746-88B4-6506CA0C704D}" type="presParOf" srcId="{3A3B04FC-C4B7-9542-ACDF-76AD6A98C924}" destId="{410B95B2-9F04-FE47-AE2D-584BA689F5FA}" srcOrd="0" destOrd="0" presId="urn:microsoft.com/office/officeart/2005/8/layout/orgChart1"/>
    <dgm:cxn modelId="{5CD1E88F-5E44-7A4C-A800-6C45E9EE6558}" type="presParOf" srcId="{3A3B04FC-C4B7-9542-ACDF-76AD6A98C924}" destId="{21297CE5-75D8-A043-8DBC-97EBF3A50AB9}" srcOrd="1" destOrd="0" presId="urn:microsoft.com/office/officeart/2005/8/layout/orgChart1"/>
    <dgm:cxn modelId="{114AF60F-1885-B845-9EFF-7D6B66CB52D2}" type="presParOf" srcId="{002038D0-25D5-1C41-B49A-E672D997324C}" destId="{4BB1516D-A535-994D-B4CF-D3736B6EC32E}" srcOrd="1" destOrd="0" presId="urn:microsoft.com/office/officeart/2005/8/layout/orgChart1"/>
    <dgm:cxn modelId="{4F9625B6-3F80-1B44-B0B5-324C5271CC67}" type="presParOf" srcId="{002038D0-25D5-1C41-B49A-E672D997324C}" destId="{FDF0696C-5FA4-704F-95AC-A3E56E63C438}" srcOrd="2" destOrd="0" presId="urn:microsoft.com/office/officeart/2005/8/layout/orgChart1"/>
    <dgm:cxn modelId="{DEDB988B-7B7E-554A-9B59-4089420EA837}" type="presParOf" srcId="{ADC1E7D4-F1BB-ED48-AE18-652B351E843C}" destId="{A249F102-6F89-A74F-9161-D4D2538E53DA}" srcOrd="4" destOrd="0" presId="urn:microsoft.com/office/officeart/2005/8/layout/orgChart1"/>
    <dgm:cxn modelId="{7D3569F4-2447-A04D-B9AA-B01C6A10AFB9}" type="presParOf" srcId="{ADC1E7D4-F1BB-ED48-AE18-652B351E843C}" destId="{05C8A4CC-C17D-1A45-B230-C9746C7B2733}" srcOrd="5" destOrd="0" presId="urn:microsoft.com/office/officeart/2005/8/layout/orgChart1"/>
    <dgm:cxn modelId="{41AFBDBE-17AB-3943-9A23-5DF5BFD660A2}" type="presParOf" srcId="{05C8A4CC-C17D-1A45-B230-C9746C7B2733}" destId="{0CA0B0F6-E748-BB4E-85D4-E8D7EC16D596}" srcOrd="0" destOrd="0" presId="urn:microsoft.com/office/officeart/2005/8/layout/orgChart1"/>
    <dgm:cxn modelId="{8E64E9E8-A803-414D-B171-CE702558F477}" type="presParOf" srcId="{0CA0B0F6-E748-BB4E-85D4-E8D7EC16D596}" destId="{871EE8AE-2EA0-5D47-A6D8-C7036CF37BA0}" srcOrd="0" destOrd="0" presId="urn:microsoft.com/office/officeart/2005/8/layout/orgChart1"/>
    <dgm:cxn modelId="{BC16FCFC-7AA3-CA45-B251-AC2FF3FF2E89}" type="presParOf" srcId="{0CA0B0F6-E748-BB4E-85D4-E8D7EC16D596}" destId="{80D09F34-A0CE-DC4B-A777-42EDF43C4D31}" srcOrd="1" destOrd="0" presId="urn:microsoft.com/office/officeart/2005/8/layout/orgChart1"/>
    <dgm:cxn modelId="{A00DA4ED-EFD2-D346-A648-6946BB2D8CCB}" type="presParOf" srcId="{05C8A4CC-C17D-1A45-B230-C9746C7B2733}" destId="{9E5703CC-76E5-E344-B0A6-1C75DCCD291F}" srcOrd="1" destOrd="0" presId="urn:microsoft.com/office/officeart/2005/8/layout/orgChart1"/>
    <dgm:cxn modelId="{9E0ED0C7-2588-9D4C-BEFD-5B5DD49F72B0}" type="presParOf" srcId="{05C8A4CC-C17D-1A45-B230-C9746C7B2733}" destId="{9170FE5B-6B15-B64F-9357-379AE60F8A99}" srcOrd="2" destOrd="0" presId="urn:microsoft.com/office/officeart/2005/8/layout/orgChart1"/>
    <dgm:cxn modelId="{56FA64D8-91B1-814F-BEB0-C05871050E53}" type="presParOf" srcId="{0A4D35ED-6BE0-684D-840B-7AC9334B6DD5}" destId="{793E115A-25F2-9B4F-8943-94FB1FB047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A70D0-A1BC-4315-8188-8451ACD73906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B7400-0542-4897-B33B-D193CD55AF20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1D5C5-8977-4E4E-8E5D-D88ECC577697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1" kern="1200" dirty="0"/>
            <a:t>Otoimmün ve diğer immünolojik hastalıklara benzeyen, değişken klinik özelliklere sahip karmaşık bir sendromdur</a:t>
          </a:r>
          <a:r>
            <a:rPr lang="tr-TR" sz="2100" kern="1200" dirty="0"/>
            <a:t>. </a:t>
          </a:r>
          <a:endParaRPr lang="en-US" sz="2100" kern="1200" dirty="0"/>
        </a:p>
      </dsp:txBody>
      <dsp:txXfrm>
        <a:off x="1435590" y="531"/>
        <a:ext cx="9080009" cy="1242935"/>
      </dsp:txXfrm>
    </dsp:sp>
    <dsp:sp modelId="{8743A08D-ECFB-A14D-B4E7-F9B3E545637B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2A309-D30A-2244-9526-D0F8C782B140}">
      <dsp:nvSpPr>
        <dsp:cNvPr id="0" name=""/>
        <dsp:cNvSpPr/>
      </dsp:nvSpPr>
      <dsp:spPr>
        <a:xfrm rot="5400000"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AB83E-C2C4-7A4B-B281-207EA6C71B2E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1" kern="1200" dirty="0" err="1"/>
            <a:t>Allojenik</a:t>
          </a:r>
          <a:r>
            <a:rPr lang="tr-TR" sz="2100" b="1" kern="1200" dirty="0"/>
            <a:t> </a:t>
          </a:r>
          <a:r>
            <a:rPr lang="tr-TR" sz="2100" b="1" kern="1200" dirty="0" err="1"/>
            <a:t>hematopoietik</a:t>
          </a:r>
          <a:r>
            <a:rPr lang="tr-TR" sz="2100" b="1" kern="1200" dirty="0"/>
            <a:t> kök hücre naklini takiben ortaya çıkan en önemli geç dönem </a:t>
          </a:r>
          <a:r>
            <a:rPr lang="tr-TR" sz="2100" b="1" kern="1200" dirty="0" err="1"/>
            <a:t>relaps</a:t>
          </a:r>
          <a:r>
            <a:rPr lang="tr-TR" sz="2100" b="1" kern="1200" dirty="0"/>
            <a:t> dışı </a:t>
          </a:r>
          <a:r>
            <a:rPr lang="tr-TR" sz="2100" b="1" kern="1200" dirty="0" err="1"/>
            <a:t>morbidite</a:t>
          </a:r>
          <a:r>
            <a:rPr lang="tr-TR" sz="2100" b="1" kern="1200" dirty="0"/>
            <a:t> ve buna bağlı </a:t>
          </a:r>
          <a:r>
            <a:rPr lang="tr-TR" sz="2100" b="1" kern="1200" dirty="0" err="1"/>
            <a:t>mortalite</a:t>
          </a:r>
          <a:r>
            <a:rPr lang="tr-TR" sz="2100" b="1" kern="1200" dirty="0"/>
            <a:t> nedenidir.</a:t>
          </a:r>
          <a:endParaRPr lang="en-US" sz="2100" b="1" kern="1200" dirty="0"/>
        </a:p>
      </dsp:txBody>
      <dsp:txXfrm>
        <a:off x="1435590" y="1554201"/>
        <a:ext cx="9080009" cy="1242935"/>
      </dsp:txXfrm>
    </dsp:sp>
    <dsp:sp modelId="{0FF48062-4354-1F48-B9B8-EFFBD47FEE95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1C41E-DB82-B247-8BCB-F98528744AED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4291F-53CD-474D-A19A-66291137E445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1" kern="1200" dirty="0" err="1"/>
            <a:t>İnsidansı</a:t>
          </a:r>
          <a:r>
            <a:rPr lang="tr-TR" sz="2100" b="1" kern="1200" dirty="0"/>
            <a:t>, </a:t>
          </a:r>
          <a:r>
            <a:rPr lang="tr-TR" sz="2100" b="1" kern="1200" dirty="0" err="1"/>
            <a:t>allo</a:t>
          </a:r>
          <a:r>
            <a:rPr lang="tr-TR" sz="2100" b="1" kern="1200" dirty="0"/>
            <a:t>-HCT uygulanan tüm hastalar arasında yaklaşık %50’dir.</a:t>
          </a:r>
          <a:endParaRPr lang="en-US" sz="2100" b="1" kern="1200" dirty="0"/>
        </a:p>
      </dsp:txBody>
      <dsp:txXfrm>
        <a:off x="1435590" y="3107870"/>
        <a:ext cx="9080009" cy="12429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41F24-D351-E743-861D-CB5C173133D2}">
      <dsp:nvSpPr>
        <dsp:cNvPr id="0" name=""/>
        <dsp:cNvSpPr/>
      </dsp:nvSpPr>
      <dsp:spPr>
        <a:xfrm rot="10800000">
          <a:off x="2072813" y="751"/>
          <a:ext cx="7084392" cy="115359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704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i="0" kern="1200"/>
            <a:t>Ruxolitinib, kortikosteroidlere dirençli veya bağımlı kronik GVHD tedavisinde etkin bir ikinci basamak tedavi seçeneğidir</a:t>
          </a:r>
          <a:r>
            <a:rPr lang="tr-TR" sz="2300" b="0" i="0" kern="1200"/>
            <a:t>.</a:t>
          </a:r>
          <a:endParaRPr lang="tr-TR" sz="2300" kern="1200"/>
        </a:p>
      </dsp:txBody>
      <dsp:txXfrm rot="10800000">
        <a:off x="2361212" y="751"/>
        <a:ext cx="6795993" cy="1153596"/>
      </dsp:txXfrm>
    </dsp:sp>
    <dsp:sp modelId="{9A523D85-0264-C148-9DB8-67999271D5C3}">
      <dsp:nvSpPr>
        <dsp:cNvPr id="0" name=""/>
        <dsp:cNvSpPr/>
      </dsp:nvSpPr>
      <dsp:spPr>
        <a:xfrm>
          <a:off x="1496015" y="751"/>
          <a:ext cx="1153596" cy="11535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EDE55-FECA-EA4C-9CDC-165E72BE321F}">
      <dsp:nvSpPr>
        <dsp:cNvPr id="0" name=""/>
        <dsp:cNvSpPr/>
      </dsp:nvSpPr>
      <dsp:spPr>
        <a:xfrm rot="10800000">
          <a:off x="2072813" y="1498705"/>
          <a:ext cx="7084392" cy="1153596"/>
        </a:xfrm>
        <a:prstGeom prst="homePlate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704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i="0" kern="1200"/>
            <a:t>Tedavi başarısı, semptom kontrolü ve sağkalım açısından ruxolitinib, standart ikinci basamak tedavilerden üstün bulunmuştur</a:t>
          </a:r>
          <a:r>
            <a:rPr lang="tr-TR" sz="2300" b="0" i="0" kern="1200"/>
            <a:t>.</a:t>
          </a:r>
          <a:endParaRPr lang="tr-TR" sz="2300" kern="1200"/>
        </a:p>
      </dsp:txBody>
      <dsp:txXfrm rot="10800000">
        <a:off x="2361212" y="1498705"/>
        <a:ext cx="6795993" cy="1153596"/>
      </dsp:txXfrm>
    </dsp:sp>
    <dsp:sp modelId="{B212CF32-B3D7-7A44-BAEA-4521717BABDB}">
      <dsp:nvSpPr>
        <dsp:cNvPr id="0" name=""/>
        <dsp:cNvSpPr/>
      </dsp:nvSpPr>
      <dsp:spPr>
        <a:xfrm>
          <a:off x="1496015" y="1498705"/>
          <a:ext cx="1153596" cy="11535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F3682-BA5C-A948-A794-6194F12E372A}">
      <dsp:nvSpPr>
        <dsp:cNvPr id="0" name=""/>
        <dsp:cNvSpPr/>
      </dsp:nvSpPr>
      <dsp:spPr>
        <a:xfrm rot="10800000">
          <a:off x="2072813" y="2996658"/>
          <a:ext cx="7084392" cy="1153596"/>
        </a:xfrm>
        <a:prstGeom prst="homePlate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704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i="0" kern="1200"/>
            <a:t>Tedaviye bağlı hematolojik yan etkiler (trombositopeni, anemi) daha sık görülse de, çoğu yönetilebilir durumdadır</a:t>
          </a:r>
          <a:r>
            <a:rPr lang="tr-TR" sz="2300" b="0" i="0" kern="1200"/>
            <a:t>.</a:t>
          </a:r>
          <a:endParaRPr lang="tr-TR" sz="2300" kern="1200"/>
        </a:p>
      </dsp:txBody>
      <dsp:txXfrm rot="10800000">
        <a:off x="2361212" y="2996658"/>
        <a:ext cx="6795993" cy="1153596"/>
      </dsp:txXfrm>
    </dsp:sp>
    <dsp:sp modelId="{30E71651-2971-2948-BF32-7559866DCE40}">
      <dsp:nvSpPr>
        <dsp:cNvPr id="0" name=""/>
        <dsp:cNvSpPr/>
      </dsp:nvSpPr>
      <dsp:spPr>
        <a:xfrm>
          <a:off x="1496015" y="2996658"/>
          <a:ext cx="1153596" cy="11535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1586A-555F-5243-9025-602BB0703659}">
      <dsp:nvSpPr>
        <dsp:cNvPr id="0" name=""/>
        <dsp:cNvSpPr/>
      </dsp:nvSpPr>
      <dsp:spPr>
        <a:xfrm rot="10800000">
          <a:off x="2072813" y="4494611"/>
          <a:ext cx="7084392" cy="1153596"/>
        </a:xfrm>
        <a:prstGeom prst="homePlate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704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i="0" kern="1200"/>
            <a:t>İnfeksiyon riski nedeniyle dikkatli hasta takibi ve profilaktik önlemler önerilmektedir</a:t>
          </a:r>
          <a:r>
            <a:rPr lang="tr-TR" sz="2300" b="0" i="0" kern="1200"/>
            <a:t>.</a:t>
          </a:r>
          <a:endParaRPr lang="tr-TR" sz="2300" kern="1200"/>
        </a:p>
      </dsp:txBody>
      <dsp:txXfrm rot="10800000">
        <a:off x="2361212" y="4494611"/>
        <a:ext cx="6795993" cy="1153596"/>
      </dsp:txXfrm>
    </dsp:sp>
    <dsp:sp modelId="{235080CE-EE17-C547-AB3F-59B65B20AC3C}">
      <dsp:nvSpPr>
        <dsp:cNvPr id="0" name=""/>
        <dsp:cNvSpPr/>
      </dsp:nvSpPr>
      <dsp:spPr>
        <a:xfrm>
          <a:off x="1496015" y="4494611"/>
          <a:ext cx="1153596" cy="11535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9F102-6F89-A74F-9161-D4D2538E53DA}">
      <dsp:nvSpPr>
        <dsp:cNvPr id="0" name=""/>
        <dsp:cNvSpPr/>
      </dsp:nvSpPr>
      <dsp:spPr>
        <a:xfrm>
          <a:off x="1802386" y="686947"/>
          <a:ext cx="754816" cy="1125037"/>
        </a:xfrm>
        <a:custGeom>
          <a:avLst/>
          <a:gdLst/>
          <a:ahLst/>
          <a:cxnLst/>
          <a:rect l="0" t="0" r="0" b="0"/>
          <a:pathLst>
            <a:path>
              <a:moveTo>
                <a:pt x="754816" y="0"/>
              </a:moveTo>
              <a:lnTo>
                <a:pt x="754816" y="1089762"/>
              </a:lnTo>
              <a:lnTo>
                <a:pt x="0" y="1089762"/>
              </a:lnTo>
              <a:lnTo>
                <a:pt x="0" y="112503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10357-1A34-EE45-B649-431D7E0B5F64}">
      <dsp:nvSpPr>
        <dsp:cNvPr id="0" name=""/>
        <dsp:cNvSpPr/>
      </dsp:nvSpPr>
      <dsp:spPr>
        <a:xfrm>
          <a:off x="2557202" y="686947"/>
          <a:ext cx="708634" cy="1122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6997"/>
              </a:lnTo>
              <a:lnTo>
                <a:pt x="708634" y="1086997"/>
              </a:lnTo>
              <a:lnTo>
                <a:pt x="708634" y="1122273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0D6516-DA39-B244-862E-B884C4632FE9}">
      <dsp:nvSpPr>
        <dsp:cNvPr id="0" name=""/>
        <dsp:cNvSpPr/>
      </dsp:nvSpPr>
      <dsp:spPr>
        <a:xfrm>
          <a:off x="2511482" y="686947"/>
          <a:ext cx="91440" cy="3811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1106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B778B-BA10-674C-A821-5AEAE2962969}">
      <dsp:nvSpPr>
        <dsp:cNvPr id="0" name=""/>
        <dsp:cNvSpPr/>
      </dsp:nvSpPr>
      <dsp:spPr>
        <a:xfrm>
          <a:off x="2158677" y="372102"/>
          <a:ext cx="797049" cy="314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 err="1"/>
            <a:t>cGVHD</a:t>
          </a:r>
          <a:endParaRPr lang="tr-TR" sz="1400" kern="1200" dirty="0"/>
        </a:p>
      </dsp:txBody>
      <dsp:txXfrm>
        <a:off x="2158677" y="372102"/>
        <a:ext cx="797049" cy="314845"/>
      </dsp:txXfrm>
    </dsp:sp>
    <dsp:sp modelId="{424C8EC2-D129-AF4C-BB36-4A6C336763BF}">
      <dsp:nvSpPr>
        <dsp:cNvPr id="0" name=""/>
        <dsp:cNvSpPr/>
      </dsp:nvSpPr>
      <dsp:spPr>
        <a:xfrm>
          <a:off x="1179540" y="1068054"/>
          <a:ext cx="2755323" cy="3948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İkinci Basamak Tedavi</a:t>
          </a:r>
          <a:br>
            <a:rPr lang="tr-TR" sz="1400" kern="1200" dirty="0"/>
          </a:br>
          <a:endParaRPr lang="tr-TR" sz="1400" kern="1200" dirty="0"/>
        </a:p>
      </dsp:txBody>
      <dsp:txXfrm>
        <a:off x="1179540" y="1068054"/>
        <a:ext cx="2755323" cy="394810"/>
      </dsp:txXfrm>
    </dsp:sp>
    <dsp:sp modelId="{410B95B2-9F04-FE47-AE2D-584BA689F5FA}">
      <dsp:nvSpPr>
        <dsp:cNvPr id="0" name=""/>
        <dsp:cNvSpPr/>
      </dsp:nvSpPr>
      <dsp:spPr>
        <a:xfrm>
          <a:off x="2722869" y="1809220"/>
          <a:ext cx="1085935" cy="357836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IBRUTINIB</a:t>
          </a:r>
        </a:p>
      </dsp:txBody>
      <dsp:txXfrm>
        <a:off x="2722869" y="1809220"/>
        <a:ext cx="1085935" cy="357836"/>
      </dsp:txXfrm>
    </dsp:sp>
    <dsp:sp modelId="{871EE8AE-2EA0-5D47-A6D8-C7036CF37BA0}">
      <dsp:nvSpPr>
        <dsp:cNvPr id="0" name=""/>
        <dsp:cNvSpPr/>
      </dsp:nvSpPr>
      <dsp:spPr>
        <a:xfrm>
          <a:off x="1237880" y="1811985"/>
          <a:ext cx="1129012" cy="322265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RUXOLİTİNİB</a:t>
          </a:r>
        </a:p>
      </dsp:txBody>
      <dsp:txXfrm>
        <a:off x="1237880" y="1811985"/>
        <a:ext cx="1129012" cy="32226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421EC-8BBF-D145-A70B-98D5F6D38905}">
      <dsp:nvSpPr>
        <dsp:cNvPr id="0" name=""/>
        <dsp:cNvSpPr/>
      </dsp:nvSpPr>
      <dsp:spPr>
        <a:xfrm>
          <a:off x="2460541" y="1456"/>
          <a:ext cx="1623783" cy="811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3. Basamak tedavi</a:t>
          </a:r>
        </a:p>
      </dsp:txBody>
      <dsp:txXfrm>
        <a:off x="2484320" y="25235"/>
        <a:ext cx="1576225" cy="764333"/>
      </dsp:txXfrm>
    </dsp:sp>
    <dsp:sp modelId="{19034BD6-F8AF-DB42-922D-095D0D893CE5}">
      <dsp:nvSpPr>
        <dsp:cNvPr id="0" name=""/>
        <dsp:cNvSpPr/>
      </dsp:nvSpPr>
      <dsp:spPr>
        <a:xfrm>
          <a:off x="2622919" y="813348"/>
          <a:ext cx="162378" cy="608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918"/>
              </a:lnTo>
              <a:lnTo>
                <a:pt x="162378" y="60891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5ED04-998E-6C44-8827-CA98EE41775E}">
      <dsp:nvSpPr>
        <dsp:cNvPr id="0" name=""/>
        <dsp:cNvSpPr/>
      </dsp:nvSpPr>
      <dsp:spPr>
        <a:xfrm>
          <a:off x="2785298" y="1016321"/>
          <a:ext cx="1603817" cy="811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/>
            <a:t>Belumosidil</a:t>
          </a:r>
          <a:endParaRPr lang="tr-TR" sz="2200" kern="1200" dirty="0"/>
        </a:p>
      </dsp:txBody>
      <dsp:txXfrm>
        <a:off x="2809077" y="1040100"/>
        <a:ext cx="1556259" cy="764333"/>
      </dsp:txXfrm>
    </dsp:sp>
    <dsp:sp modelId="{6C4264D2-265A-B14A-BBAA-3EB5B705A2DA}">
      <dsp:nvSpPr>
        <dsp:cNvPr id="0" name=""/>
        <dsp:cNvSpPr/>
      </dsp:nvSpPr>
      <dsp:spPr>
        <a:xfrm>
          <a:off x="2622919" y="813348"/>
          <a:ext cx="162378" cy="1623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3783"/>
              </a:lnTo>
              <a:lnTo>
                <a:pt x="162378" y="162378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DCEAB6-F9F7-5949-B5CF-3B4EA30045B2}">
      <dsp:nvSpPr>
        <dsp:cNvPr id="0" name=""/>
        <dsp:cNvSpPr/>
      </dsp:nvSpPr>
      <dsp:spPr>
        <a:xfrm>
          <a:off x="2785298" y="2031185"/>
          <a:ext cx="1603804" cy="811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/>
            <a:t>Axalitimab</a:t>
          </a:r>
          <a:endParaRPr lang="tr-TR" sz="2200" kern="1200" dirty="0"/>
        </a:p>
      </dsp:txBody>
      <dsp:txXfrm>
        <a:off x="2809077" y="2054964"/>
        <a:ext cx="1556246" cy="76433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C1F41-9D8E-C044-B468-73928346171B}">
      <dsp:nvSpPr>
        <dsp:cNvPr id="0" name=""/>
        <dsp:cNvSpPr/>
      </dsp:nvSpPr>
      <dsp:spPr>
        <a:xfrm>
          <a:off x="0" y="3095"/>
          <a:ext cx="3112077" cy="18672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/>
            <a:t>132 hasta</a:t>
          </a:r>
          <a:r>
            <a:rPr lang="tr-TR" sz="2000" b="0" i="0" kern="1200" dirty="0"/>
            <a:t>, </a:t>
          </a:r>
          <a:r>
            <a:rPr lang="tr-TR" sz="2000" b="1" i="0" kern="1200" dirty="0"/>
            <a:t>günde tek doz (200 mg, </a:t>
          </a:r>
          <a:r>
            <a:rPr lang="tr-TR" sz="2000" b="1" i="0" kern="1200" dirty="0" err="1"/>
            <a:t>qd</a:t>
          </a:r>
          <a:r>
            <a:rPr lang="tr-TR" sz="2000" b="1" i="0" kern="1200" dirty="0"/>
            <a:t>, n = 66) veya günde iki kez (200 mg, </a:t>
          </a:r>
          <a:r>
            <a:rPr lang="tr-TR" sz="2000" b="1" i="0" kern="1200" dirty="0" err="1"/>
            <a:t>bid</a:t>
          </a:r>
          <a:r>
            <a:rPr lang="tr-TR" sz="2000" b="1" i="0" kern="1200" dirty="0"/>
            <a:t>, n = 66) olmak üzere iki gruba ayrıldı</a:t>
          </a:r>
          <a:r>
            <a:rPr lang="tr-TR" sz="2000" b="0" i="0" kern="1200" dirty="0"/>
            <a:t>.</a:t>
          </a:r>
          <a:endParaRPr lang="en-US" sz="2000" kern="1200" dirty="0"/>
        </a:p>
      </dsp:txBody>
      <dsp:txXfrm>
        <a:off x="0" y="3095"/>
        <a:ext cx="3112077" cy="1867246"/>
      </dsp:txXfrm>
    </dsp:sp>
    <dsp:sp modelId="{987F180B-A3A3-7849-B90F-B16C00C38D2F}">
      <dsp:nvSpPr>
        <dsp:cNvPr id="0" name=""/>
        <dsp:cNvSpPr/>
      </dsp:nvSpPr>
      <dsp:spPr>
        <a:xfrm>
          <a:off x="3423285" y="3095"/>
          <a:ext cx="3112077" cy="18672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/>
            <a:t>Hastalar, daha önce 2-5 sistemik tedavi  almış ve kalıcı </a:t>
          </a:r>
          <a:r>
            <a:rPr lang="tr-TR" sz="2000" b="1" i="0" kern="1200" dirty="0" err="1"/>
            <a:t>cGVHD’si</a:t>
          </a:r>
          <a:r>
            <a:rPr lang="tr-TR" sz="2000" b="1" i="0" kern="1200" dirty="0"/>
            <a:t> nedeniyle tedavi gerektiren ≥12 yaşındaki hastalar</a:t>
          </a:r>
          <a:endParaRPr lang="en-US" sz="2000" kern="1200" dirty="0"/>
        </a:p>
      </dsp:txBody>
      <dsp:txXfrm>
        <a:off x="3423285" y="3095"/>
        <a:ext cx="3112077" cy="1867246"/>
      </dsp:txXfrm>
    </dsp:sp>
    <dsp:sp modelId="{1F7BFAC1-DD9B-A646-B747-118EC1E0D104}">
      <dsp:nvSpPr>
        <dsp:cNvPr id="0" name=""/>
        <dsp:cNvSpPr/>
      </dsp:nvSpPr>
      <dsp:spPr>
        <a:xfrm>
          <a:off x="6846570" y="3095"/>
          <a:ext cx="3112077" cy="18672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/>
            <a:t>Çalışma, Ekim 2018 - Ağustos 2019 arasında ABD'deki 28 merkezde yürütüldü</a:t>
          </a:r>
          <a:endParaRPr lang="en-US" sz="2000" kern="1200" dirty="0"/>
        </a:p>
      </dsp:txBody>
      <dsp:txXfrm>
        <a:off x="6846570" y="3095"/>
        <a:ext cx="3112077" cy="1867246"/>
      </dsp:txXfrm>
    </dsp:sp>
    <dsp:sp modelId="{D5E743E5-52EF-8642-BF34-2E29F938ED4A}">
      <dsp:nvSpPr>
        <dsp:cNvPr id="0" name=""/>
        <dsp:cNvSpPr/>
      </dsp:nvSpPr>
      <dsp:spPr>
        <a:xfrm>
          <a:off x="523622" y="2181549"/>
          <a:ext cx="4294760" cy="18672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/>
            <a:t>Ortalama tedavi süresi 11.8 ay olarak bildirildi</a:t>
          </a:r>
          <a:r>
            <a:rPr lang="tr-TR" sz="2000" b="0" i="0" kern="1200" dirty="0"/>
            <a:t>.</a:t>
          </a:r>
          <a:endParaRPr lang="en-US" sz="2000" kern="1200" dirty="0"/>
        </a:p>
      </dsp:txBody>
      <dsp:txXfrm>
        <a:off x="523622" y="2181549"/>
        <a:ext cx="4294760" cy="1867246"/>
      </dsp:txXfrm>
    </dsp:sp>
    <dsp:sp modelId="{619AECC5-7839-D94E-929F-DC531C0245D7}">
      <dsp:nvSpPr>
        <dsp:cNvPr id="0" name=""/>
        <dsp:cNvSpPr/>
      </dsp:nvSpPr>
      <dsp:spPr>
        <a:xfrm>
          <a:off x="5129590" y="2181549"/>
          <a:ext cx="4305434" cy="18672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/>
            <a:t>Birincil hedef</a:t>
          </a:r>
          <a:r>
            <a:rPr lang="tr-TR" sz="2000" b="0" i="0" kern="1200" dirty="0"/>
            <a:t>, </a:t>
          </a:r>
          <a:r>
            <a:rPr lang="tr-TR" sz="2000" b="1" i="0" kern="1200" dirty="0"/>
            <a:t>genel yanıt oranı (ORR)</a:t>
          </a:r>
          <a:endParaRPr lang="en-US" sz="2000" kern="1200" dirty="0"/>
        </a:p>
      </dsp:txBody>
      <dsp:txXfrm>
        <a:off x="5129590" y="2181549"/>
        <a:ext cx="4305434" cy="1867246"/>
      </dsp:txXfrm>
    </dsp:sp>
    <dsp:sp modelId="{84B9DE86-BC72-B74A-A174-4803A4FA8A1C}">
      <dsp:nvSpPr>
        <dsp:cNvPr id="0" name=""/>
        <dsp:cNvSpPr/>
      </dsp:nvSpPr>
      <dsp:spPr>
        <a:xfrm>
          <a:off x="1865892" y="4360003"/>
          <a:ext cx="6226862" cy="18672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/>
            <a:t>Yanıt süresi (DOR), </a:t>
          </a:r>
          <a:br>
            <a:rPr lang="tr-TR" sz="2000" b="1" i="0" kern="1200" dirty="0"/>
          </a:br>
          <a:r>
            <a:rPr lang="tr-TR" sz="2000" b="1" i="0" kern="1200" dirty="0"/>
            <a:t>Lee Semptom Skoru (LSS), </a:t>
          </a:r>
          <a:br>
            <a:rPr lang="tr-TR" sz="2000" b="1" i="0" kern="1200" dirty="0"/>
          </a:br>
          <a:r>
            <a:rPr lang="tr-TR" sz="2000" b="1" kern="1200" dirty="0"/>
            <a:t>Tedavi Başarısızlığı Olmaksızın </a:t>
          </a:r>
          <a:r>
            <a:rPr lang="tr-TR" sz="2000" b="1" i="0" kern="1200" dirty="0" err="1"/>
            <a:t>sağkalım</a:t>
          </a:r>
          <a:r>
            <a:rPr lang="tr-TR" sz="2000" b="1" i="0" kern="1200" dirty="0"/>
            <a:t> (FFS), </a:t>
          </a:r>
          <a:br>
            <a:rPr lang="tr-TR" sz="2000" b="1" i="0" kern="1200" dirty="0"/>
          </a:br>
          <a:r>
            <a:rPr lang="tr-TR" sz="2000" b="1" i="0" kern="1200" dirty="0" err="1"/>
            <a:t>Steroid</a:t>
          </a:r>
          <a:r>
            <a:rPr lang="tr-TR" sz="2000" b="1" i="0" kern="1200" dirty="0"/>
            <a:t> doz </a:t>
          </a:r>
          <a:r>
            <a:rPr lang="tr-TR" sz="2000" b="1" i="0" kern="1200" dirty="0" err="1"/>
            <a:t>azaltımı</a:t>
          </a:r>
          <a:r>
            <a:rPr lang="tr-TR" sz="2000" b="1" i="0" kern="1200" dirty="0"/>
            <a:t> </a:t>
          </a:r>
          <a:br>
            <a:rPr lang="tr-TR" sz="2000" b="1" i="0" kern="1200" dirty="0"/>
          </a:br>
          <a:endParaRPr lang="en-US" sz="2000" b="1" kern="1200" dirty="0"/>
        </a:p>
      </dsp:txBody>
      <dsp:txXfrm>
        <a:off x="1865892" y="4360003"/>
        <a:ext cx="6226862" cy="18672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E175E-3D84-5A4D-AC19-13DC67262463}">
      <dsp:nvSpPr>
        <dsp:cNvPr id="0" name=""/>
        <dsp:cNvSpPr/>
      </dsp:nvSpPr>
      <dsp:spPr>
        <a:xfrm>
          <a:off x="0" y="18327"/>
          <a:ext cx="10794669" cy="17105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300" i="0" kern="1200" dirty="0" err="1"/>
            <a:t>Belumosudil</a:t>
          </a:r>
          <a:r>
            <a:rPr lang="tr-TR" sz="4300" i="0" kern="1200" dirty="0"/>
            <a:t> alan hastalar istatistiksel olarak anlamlı ORR elde etti.</a:t>
          </a:r>
          <a:endParaRPr lang="tr-TR" sz="4300" kern="1200" dirty="0"/>
        </a:p>
      </dsp:txBody>
      <dsp:txXfrm>
        <a:off x="83502" y="101829"/>
        <a:ext cx="10627665" cy="1543536"/>
      </dsp:txXfrm>
    </dsp:sp>
    <dsp:sp modelId="{0AA338A5-B738-6247-A8F3-8BB85DED400B}">
      <dsp:nvSpPr>
        <dsp:cNvPr id="0" name=""/>
        <dsp:cNvSpPr/>
      </dsp:nvSpPr>
      <dsp:spPr>
        <a:xfrm>
          <a:off x="0" y="1728868"/>
          <a:ext cx="10794669" cy="2136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731" tIns="54610" rIns="305816" bIns="5461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400" i="0" kern="1200"/>
            <a:t>Günde tek doz (qd) ORR: %73 (%95 GA: %60–%83, p &lt; 0.0001)</a:t>
          </a:r>
          <a:endParaRPr lang="tr-TR" sz="3400" kern="120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400" i="0" kern="1200"/>
            <a:t>Günde iki doz (bid) ORR: %77 (%95 GA: %65–%85, p &lt; 0.0001)</a:t>
          </a:r>
          <a:endParaRPr lang="tr-TR" sz="3400" kern="1200"/>
        </a:p>
      </dsp:txBody>
      <dsp:txXfrm>
        <a:off x="0" y="1728868"/>
        <a:ext cx="10794669" cy="2136240"/>
      </dsp:txXfrm>
    </dsp:sp>
    <dsp:sp modelId="{31F4EA7F-BE01-F24F-B07A-66B144551BCB}">
      <dsp:nvSpPr>
        <dsp:cNvPr id="0" name=""/>
        <dsp:cNvSpPr/>
      </dsp:nvSpPr>
      <dsp:spPr>
        <a:xfrm>
          <a:off x="0" y="3865108"/>
          <a:ext cx="10794669" cy="17105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300" i="0" kern="1200"/>
            <a:t>Medyan yanıt süresi: 4 hafta</a:t>
          </a:r>
          <a:endParaRPr lang="tr-TR" sz="4300" kern="1200"/>
        </a:p>
      </dsp:txBody>
      <dsp:txXfrm>
        <a:off x="83502" y="3948610"/>
        <a:ext cx="10627665" cy="15435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DABFC-A815-5948-9E55-EA826A20169B}">
      <dsp:nvSpPr>
        <dsp:cNvPr id="0" name=""/>
        <dsp:cNvSpPr/>
      </dsp:nvSpPr>
      <dsp:spPr>
        <a:xfrm>
          <a:off x="0" y="44109"/>
          <a:ext cx="10381129" cy="1333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b="1" i="0" kern="1200" dirty="0"/>
            <a:t>Sonuç</a:t>
          </a:r>
          <a:endParaRPr lang="tr-TR" sz="4400" kern="1200" dirty="0"/>
        </a:p>
      </dsp:txBody>
      <dsp:txXfrm>
        <a:off x="65111" y="109220"/>
        <a:ext cx="10250907" cy="1203577"/>
      </dsp:txXfrm>
    </dsp:sp>
    <dsp:sp modelId="{D1A09833-0E23-9945-82E0-5278CF716E34}">
      <dsp:nvSpPr>
        <dsp:cNvPr id="0" name=""/>
        <dsp:cNvSpPr/>
      </dsp:nvSpPr>
      <dsp:spPr>
        <a:xfrm>
          <a:off x="0" y="1447029"/>
          <a:ext cx="10381129" cy="1333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i="0" kern="1200" dirty="0" err="1"/>
            <a:t>Belumosudil</a:t>
          </a:r>
          <a:r>
            <a:rPr lang="tr-TR" sz="2400" b="1" i="0" kern="1200" dirty="0"/>
            <a:t>, en az iki önceki sistemik tedaviye yanıt vermeyen </a:t>
          </a:r>
          <a:r>
            <a:rPr lang="tr-TR" sz="2400" b="1" i="0" kern="1200" dirty="0" err="1"/>
            <a:t>cGVHD</a:t>
          </a:r>
          <a:r>
            <a:rPr lang="tr-TR" sz="2400" b="1" i="0" kern="1200" dirty="0"/>
            <a:t> hastaları için güçlü bir tedavi seçeneği sunmaktadır</a:t>
          </a:r>
          <a:r>
            <a:rPr lang="tr-TR" sz="2400" b="0" i="0" kern="1200" dirty="0"/>
            <a:t>.</a:t>
          </a:r>
          <a:endParaRPr lang="tr-TR" sz="2400" kern="1200" dirty="0"/>
        </a:p>
      </dsp:txBody>
      <dsp:txXfrm>
        <a:off x="65111" y="1512140"/>
        <a:ext cx="10250907" cy="1203577"/>
      </dsp:txXfrm>
    </dsp:sp>
    <dsp:sp modelId="{7C586E57-DBF0-E74C-ACB4-BBD6F421D11E}">
      <dsp:nvSpPr>
        <dsp:cNvPr id="0" name=""/>
        <dsp:cNvSpPr/>
      </dsp:nvSpPr>
      <dsp:spPr>
        <a:xfrm>
          <a:off x="0" y="2849949"/>
          <a:ext cx="10381129" cy="1333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i="0" kern="1200"/>
            <a:t>Yanıt oranlarının yüksek olması ve semptom iyileşmesi sağlaması, özellikle fibrotik cGVHD olan hastalar için umut verici bir alternatif oluşturduğunu göstermektedir</a:t>
          </a:r>
          <a:r>
            <a:rPr lang="tr-TR" sz="2400" b="0" i="0" kern="1200"/>
            <a:t>.</a:t>
          </a:r>
          <a:endParaRPr lang="tr-TR" sz="2400" kern="1200"/>
        </a:p>
      </dsp:txBody>
      <dsp:txXfrm>
        <a:off x="65111" y="2915060"/>
        <a:ext cx="10250907" cy="1203577"/>
      </dsp:txXfrm>
    </dsp:sp>
    <dsp:sp modelId="{92F35B57-956E-CA4B-917C-5DE5C0AF36BB}">
      <dsp:nvSpPr>
        <dsp:cNvPr id="0" name=""/>
        <dsp:cNvSpPr/>
      </dsp:nvSpPr>
      <dsp:spPr>
        <a:xfrm>
          <a:off x="0" y="4252869"/>
          <a:ext cx="10381129" cy="1333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i="0" kern="1200"/>
            <a:t>Belumosudil, FDA tarafından üçüncü basamak cGVHD tedavisinde onaylanan bir ilaç olarak klinik uygulamaya dahil edilmiştir</a:t>
          </a:r>
          <a:r>
            <a:rPr lang="tr-TR" sz="2400" b="0" i="0" kern="1200"/>
            <a:t>.</a:t>
          </a:r>
          <a:endParaRPr lang="tr-TR" sz="2400" kern="1200"/>
        </a:p>
      </dsp:txBody>
      <dsp:txXfrm>
        <a:off x="65111" y="4317980"/>
        <a:ext cx="10250907" cy="120357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FF3FA-39EF-304C-AA3C-9CCD0224E999}">
      <dsp:nvSpPr>
        <dsp:cNvPr id="0" name=""/>
        <dsp:cNvSpPr/>
      </dsp:nvSpPr>
      <dsp:spPr>
        <a:xfrm>
          <a:off x="0" y="554879"/>
          <a:ext cx="10058399" cy="9149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Ruxolitinib–ECP kombinasyonu, daha önce çoklu tedaviye yanıt vermemiş ağır SR-cGVHD hastalarında </a:t>
          </a:r>
          <a:r>
            <a:rPr lang="tr-TR" sz="2300" b="1" kern="1200"/>
            <a:t>yüksek yanıt oranı ve steroid azaltımı</a:t>
          </a:r>
          <a:r>
            <a:rPr lang="tr-TR" sz="2300" kern="1200"/>
            <a:t> sağlamıştır.</a:t>
          </a:r>
        </a:p>
      </dsp:txBody>
      <dsp:txXfrm>
        <a:off x="44664" y="599543"/>
        <a:ext cx="9969071" cy="825612"/>
      </dsp:txXfrm>
    </dsp:sp>
    <dsp:sp modelId="{B5C92C3B-5E10-3B49-86D6-2B1B54052444}">
      <dsp:nvSpPr>
        <dsp:cNvPr id="0" name=""/>
        <dsp:cNvSpPr/>
      </dsp:nvSpPr>
      <dsp:spPr>
        <a:xfrm>
          <a:off x="0" y="1536059"/>
          <a:ext cx="10058399" cy="914940"/>
        </a:xfrm>
        <a:prstGeom prst="roundRec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Biyolojik etki mekanizmaları farklı olduğundan (RUX: </a:t>
          </a:r>
          <a:r>
            <a:rPr lang="tr-TR" sz="2300" kern="1200" dirty="0" err="1"/>
            <a:t>sitokin</a:t>
          </a:r>
          <a:r>
            <a:rPr lang="tr-TR" sz="2300" kern="1200" dirty="0"/>
            <a:t> baskısı, ECP: </a:t>
          </a:r>
          <a:r>
            <a:rPr lang="tr-TR" sz="2300" kern="1200" dirty="0" err="1"/>
            <a:t>Treg</a:t>
          </a:r>
          <a:r>
            <a:rPr lang="tr-TR" sz="2300" kern="1200" dirty="0"/>
            <a:t> artışı), </a:t>
          </a:r>
          <a:r>
            <a:rPr lang="tr-TR" sz="2300" b="1" kern="1200" dirty="0" err="1"/>
            <a:t>sinergistik</a:t>
          </a:r>
          <a:r>
            <a:rPr lang="tr-TR" sz="2300" b="1" kern="1200" dirty="0"/>
            <a:t> etki</a:t>
          </a:r>
          <a:r>
            <a:rPr lang="tr-TR" sz="2300" kern="1200" dirty="0"/>
            <a:t> gösterirler</a:t>
          </a:r>
        </a:p>
      </dsp:txBody>
      <dsp:txXfrm>
        <a:off x="44664" y="1580723"/>
        <a:ext cx="9969071" cy="825612"/>
      </dsp:txXfrm>
    </dsp:sp>
    <dsp:sp modelId="{58053D25-8E5D-BB4A-9727-3C7D04B14DFB}">
      <dsp:nvSpPr>
        <dsp:cNvPr id="0" name=""/>
        <dsp:cNvSpPr/>
      </dsp:nvSpPr>
      <dsp:spPr>
        <a:xfrm>
          <a:off x="0" y="2517239"/>
          <a:ext cx="10058399" cy="914940"/>
        </a:xfrm>
        <a:prstGeom prst="roundRec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Yan etkiler kontrol edilebilir düzeyde; ancak sitopeni ve CMV için dikkatli izlem gereklidir.</a:t>
          </a:r>
        </a:p>
      </dsp:txBody>
      <dsp:txXfrm>
        <a:off x="44664" y="2561903"/>
        <a:ext cx="9969071" cy="825612"/>
      </dsp:txXfrm>
    </dsp:sp>
    <dsp:sp modelId="{B983006C-DB0E-1E4C-8526-57723D3DA7F5}">
      <dsp:nvSpPr>
        <dsp:cNvPr id="0" name=""/>
        <dsp:cNvSpPr/>
      </dsp:nvSpPr>
      <dsp:spPr>
        <a:xfrm>
          <a:off x="0" y="3498420"/>
          <a:ext cx="10058399" cy="914940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kern="1200" dirty="0"/>
            <a:t>Prospektif, kontrollü çalışmalarla desteklenmesi gerekir.</a:t>
          </a:r>
          <a:endParaRPr lang="tr-TR" sz="2300" kern="1200" dirty="0"/>
        </a:p>
      </dsp:txBody>
      <dsp:txXfrm>
        <a:off x="44664" y="3543084"/>
        <a:ext cx="9969071" cy="82561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55147-7FEB-9840-909E-D5AD53007A4E}">
      <dsp:nvSpPr>
        <dsp:cNvPr id="0" name=""/>
        <dsp:cNvSpPr/>
      </dsp:nvSpPr>
      <dsp:spPr>
        <a:xfrm>
          <a:off x="70035" y="961446"/>
          <a:ext cx="1823525" cy="5834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/>
            <a:t>Genel Yanıt Oranı (ORR):</a:t>
          </a:r>
          <a:endParaRPr lang="tr-TR" sz="2000" kern="1200" dirty="0"/>
        </a:p>
      </dsp:txBody>
      <dsp:txXfrm>
        <a:off x="87125" y="978536"/>
        <a:ext cx="1789345" cy="549304"/>
      </dsp:txXfrm>
    </dsp:sp>
    <dsp:sp modelId="{AAEDCE6B-CB7D-E24C-B0B9-0FAA75CDED8A}">
      <dsp:nvSpPr>
        <dsp:cNvPr id="0" name=""/>
        <dsp:cNvSpPr/>
      </dsp:nvSpPr>
      <dsp:spPr>
        <a:xfrm>
          <a:off x="2901470" y="616414"/>
          <a:ext cx="1174536" cy="5224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0.3 mg/kg  %74</a:t>
          </a:r>
        </a:p>
      </dsp:txBody>
      <dsp:txXfrm>
        <a:off x="2916771" y="631715"/>
        <a:ext cx="1143934" cy="491811"/>
      </dsp:txXfrm>
    </dsp:sp>
    <dsp:sp modelId="{EF069793-D8D0-C048-B12B-6D02F38A9251}">
      <dsp:nvSpPr>
        <dsp:cNvPr id="0" name=""/>
        <dsp:cNvSpPr/>
      </dsp:nvSpPr>
      <dsp:spPr>
        <a:xfrm>
          <a:off x="2061353" y="1123539"/>
          <a:ext cx="1170613" cy="5305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1 mg/kg  %67</a:t>
          </a:r>
        </a:p>
      </dsp:txBody>
      <dsp:txXfrm>
        <a:off x="2076893" y="1139079"/>
        <a:ext cx="1139533" cy="499484"/>
      </dsp:txXfrm>
    </dsp:sp>
    <dsp:sp modelId="{57342F44-805B-7C40-9837-6C315F17E1E3}">
      <dsp:nvSpPr>
        <dsp:cNvPr id="0" name=""/>
        <dsp:cNvSpPr/>
      </dsp:nvSpPr>
      <dsp:spPr>
        <a:xfrm>
          <a:off x="2850245" y="1665063"/>
          <a:ext cx="1219756" cy="5282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3 mg/kg  %50</a:t>
          </a:r>
        </a:p>
      </dsp:txBody>
      <dsp:txXfrm>
        <a:off x="2865718" y="1680536"/>
        <a:ext cx="1188810" cy="497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18090-23E6-7841-85F1-F5BF5E02FEA8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/>
            <a:t>Akraba dışı ve/veya uyumsuz donör</a:t>
          </a:r>
          <a:endParaRPr lang="en-US" sz="2700" kern="1200"/>
        </a:p>
      </dsp:txBody>
      <dsp:txXfrm>
        <a:off x="22940" y="22940"/>
        <a:ext cx="7160195" cy="737360"/>
      </dsp:txXfrm>
    </dsp:sp>
    <dsp:sp modelId="{B5AFCC0F-AC41-724C-96D8-619530784D20}">
      <dsp:nvSpPr>
        <dsp:cNvPr id="0" name=""/>
        <dsp:cNvSpPr/>
      </dsp:nvSpPr>
      <dsp:spPr>
        <a:xfrm>
          <a:off x="604646" y="892024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/>
            <a:t>Periferik kan kök hücreleri (PBSC) kullanımı</a:t>
          </a:r>
          <a:endParaRPr lang="en-US" sz="2700" kern="1200"/>
        </a:p>
      </dsp:txBody>
      <dsp:txXfrm>
        <a:off x="627586" y="914964"/>
        <a:ext cx="6937378" cy="737360"/>
      </dsp:txXfrm>
    </dsp:sp>
    <dsp:sp modelId="{A6149DA1-E063-484A-8CC5-0D810CF08F95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/>
            <a:t>Daha yaşlı donör </a:t>
          </a:r>
          <a:endParaRPr lang="en-US" sz="2700" kern="1200"/>
        </a:p>
      </dsp:txBody>
      <dsp:txXfrm>
        <a:off x="1232233" y="1806988"/>
        <a:ext cx="6937378" cy="737360"/>
      </dsp:txXfrm>
    </dsp:sp>
    <dsp:sp modelId="{7BDBA513-840A-144E-ABE7-3077E211E266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/>
            <a:t>Daha ileri hasta yaşı (&gt;12 yıl)</a:t>
          </a:r>
          <a:endParaRPr lang="en-US" sz="2700" kern="1200"/>
        </a:p>
      </dsp:txBody>
      <dsp:txXfrm>
        <a:off x="1836880" y="2699012"/>
        <a:ext cx="6937378" cy="737360"/>
      </dsp:txXfrm>
    </dsp:sp>
    <dsp:sp modelId="{E7D71FDA-C0EA-5A4D-8F1A-77EA981F3C4E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/>
            <a:t>Kadın donörün erkek alıcıya nakil yapması</a:t>
          </a:r>
          <a:r>
            <a:rPr lang="tr-TR" sz="2700" kern="1200"/>
            <a:t> </a:t>
          </a:r>
          <a:endParaRPr lang="en-US" sz="2700" kern="1200"/>
        </a:p>
      </dsp:txBody>
      <dsp:txXfrm>
        <a:off x="2441527" y="3591037"/>
        <a:ext cx="6937378" cy="737360"/>
      </dsp:txXfrm>
    </dsp:sp>
    <dsp:sp modelId="{5D2EBF49-4CBD-A242-9E9D-E4C1D79696BE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4BB252E9-603F-5246-B1B7-01F269C63356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981555"/>
            <a:satOff val="889"/>
            <a:lumOff val="134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06D323BF-1594-1646-A436-60350C8F2FF4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963110"/>
            <a:satOff val="1778"/>
            <a:lumOff val="267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FC27BE79-F512-B44B-A8D4-22633C32B3CE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FAE93-24B5-2C4F-BE23-0F26D4E5AA5F}">
      <dsp:nvSpPr>
        <dsp:cNvPr id="0" name=""/>
        <dsp:cNvSpPr/>
      </dsp:nvSpPr>
      <dsp:spPr>
        <a:xfrm>
          <a:off x="9907" y="655972"/>
          <a:ext cx="2961116" cy="41293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&amp;Konak dokusunun hasar görmesiyle ortaya çıkan erken inflamasyon</a:t>
          </a:r>
          <a:r>
            <a:rPr lang="tr-TR" sz="1800" kern="1200" dirty="0"/>
            <a:t> 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&amp;Salgılanan sitokinler, bağışıklık sisteminin donör kökenli T hücrelerini aktive eder</a:t>
          </a:r>
          <a:r>
            <a:rPr lang="tr-TR" sz="1800" kern="1200" dirty="0"/>
            <a:t>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&amp;Bu aktivasyon, </a:t>
          </a:r>
          <a:r>
            <a:rPr lang="tr-TR" sz="1800" b="1" kern="1200" dirty="0"/>
            <a:t>bağışıklık hücrelerinin hedef dokuya daha fazla zarar vermesine ve sitotoksisiteye yol açmasına</a:t>
          </a:r>
          <a:r>
            <a:rPr lang="tr-TR" sz="1800" kern="1200" dirty="0"/>
            <a:t> neden olur.</a:t>
          </a:r>
          <a:endParaRPr lang="en-US" sz="1800" kern="1200" dirty="0"/>
        </a:p>
      </dsp:txBody>
      <dsp:txXfrm>
        <a:off x="96635" y="742700"/>
        <a:ext cx="2787660" cy="3955913"/>
      </dsp:txXfrm>
    </dsp:sp>
    <dsp:sp modelId="{F41C0D26-88CC-BD4B-BC37-0E3C40922A94}">
      <dsp:nvSpPr>
        <dsp:cNvPr id="0" name=""/>
        <dsp:cNvSpPr/>
      </dsp:nvSpPr>
      <dsp:spPr>
        <a:xfrm>
          <a:off x="3267135" y="2353479"/>
          <a:ext cx="627756" cy="734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67135" y="2500350"/>
        <a:ext cx="439429" cy="440614"/>
      </dsp:txXfrm>
    </dsp:sp>
    <dsp:sp modelId="{C113E41D-8CC6-A946-81DB-AB93C7CAC4B0}">
      <dsp:nvSpPr>
        <dsp:cNvPr id="0" name=""/>
        <dsp:cNvSpPr/>
      </dsp:nvSpPr>
      <dsp:spPr>
        <a:xfrm>
          <a:off x="4155470" y="655972"/>
          <a:ext cx="2961116" cy="4129369"/>
        </a:xfrm>
        <a:prstGeom prst="roundRect">
          <a:avLst>
            <a:gd name="adj" fmla="val 10000"/>
          </a:avLst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=</a:t>
          </a:r>
          <a:r>
            <a:rPr lang="tr-TR" sz="1800" b="1" kern="1200" dirty="0" err="1"/>
            <a:t>Timus</a:t>
          </a:r>
          <a:r>
            <a:rPr lang="tr-TR" sz="1800" b="1" kern="1200" dirty="0"/>
            <a:t> hasarı ve merkezi ve  periferik bağışıklık toleransının bozulur</a:t>
          </a:r>
          <a:r>
            <a:rPr lang="tr-TR" sz="1800" kern="1200" dirty="0"/>
            <a:t>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= </a:t>
          </a:r>
          <a:r>
            <a:rPr lang="tr-TR" sz="1800" b="1" kern="1200" dirty="0"/>
            <a:t>Düzenleyici T ve B hücrelerinde kayıplar yaşanır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=Otoimmün ve </a:t>
          </a:r>
          <a:r>
            <a:rPr lang="tr-TR" sz="1800" b="1" kern="1200" dirty="0" err="1"/>
            <a:t>alloreaktif</a:t>
          </a:r>
          <a:r>
            <a:rPr lang="tr-TR" sz="1800" b="1" kern="1200" dirty="0"/>
            <a:t> T hücreleri ortaya çıkar</a:t>
          </a:r>
          <a:r>
            <a:rPr lang="tr-TR" sz="1800" kern="1200" dirty="0"/>
            <a:t>. </a:t>
          </a:r>
          <a:br>
            <a:rPr lang="tr-TR" sz="1800" kern="1200" dirty="0"/>
          </a:br>
          <a:endParaRPr lang="tr-TR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=Bağışıklık sisteminden kaçabilen Th17  hücreleri, kronik inflamasyona yol açabilir</a:t>
          </a:r>
          <a:r>
            <a:rPr lang="tr-TR" sz="1800" kern="1200" dirty="0"/>
            <a:t>.</a:t>
          </a:r>
          <a:endParaRPr lang="en-US" sz="1800" kern="1200" dirty="0"/>
        </a:p>
      </dsp:txBody>
      <dsp:txXfrm>
        <a:off x="4242198" y="742700"/>
        <a:ext cx="2787660" cy="3955913"/>
      </dsp:txXfrm>
    </dsp:sp>
    <dsp:sp modelId="{2DEBBB8C-CD58-B84D-B3DC-70A3F74B54BA}">
      <dsp:nvSpPr>
        <dsp:cNvPr id="0" name=""/>
        <dsp:cNvSpPr/>
      </dsp:nvSpPr>
      <dsp:spPr>
        <a:xfrm>
          <a:off x="7412699" y="2353479"/>
          <a:ext cx="627756" cy="734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412699" y="2500350"/>
        <a:ext cx="439429" cy="440614"/>
      </dsp:txXfrm>
    </dsp:sp>
    <dsp:sp modelId="{B08A165C-9F12-7C41-9CA2-E04498A91F29}">
      <dsp:nvSpPr>
        <dsp:cNvPr id="0" name=""/>
        <dsp:cNvSpPr/>
      </dsp:nvSpPr>
      <dsp:spPr>
        <a:xfrm>
          <a:off x="8301034" y="655972"/>
          <a:ext cx="2961116" cy="4129369"/>
        </a:xfrm>
        <a:prstGeom prst="roundRect">
          <a:avLst>
            <a:gd name="adj" fmla="val 10000"/>
          </a:avLst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!Anormal doku onarımı süreci</a:t>
          </a:r>
          <a:r>
            <a:rPr lang="tr-TR" sz="1800" kern="1200" dirty="0"/>
            <a:t> 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!Aktive olmuş makrofajlar</a:t>
          </a:r>
          <a:r>
            <a:rPr lang="tr-TR" sz="1800" kern="1200" dirty="0"/>
            <a:t>, </a:t>
          </a:r>
          <a:r>
            <a:rPr lang="tr-TR" sz="1800" b="1" kern="1200" dirty="0"/>
            <a:t>TGF-β ve PDGF-α) üretimini artırarak fibroblastları aktive eder</a:t>
          </a:r>
          <a:r>
            <a:rPr lang="tr-TR" sz="1800" kern="1200" dirty="0"/>
            <a:t>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!Skleroderma veya </a:t>
          </a:r>
          <a:r>
            <a:rPr lang="tr-TR" sz="1800" b="1" kern="1200" dirty="0" err="1"/>
            <a:t>bronşiolitis</a:t>
          </a:r>
          <a:r>
            <a:rPr lang="tr-TR" sz="1800" b="1" kern="1200" dirty="0"/>
            <a:t> obliterans sendromu gibi fibrotik </a:t>
          </a:r>
          <a:r>
            <a:rPr lang="tr-TR" sz="1800" b="1" kern="1200" dirty="0" err="1"/>
            <a:t>cGVHD</a:t>
          </a:r>
          <a:r>
            <a:rPr lang="tr-TR" sz="1800" b="1" kern="1200" dirty="0"/>
            <a:t> formları gelişebilir</a:t>
          </a:r>
          <a:r>
            <a:rPr lang="tr-TR" sz="1800" kern="1200" dirty="0"/>
            <a:t>.</a:t>
          </a:r>
          <a:endParaRPr lang="en-US" sz="1800" kern="1200" dirty="0"/>
        </a:p>
      </dsp:txBody>
      <dsp:txXfrm>
        <a:off x="8387762" y="742700"/>
        <a:ext cx="2787660" cy="39559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F54E1-CC9C-EC49-B9C1-8A9DD1F0F993}">
      <dsp:nvSpPr>
        <dsp:cNvPr id="0" name=""/>
        <dsp:cNvSpPr/>
      </dsp:nvSpPr>
      <dsp:spPr>
        <a:xfrm>
          <a:off x="6922103" y="3516809"/>
          <a:ext cx="4023925" cy="25455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4399958"/>
              <a:satOff val="-19468"/>
              <a:lumOff val="-32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Kontrolsüz inflamasyon ve anormal doku onarımı, fibrozis ve organ hasarına yol açar.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Bu süreçlerin baskılanması, kronik GVHD’nin etkilerini azaltabilir.</a:t>
          </a:r>
          <a:endParaRPr lang="tr-TR" sz="1600" kern="1200" dirty="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8185199" y="4209125"/>
        <a:ext cx="2704911" cy="1797357"/>
      </dsp:txXfrm>
    </dsp:sp>
    <dsp:sp modelId="{92970878-CB61-1A4D-92EB-5E361D2FADF2}">
      <dsp:nvSpPr>
        <dsp:cNvPr id="0" name=""/>
        <dsp:cNvSpPr/>
      </dsp:nvSpPr>
      <dsp:spPr>
        <a:xfrm>
          <a:off x="280790" y="3765666"/>
          <a:ext cx="3661623" cy="24946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itchFamily="2" charset="2"/>
            <a:buChar char=""/>
          </a:pPr>
          <a:r>
            <a:rPr lang="tr-TR" sz="1800" b="1" kern="1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 reg hücreleri, hem alloreaktif hem de oto-reaktif T hücrelerini inhibe ederek bağışıklık dengesini korur.</a:t>
          </a:r>
          <a:endParaRPr lang="tr-TR" sz="1800" kern="1200" dirty="0"/>
        </a:p>
      </dsp:txBody>
      <dsp:txXfrm>
        <a:off x="335590" y="4444135"/>
        <a:ext cx="2453536" cy="1761407"/>
      </dsp:txXfrm>
    </dsp:sp>
    <dsp:sp modelId="{746753BA-8ACB-3E40-8748-BA625A1424F2}">
      <dsp:nvSpPr>
        <dsp:cNvPr id="0" name=""/>
        <dsp:cNvSpPr/>
      </dsp:nvSpPr>
      <dsp:spPr>
        <a:xfrm>
          <a:off x="7314676" y="84323"/>
          <a:ext cx="3328473" cy="2041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2199979"/>
              <a:satOff val="-9734"/>
              <a:lumOff val="-16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itchFamily="2" charset="2"/>
            <a:buChar char=""/>
          </a:pPr>
          <a:r>
            <a:rPr lang="tr-TR" sz="16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Timus</a:t>
          </a:r>
          <a:r>
            <a:rPr lang="tr-TR" sz="1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hasarı, oto-reaktif T hücrelerinin gelişimine neden olur ve kronik </a:t>
          </a:r>
          <a:r>
            <a:rPr lang="tr-TR" sz="16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GVHD’yi</a:t>
          </a:r>
          <a:r>
            <a:rPr lang="tr-TR" sz="1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başlatır.</a:t>
          </a:r>
          <a:endParaRPr lang="tr-T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Timusu</a:t>
          </a:r>
          <a:r>
            <a:rPr lang="tr-TR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koruyarak veya işlevini yeniden kazandırarak bu süreç önlenebilir.</a:t>
          </a:r>
          <a:endParaRPr lang="tr-TR" sz="1600" kern="1200" dirty="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8358063" y="129168"/>
        <a:ext cx="2240241" cy="1441425"/>
      </dsp:txXfrm>
    </dsp:sp>
    <dsp:sp modelId="{9B3F1B8F-D959-8E4D-9BCD-026F1BA7F1A1}">
      <dsp:nvSpPr>
        <dsp:cNvPr id="0" name=""/>
        <dsp:cNvSpPr/>
      </dsp:nvSpPr>
      <dsp:spPr>
        <a:xfrm>
          <a:off x="147764" y="-25181"/>
          <a:ext cx="3791530" cy="2001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itchFamily="2" charset="2"/>
            <a:buChar char=""/>
          </a:pPr>
          <a:r>
            <a:rPr lang="tr-TR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Nakil sırasında </a:t>
          </a:r>
          <a:r>
            <a:rPr lang="tr-TR" sz="16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alloreaktif</a:t>
          </a:r>
          <a:r>
            <a:rPr lang="tr-TR" sz="1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 hücrelerinin </a:t>
          </a:r>
          <a:r>
            <a:rPr lang="tr-TR" sz="16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graftten</a:t>
          </a:r>
          <a:r>
            <a:rPr lang="tr-TR" sz="1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uzaklaştırılması (örneğin, in-vitro T hücrelerinin </a:t>
          </a:r>
          <a:r>
            <a:rPr lang="tr-TR" sz="16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graftten</a:t>
          </a:r>
          <a:r>
            <a:rPr lang="tr-TR" sz="1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temizlenmesi veya in-</a:t>
          </a:r>
          <a:r>
            <a:rPr lang="tr-TR" sz="16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vivo</a:t>
          </a:r>
          <a:r>
            <a:rPr lang="tr-TR" sz="16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anti-T hücre tedavisi ile)</a:t>
          </a:r>
          <a:r>
            <a:rPr lang="tr-TR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 akut </a:t>
          </a:r>
          <a:r>
            <a:rPr lang="tr-TR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GVHD’yi</a:t>
          </a:r>
          <a:r>
            <a:rPr lang="tr-TR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ve dolayısıyla </a:t>
          </a:r>
          <a:r>
            <a:rPr lang="tr-TR" sz="1600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cGVHD’yi</a:t>
          </a:r>
          <a:r>
            <a:rPr lang="tr-TR" sz="16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azaltabilir.</a:t>
          </a:r>
          <a:endParaRPr lang="tr-TR" sz="1600" kern="1200" dirty="0"/>
        </a:p>
      </dsp:txBody>
      <dsp:txXfrm>
        <a:off x="191733" y="18788"/>
        <a:ext cx="2566133" cy="1413259"/>
      </dsp:txXfrm>
    </dsp:sp>
    <dsp:sp modelId="{422EC299-D697-0C42-BAF3-66E7DFFDFB85}">
      <dsp:nvSpPr>
        <dsp:cNvPr id="0" name=""/>
        <dsp:cNvSpPr/>
      </dsp:nvSpPr>
      <dsp:spPr>
        <a:xfrm>
          <a:off x="2570508" y="428247"/>
          <a:ext cx="3041554" cy="276238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Alloreaktif T hücrelerinin inhibisyonu</a:t>
          </a:r>
          <a:endParaRPr lang="tr-TR" sz="1700" kern="1200" dirty="0"/>
        </a:p>
      </dsp:txBody>
      <dsp:txXfrm>
        <a:off x="3461359" y="1237331"/>
        <a:ext cx="2150703" cy="1953303"/>
      </dsp:txXfrm>
    </dsp:sp>
    <dsp:sp modelId="{0B234067-4073-D94B-885D-881EF0E181F3}">
      <dsp:nvSpPr>
        <dsp:cNvPr id="0" name=""/>
        <dsp:cNvSpPr/>
      </dsp:nvSpPr>
      <dsp:spPr>
        <a:xfrm rot="5400000">
          <a:off x="5600072" y="402737"/>
          <a:ext cx="2762387" cy="2813408"/>
        </a:xfrm>
        <a:prstGeom prst="pieWedge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Timus fonksiyonunun korunması veya onarılması</a:t>
          </a:r>
          <a:endParaRPr lang="tr-TR" sz="1700" kern="1200" dirty="0"/>
        </a:p>
      </dsp:txBody>
      <dsp:txXfrm rot="-5400000">
        <a:off x="5574562" y="1237331"/>
        <a:ext cx="1989380" cy="1953303"/>
      </dsp:txXfrm>
    </dsp:sp>
    <dsp:sp modelId="{3487131A-3252-374E-B32C-A52A8EAC2C46}">
      <dsp:nvSpPr>
        <dsp:cNvPr id="0" name=""/>
        <dsp:cNvSpPr/>
      </dsp:nvSpPr>
      <dsp:spPr>
        <a:xfrm rot="10800000">
          <a:off x="5600072" y="3318228"/>
          <a:ext cx="2762387" cy="2762387"/>
        </a:xfrm>
        <a:prstGeom prst="pieWedge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Düzensiz inflamasyon ve onarım mekanizmalarının inhibe edilmesi</a:t>
          </a:r>
          <a:endParaRPr lang="tr-TR" sz="1700" kern="1200" dirty="0"/>
        </a:p>
      </dsp:txBody>
      <dsp:txXfrm rot="10800000">
        <a:off x="5600072" y="3318228"/>
        <a:ext cx="1953303" cy="1953303"/>
      </dsp:txXfrm>
    </dsp:sp>
    <dsp:sp modelId="{FF3BE184-FC1B-AB4F-A4F0-5F8116ED923E}">
      <dsp:nvSpPr>
        <dsp:cNvPr id="0" name=""/>
        <dsp:cNvSpPr/>
      </dsp:nvSpPr>
      <dsp:spPr>
        <a:xfrm rot="16200000">
          <a:off x="2710091" y="3211241"/>
          <a:ext cx="2762387" cy="2976362"/>
        </a:xfrm>
        <a:prstGeom prst="pieWedge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Regülatör T hücrelerinin (T </a:t>
          </a:r>
          <a:r>
            <a:rPr lang="tr-TR" sz="1700" b="1" kern="1200" dirty="0" err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reg</a:t>
          </a:r>
          <a:r>
            <a:rPr lang="tr-TR" sz="1700" b="1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) fonksiyonlarının ve sayısının artırılması</a:t>
          </a:r>
          <a:endParaRPr lang="tr-TR" sz="1700" kern="1200" dirty="0"/>
        </a:p>
      </dsp:txBody>
      <dsp:txXfrm rot="5400000">
        <a:off x="3474860" y="3318228"/>
        <a:ext cx="2104606" cy="1953303"/>
      </dsp:txXfrm>
    </dsp:sp>
    <dsp:sp modelId="{B6A25C38-7337-FC40-A68A-BB9DA154808D}">
      <dsp:nvSpPr>
        <dsp:cNvPr id="0" name=""/>
        <dsp:cNvSpPr/>
      </dsp:nvSpPr>
      <dsp:spPr>
        <a:xfrm>
          <a:off x="5059397" y="2680263"/>
          <a:ext cx="953757" cy="82935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4A573-C172-EB45-B5BC-BFEC0F8DCC0F}">
      <dsp:nvSpPr>
        <dsp:cNvPr id="0" name=""/>
        <dsp:cNvSpPr/>
      </dsp:nvSpPr>
      <dsp:spPr>
        <a:xfrm rot="10800000">
          <a:off x="5059397" y="2999246"/>
          <a:ext cx="953757" cy="829354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EA428-2B7C-F949-9C49-FDE122442497}">
      <dsp:nvSpPr>
        <dsp:cNvPr id="0" name=""/>
        <dsp:cNvSpPr/>
      </dsp:nvSpPr>
      <dsp:spPr>
        <a:xfrm>
          <a:off x="585420" y="0"/>
          <a:ext cx="5564602" cy="556460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2B8A9-13DD-8845-AA47-FD27DD6FFA16}">
      <dsp:nvSpPr>
        <dsp:cNvPr id="0" name=""/>
        <dsp:cNvSpPr/>
      </dsp:nvSpPr>
      <dsp:spPr>
        <a:xfrm>
          <a:off x="483952" y="601349"/>
          <a:ext cx="2846449" cy="21843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/>
            <a:t>Semptom yükünü azaltmak</a:t>
          </a:r>
          <a:endParaRPr lang="en-US" sz="2400" kern="1200" dirty="0"/>
        </a:p>
      </dsp:txBody>
      <dsp:txXfrm>
        <a:off x="590584" y="707981"/>
        <a:ext cx="2633185" cy="1971102"/>
      </dsp:txXfrm>
    </dsp:sp>
    <dsp:sp modelId="{0C0CF45E-84DD-D14B-B523-E89071AB51FE}">
      <dsp:nvSpPr>
        <dsp:cNvPr id="0" name=""/>
        <dsp:cNvSpPr/>
      </dsp:nvSpPr>
      <dsp:spPr>
        <a:xfrm>
          <a:off x="3718026" y="601349"/>
          <a:ext cx="2846449" cy="21843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/>
            <a:t>Hastalığın organ tutulumuna ilerlemesini önlemek</a:t>
          </a:r>
          <a:r>
            <a:rPr lang="tr-TR" sz="2400" kern="1200" dirty="0"/>
            <a:t>.</a:t>
          </a:r>
          <a:endParaRPr lang="en-US" sz="2400" kern="1200" dirty="0"/>
        </a:p>
      </dsp:txBody>
      <dsp:txXfrm>
        <a:off x="3824658" y="707981"/>
        <a:ext cx="2633185" cy="1971102"/>
      </dsp:txXfrm>
    </dsp:sp>
    <dsp:sp modelId="{6FEEA6EC-8A29-CC40-90E3-1B9A5FE8C014}">
      <dsp:nvSpPr>
        <dsp:cNvPr id="0" name=""/>
        <dsp:cNvSpPr/>
      </dsp:nvSpPr>
      <dsp:spPr>
        <a:xfrm>
          <a:off x="368259" y="2819403"/>
          <a:ext cx="2846449" cy="21843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/>
            <a:t>Fibrozis ve sakatlık gelişimini önlemek</a:t>
          </a:r>
          <a:r>
            <a:rPr lang="tr-TR" sz="2400" kern="1200" dirty="0"/>
            <a:t>,</a:t>
          </a:r>
          <a:endParaRPr lang="en-US" sz="2400" kern="1200" dirty="0"/>
        </a:p>
      </dsp:txBody>
      <dsp:txXfrm>
        <a:off x="474891" y="2926035"/>
        <a:ext cx="2633185" cy="1971102"/>
      </dsp:txXfrm>
    </dsp:sp>
    <dsp:sp modelId="{6F552852-2C62-1D4C-9A88-61E63674FDF0}">
      <dsp:nvSpPr>
        <dsp:cNvPr id="0" name=""/>
        <dsp:cNvSpPr/>
      </dsp:nvSpPr>
      <dsp:spPr>
        <a:xfrm>
          <a:off x="3743439" y="2819403"/>
          <a:ext cx="2846449" cy="21843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1" kern="1200" dirty="0"/>
            <a:t>Yaşam kalitesi (</a:t>
          </a:r>
          <a:r>
            <a:rPr lang="tr-TR" sz="2400" b="1" kern="1200" dirty="0" err="1"/>
            <a:t>QoL</a:t>
          </a:r>
          <a:r>
            <a:rPr lang="tr-TR" sz="2400" b="1" kern="1200" dirty="0"/>
            <a:t>) ve sağkalım süresi artırmak</a:t>
          </a:r>
          <a:endParaRPr lang="en-US" sz="2400" kern="1200" dirty="0"/>
        </a:p>
      </dsp:txBody>
      <dsp:txXfrm>
        <a:off x="3850071" y="2926035"/>
        <a:ext cx="2633185" cy="19711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CC574-C0CE-FB4C-9BAF-40E8560947C4}">
      <dsp:nvSpPr>
        <dsp:cNvPr id="0" name=""/>
        <dsp:cNvSpPr/>
      </dsp:nvSpPr>
      <dsp:spPr>
        <a:xfrm rot="10800000">
          <a:off x="1956803" y="589"/>
          <a:ext cx="7096062" cy="6777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89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 err="1"/>
            <a:t>CSP'nin</a:t>
          </a:r>
          <a:r>
            <a:rPr lang="tr-TR" sz="1900" kern="1200" dirty="0"/>
            <a:t> prednizon ile birlikte kullanımının, transplantasyon kaynaklı ölüm oranını azaltıp azaltmadığını belirlemek.</a:t>
          </a:r>
        </a:p>
      </dsp:txBody>
      <dsp:txXfrm rot="10800000">
        <a:off x="2126252" y="589"/>
        <a:ext cx="6926613" cy="677798"/>
      </dsp:txXfrm>
    </dsp:sp>
    <dsp:sp modelId="{F8F8AE1F-C862-D446-9D44-96685BD16AA1}">
      <dsp:nvSpPr>
        <dsp:cNvPr id="0" name=""/>
        <dsp:cNvSpPr/>
      </dsp:nvSpPr>
      <dsp:spPr>
        <a:xfrm>
          <a:off x="1617904" y="589"/>
          <a:ext cx="677798" cy="6777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87A4F-17BE-3F45-AC59-B95BFCA011DD}">
      <dsp:nvSpPr>
        <dsp:cNvPr id="0" name=""/>
        <dsp:cNvSpPr/>
      </dsp:nvSpPr>
      <dsp:spPr>
        <a:xfrm rot="10800000">
          <a:off x="1956803" y="847837"/>
          <a:ext cx="7096062" cy="67779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89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/>
            <a:t>287 hasta çalışmaya dahil edilmiştir.</a:t>
          </a:r>
        </a:p>
      </dsp:txBody>
      <dsp:txXfrm rot="10800000">
        <a:off x="2126252" y="847837"/>
        <a:ext cx="6926613" cy="677798"/>
      </dsp:txXfrm>
    </dsp:sp>
    <dsp:sp modelId="{6687A639-F7FE-B746-9A2D-7F68C8C4DDD5}">
      <dsp:nvSpPr>
        <dsp:cNvPr id="0" name=""/>
        <dsp:cNvSpPr/>
      </dsp:nvSpPr>
      <dsp:spPr>
        <a:xfrm>
          <a:off x="1617904" y="847837"/>
          <a:ext cx="677798" cy="6777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A71B8-60A5-C04B-BBFD-34951033E3DB}">
      <dsp:nvSpPr>
        <dsp:cNvPr id="0" name=""/>
        <dsp:cNvSpPr/>
      </dsp:nvSpPr>
      <dsp:spPr>
        <a:xfrm rot="10800000">
          <a:off x="1956803" y="1695084"/>
          <a:ext cx="7096062" cy="67779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89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 dirty="0"/>
            <a:t>Prednizon grubu:</a:t>
          </a:r>
          <a:r>
            <a:rPr lang="tr-TR" sz="1900" kern="1200" dirty="0"/>
            <a:t> Başlangıçta 1 mg/kg prednizon uygulanmış, doz kademeli olarak azaltılmıştır.</a:t>
          </a:r>
        </a:p>
      </dsp:txBody>
      <dsp:txXfrm rot="10800000">
        <a:off x="2126252" y="1695084"/>
        <a:ext cx="6926613" cy="677798"/>
      </dsp:txXfrm>
    </dsp:sp>
    <dsp:sp modelId="{26DBBDC8-DC5C-4147-90F3-71DA5E800DC1}">
      <dsp:nvSpPr>
        <dsp:cNvPr id="0" name=""/>
        <dsp:cNvSpPr/>
      </dsp:nvSpPr>
      <dsp:spPr>
        <a:xfrm>
          <a:off x="1617904" y="1695084"/>
          <a:ext cx="677798" cy="6777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569D9-F2BD-6147-83D5-00FAE661C038}">
      <dsp:nvSpPr>
        <dsp:cNvPr id="0" name=""/>
        <dsp:cNvSpPr/>
      </dsp:nvSpPr>
      <dsp:spPr>
        <a:xfrm rot="10800000">
          <a:off x="1956803" y="2542332"/>
          <a:ext cx="7096062" cy="677798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89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kern="1200"/>
            <a:t>CSP + Prednizon grubu:</a:t>
          </a:r>
          <a:r>
            <a:rPr lang="tr-TR" sz="1900" kern="1200"/>
            <a:t> Prednizon ile birlikte 6 mg/kg CSP iki günde bir verilmiştir.</a:t>
          </a:r>
        </a:p>
      </dsp:txBody>
      <dsp:txXfrm rot="10800000">
        <a:off x="2126252" y="2542332"/>
        <a:ext cx="6926613" cy="677798"/>
      </dsp:txXfrm>
    </dsp:sp>
    <dsp:sp modelId="{F4E0D9C8-F626-F441-8C7D-4E4330AB012B}">
      <dsp:nvSpPr>
        <dsp:cNvPr id="0" name=""/>
        <dsp:cNvSpPr/>
      </dsp:nvSpPr>
      <dsp:spPr>
        <a:xfrm>
          <a:off x="1617904" y="2542332"/>
          <a:ext cx="677798" cy="6777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E8988-3EE0-894F-932C-9A23DBFBCF00}">
      <dsp:nvSpPr>
        <dsp:cNvPr id="0" name=""/>
        <dsp:cNvSpPr/>
      </dsp:nvSpPr>
      <dsp:spPr>
        <a:xfrm rot="10800000">
          <a:off x="1293368" y="745"/>
          <a:ext cx="4107891" cy="103469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27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MMF'nin</a:t>
          </a:r>
          <a:r>
            <a:rPr lang="tr-TR" sz="1600" kern="1200" dirty="0"/>
            <a:t>, kronik </a:t>
          </a:r>
          <a:r>
            <a:rPr lang="tr-TR" sz="1600" kern="1200" dirty="0" err="1"/>
            <a:t>GVHD'nin</a:t>
          </a:r>
          <a:r>
            <a:rPr lang="tr-TR" sz="1600" kern="1200" dirty="0"/>
            <a:t> başlangıç tedavisine eklenmesiyle tedavi başarısını artırıp artırmadığını belirlemek.</a:t>
          </a:r>
        </a:p>
      </dsp:txBody>
      <dsp:txXfrm rot="10800000">
        <a:off x="1552041" y="745"/>
        <a:ext cx="3849218" cy="1034694"/>
      </dsp:txXfrm>
    </dsp:sp>
    <dsp:sp modelId="{DD31709C-DE2D-4E43-953B-1B8578C58305}">
      <dsp:nvSpPr>
        <dsp:cNvPr id="0" name=""/>
        <dsp:cNvSpPr/>
      </dsp:nvSpPr>
      <dsp:spPr>
        <a:xfrm>
          <a:off x="776020" y="745"/>
          <a:ext cx="1034694" cy="103469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3C021-D67D-9340-8FAC-7D5F80D82405}">
      <dsp:nvSpPr>
        <dsp:cNvPr id="0" name=""/>
        <dsp:cNvSpPr/>
      </dsp:nvSpPr>
      <dsp:spPr>
        <a:xfrm rot="10800000">
          <a:off x="1293368" y="1344304"/>
          <a:ext cx="4107891" cy="103469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27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157 hasta 15 farklı nakil merkezinden çalışmaya katılmıştır.</a:t>
          </a:r>
        </a:p>
      </dsp:txBody>
      <dsp:txXfrm rot="10800000">
        <a:off x="1552041" y="1344304"/>
        <a:ext cx="3849218" cy="1034694"/>
      </dsp:txXfrm>
    </dsp:sp>
    <dsp:sp modelId="{A70DA6E3-E3DF-C941-8369-F342319DF2ED}">
      <dsp:nvSpPr>
        <dsp:cNvPr id="0" name=""/>
        <dsp:cNvSpPr/>
      </dsp:nvSpPr>
      <dsp:spPr>
        <a:xfrm>
          <a:off x="776020" y="1344304"/>
          <a:ext cx="1034694" cy="103469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AD86C-1384-6849-8F77-9C454E38F95B}">
      <dsp:nvSpPr>
        <dsp:cNvPr id="0" name=""/>
        <dsp:cNvSpPr/>
      </dsp:nvSpPr>
      <dsp:spPr>
        <a:xfrm rot="10800000">
          <a:off x="1293368" y="2687862"/>
          <a:ext cx="4107891" cy="103469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272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Kronik </a:t>
          </a:r>
          <a:r>
            <a:rPr lang="tr-TR" sz="1600" kern="1200" dirty="0" err="1"/>
            <a:t>GVHD'nin</a:t>
          </a:r>
          <a:r>
            <a:rPr lang="tr-TR" sz="1600" kern="1200" dirty="0"/>
            <a:t> tamamen çözülmesi ve 2 yıl içinde tüm sistemik tedavilerin kesilmesi.</a:t>
          </a:r>
        </a:p>
      </dsp:txBody>
      <dsp:txXfrm rot="10800000">
        <a:off x="1552041" y="2687862"/>
        <a:ext cx="3849218" cy="1034694"/>
      </dsp:txXfrm>
    </dsp:sp>
    <dsp:sp modelId="{0C3F8732-D3FE-C648-9BF9-D959CB4D64E7}">
      <dsp:nvSpPr>
        <dsp:cNvPr id="0" name=""/>
        <dsp:cNvSpPr/>
      </dsp:nvSpPr>
      <dsp:spPr>
        <a:xfrm>
          <a:off x="776020" y="2687862"/>
          <a:ext cx="1034694" cy="103469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A140C-C680-F743-949D-791227E2755B}">
      <dsp:nvSpPr>
        <dsp:cNvPr id="0" name=""/>
        <dsp:cNvSpPr/>
      </dsp:nvSpPr>
      <dsp:spPr>
        <a:xfrm>
          <a:off x="5683892" y="1809094"/>
          <a:ext cx="150956" cy="794346"/>
        </a:xfrm>
        <a:custGeom>
          <a:avLst/>
          <a:gdLst/>
          <a:ahLst/>
          <a:cxnLst/>
          <a:rect l="0" t="0" r="0" b="0"/>
          <a:pathLst>
            <a:path>
              <a:moveTo>
                <a:pt x="150956" y="0"/>
              </a:moveTo>
              <a:lnTo>
                <a:pt x="150956" y="794346"/>
              </a:lnTo>
              <a:lnTo>
                <a:pt x="0" y="79434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FDB94-BDFD-7F47-BB1F-B32076FA5B3D}">
      <dsp:nvSpPr>
        <dsp:cNvPr id="0" name=""/>
        <dsp:cNvSpPr/>
      </dsp:nvSpPr>
      <dsp:spPr>
        <a:xfrm>
          <a:off x="2602177" y="1809094"/>
          <a:ext cx="3232671" cy="2537058"/>
        </a:xfrm>
        <a:custGeom>
          <a:avLst/>
          <a:gdLst/>
          <a:ahLst/>
          <a:cxnLst/>
          <a:rect l="0" t="0" r="0" b="0"/>
          <a:pathLst>
            <a:path>
              <a:moveTo>
                <a:pt x="3232671" y="0"/>
              </a:moveTo>
              <a:lnTo>
                <a:pt x="3232671" y="2537058"/>
              </a:lnTo>
              <a:lnTo>
                <a:pt x="0" y="2537058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D5C09-98D5-B643-8180-4DA6D045D4E2}">
      <dsp:nvSpPr>
        <dsp:cNvPr id="0" name=""/>
        <dsp:cNvSpPr/>
      </dsp:nvSpPr>
      <dsp:spPr>
        <a:xfrm>
          <a:off x="5834848" y="1809094"/>
          <a:ext cx="2386571" cy="2553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3685"/>
              </a:lnTo>
              <a:lnTo>
                <a:pt x="2386571" y="255368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0D6516-DA39-B244-862E-B884C4632FE9}">
      <dsp:nvSpPr>
        <dsp:cNvPr id="0" name=""/>
        <dsp:cNvSpPr/>
      </dsp:nvSpPr>
      <dsp:spPr>
        <a:xfrm>
          <a:off x="5789128" y="718839"/>
          <a:ext cx="91440" cy="3714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1414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B778B-BA10-674C-A821-5AEAE2962969}">
      <dsp:nvSpPr>
        <dsp:cNvPr id="0" name=""/>
        <dsp:cNvSpPr/>
      </dsp:nvSpPr>
      <dsp:spPr>
        <a:xfrm>
          <a:off x="5116008" y="0"/>
          <a:ext cx="1437679" cy="718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/>
            <a:t>cGVHD</a:t>
          </a:r>
          <a:endParaRPr lang="tr-TR" sz="2400" kern="1200" dirty="0"/>
        </a:p>
      </dsp:txBody>
      <dsp:txXfrm>
        <a:off x="5116008" y="0"/>
        <a:ext cx="1437679" cy="718839"/>
      </dsp:txXfrm>
    </dsp:sp>
    <dsp:sp modelId="{424C8EC2-D129-AF4C-BB36-4A6C336763BF}">
      <dsp:nvSpPr>
        <dsp:cNvPr id="0" name=""/>
        <dsp:cNvSpPr/>
      </dsp:nvSpPr>
      <dsp:spPr>
        <a:xfrm>
          <a:off x="1159916" y="1090254"/>
          <a:ext cx="9349863" cy="7188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İlk Basamak Tedavi</a:t>
          </a:r>
          <a:br>
            <a:rPr lang="tr-TR" sz="2400" kern="1200" dirty="0"/>
          </a:br>
          <a:r>
            <a:rPr lang="tr-TR" sz="2400" kern="1200" dirty="0" err="1"/>
            <a:t>Prednisolone</a:t>
          </a:r>
          <a:r>
            <a:rPr lang="tr-TR" sz="2400" kern="1200" dirty="0"/>
            <a:t> 0.5-1 mg/kg</a:t>
          </a:r>
        </a:p>
      </dsp:txBody>
      <dsp:txXfrm>
        <a:off x="1159916" y="1090254"/>
        <a:ext cx="9349863" cy="718839"/>
      </dsp:txXfrm>
    </dsp:sp>
    <dsp:sp modelId="{675EDE9D-0F9C-DD4C-84BD-090C22AE156C}">
      <dsp:nvSpPr>
        <dsp:cNvPr id="0" name=""/>
        <dsp:cNvSpPr/>
      </dsp:nvSpPr>
      <dsp:spPr>
        <a:xfrm>
          <a:off x="8221419" y="4003359"/>
          <a:ext cx="1437679" cy="718839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Yanıt yok</a:t>
          </a:r>
        </a:p>
      </dsp:txBody>
      <dsp:txXfrm>
        <a:off x="8221419" y="4003359"/>
        <a:ext cx="1437679" cy="718839"/>
      </dsp:txXfrm>
    </dsp:sp>
    <dsp:sp modelId="{0883517C-509F-DC41-A186-F23083276D35}">
      <dsp:nvSpPr>
        <dsp:cNvPr id="0" name=""/>
        <dsp:cNvSpPr/>
      </dsp:nvSpPr>
      <dsp:spPr>
        <a:xfrm>
          <a:off x="1164497" y="3986733"/>
          <a:ext cx="1437679" cy="718839"/>
        </a:xfrm>
        <a:prstGeom prst="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Yanıt var</a:t>
          </a:r>
        </a:p>
      </dsp:txBody>
      <dsp:txXfrm>
        <a:off x="1164497" y="3986733"/>
        <a:ext cx="1437679" cy="718839"/>
      </dsp:txXfrm>
    </dsp:sp>
    <dsp:sp modelId="{2801BDA9-0958-1B4E-9093-A086FEDD692A}">
      <dsp:nvSpPr>
        <dsp:cNvPr id="0" name=""/>
        <dsp:cNvSpPr/>
      </dsp:nvSpPr>
      <dsp:spPr>
        <a:xfrm>
          <a:off x="5819" y="2244020"/>
          <a:ext cx="5678072" cy="7188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/>
            <a:t>Lökal</a:t>
          </a:r>
          <a:r>
            <a:rPr lang="tr-TR" sz="2400" kern="1200" dirty="0"/>
            <a:t> Önlemler ve destekleyici tedavi</a:t>
          </a:r>
        </a:p>
      </dsp:txBody>
      <dsp:txXfrm>
        <a:off x="5819" y="2244020"/>
        <a:ext cx="5678072" cy="7188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9F102-6F89-A74F-9161-D4D2538E53DA}">
      <dsp:nvSpPr>
        <dsp:cNvPr id="0" name=""/>
        <dsp:cNvSpPr/>
      </dsp:nvSpPr>
      <dsp:spPr>
        <a:xfrm>
          <a:off x="3705841" y="1561066"/>
          <a:ext cx="1551958" cy="2313162"/>
        </a:xfrm>
        <a:custGeom>
          <a:avLst/>
          <a:gdLst/>
          <a:ahLst/>
          <a:cxnLst/>
          <a:rect l="0" t="0" r="0" b="0"/>
          <a:pathLst>
            <a:path>
              <a:moveTo>
                <a:pt x="1551958" y="0"/>
              </a:moveTo>
              <a:lnTo>
                <a:pt x="1551958" y="2240632"/>
              </a:lnTo>
              <a:lnTo>
                <a:pt x="0" y="2240632"/>
              </a:lnTo>
              <a:lnTo>
                <a:pt x="0" y="231316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10357-1A34-EE45-B649-431D7E0B5F64}">
      <dsp:nvSpPr>
        <dsp:cNvPr id="0" name=""/>
        <dsp:cNvSpPr/>
      </dsp:nvSpPr>
      <dsp:spPr>
        <a:xfrm>
          <a:off x="5257800" y="1561066"/>
          <a:ext cx="1457006" cy="2307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4947"/>
              </a:lnTo>
              <a:lnTo>
                <a:pt x="1457006" y="2234947"/>
              </a:lnTo>
              <a:lnTo>
                <a:pt x="1457006" y="230747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0D6516-DA39-B244-862E-B884C4632FE9}">
      <dsp:nvSpPr>
        <dsp:cNvPr id="0" name=""/>
        <dsp:cNvSpPr/>
      </dsp:nvSpPr>
      <dsp:spPr>
        <a:xfrm>
          <a:off x="5212080" y="1561066"/>
          <a:ext cx="91440" cy="783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83584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B778B-BA10-674C-A821-5AEAE2962969}">
      <dsp:nvSpPr>
        <dsp:cNvPr id="0" name=""/>
        <dsp:cNvSpPr/>
      </dsp:nvSpPr>
      <dsp:spPr>
        <a:xfrm>
          <a:off x="4438403" y="913721"/>
          <a:ext cx="1638793" cy="647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 err="1"/>
            <a:t>cGVHD</a:t>
          </a:r>
          <a:endParaRPr lang="tr-TR" sz="3200" kern="1200" dirty="0"/>
        </a:p>
      </dsp:txBody>
      <dsp:txXfrm>
        <a:off x="4438403" y="913721"/>
        <a:ext cx="1638793" cy="647345"/>
      </dsp:txXfrm>
    </dsp:sp>
    <dsp:sp modelId="{424C8EC2-D129-AF4C-BB36-4A6C336763BF}">
      <dsp:nvSpPr>
        <dsp:cNvPr id="0" name=""/>
        <dsp:cNvSpPr/>
      </dsp:nvSpPr>
      <dsp:spPr>
        <a:xfrm>
          <a:off x="2425223" y="2344651"/>
          <a:ext cx="5665152" cy="811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/>
            <a:t>İkinci Basamak Tedavi</a:t>
          </a:r>
          <a:br>
            <a:rPr lang="tr-TR" sz="3200" kern="1200" dirty="0"/>
          </a:br>
          <a:endParaRPr lang="tr-TR" sz="3200" kern="1200" dirty="0"/>
        </a:p>
      </dsp:txBody>
      <dsp:txXfrm>
        <a:off x="2425223" y="2344651"/>
        <a:ext cx="5665152" cy="811760"/>
      </dsp:txXfrm>
    </dsp:sp>
    <dsp:sp modelId="{410B95B2-9F04-FE47-AE2D-584BA689F5FA}">
      <dsp:nvSpPr>
        <dsp:cNvPr id="0" name=""/>
        <dsp:cNvSpPr/>
      </dsp:nvSpPr>
      <dsp:spPr>
        <a:xfrm>
          <a:off x="5598424" y="3868544"/>
          <a:ext cx="2232764" cy="735739"/>
        </a:xfrm>
        <a:prstGeom prst="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/>
            <a:t>IBRUTINIB</a:t>
          </a:r>
        </a:p>
      </dsp:txBody>
      <dsp:txXfrm>
        <a:off x="5598424" y="3868544"/>
        <a:ext cx="2232764" cy="735739"/>
      </dsp:txXfrm>
    </dsp:sp>
    <dsp:sp modelId="{871EE8AE-2EA0-5D47-A6D8-C7036CF37BA0}">
      <dsp:nvSpPr>
        <dsp:cNvPr id="0" name=""/>
        <dsp:cNvSpPr/>
      </dsp:nvSpPr>
      <dsp:spPr>
        <a:xfrm>
          <a:off x="2545174" y="3874229"/>
          <a:ext cx="2321334" cy="662601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/>
            <a:t>RUXOLİTİNİB</a:t>
          </a:r>
        </a:p>
      </dsp:txBody>
      <dsp:txXfrm>
        <a:off x="2545174" y="3874229"/>
        <a:ext cx="2321334" cy="662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0.29825</cdr:x>
      <cdr:y>0.31407</cdr:y>
    </cdr:from>
    <cdr:to>
      <cdr:x>0.69537</cdr:x>
      <cdr:y>0.69841</cdr:y>
    </cdr:to>
    <cdr:sp macro="" textlink="">
      <cdr:nvSpPr>
        <cdr:cNvPr id="2" name="TextBox 46">
          <a:extLst xmlns:a="http://schemas.openxmlformats.org/drawingml/2006/main">
            <a:ext uri="{FF2B5EF4-FFF2-40B4-BE49-F238E27FC236}">
              <a16:creationId xmlns:a16="http://schemas.microsoft.com/office/drawing/2014/main" id="{DE743FFA-9442-447F-B016-7CEF90451786}"/>
            </a:ext>
          </a:extLst>
        </cdr:cNvPr>
        <cdr:cNvSpPr txBox="1"/>
      </cdr:nvSpPr>
      <cdr:spPr>
        <a:xfrm xmlns:a="http://schemas.openxmlformats.org/drawingml/2006/main">
          <a:off x="1252451" y="880285"/>
          <a:ext cx="1667639" cy="10772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3200" b="1" i="0" u="none" strike="noStrike" cap="none" normalizeH="0" baseline="0" noProof="0">
              <a:ln>
                <a:noFill/>
              </a:ln>
              <a:solidFill>
                <a:srgbClr val="277BCF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VoltaModernDisplay-35Thin"/>
              <a:rtl val="0"/>
            </a:rPr>
            <a:t>ORR</a:t>
          </a:r>
        </a:p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3200" b="1" i="0" u="none" strike="noStrike" cap="none" normalizeH="0" baseline="0" noProof="0">
              <a:ln>
                <a:noFill/>
              </a:ln>
              <a:solidFill>
                <a:srgbClr val="277BCF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VoltaModernDisplay-35Thin"/>
              <a:rtl val="0"/>
            </a:rPr>
            <a:t>%49.7</a:t>
          </a:r>
        </a:p>
      </cdr:txBody>
    </cdr:sp>
  </cdr:relSizeAnchor>
  <cdr:relSizeAnchor xmlns:cdr="http://schemas.openxmlformats.org/drawingml/2006/chartDrawing">
    <cdr:from>
      <cdr:x>0.68956</cdr:x>
      <cdr:y>0.10766</cdr:y>
    </cdr:from>
    <cdr:to>
      <cdr:x>1</cdr:x>
      <cdr:y>0.59767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A747E91D-737F-4B6C-B91E-7F0021DBA146}"/>
            </a:ext>
          </a:extLst>
        </cdr:cNvPr>
        <cdr:cNvSpPr txBox="1"/>
      </cdr:nvSpPr>
      <cdr:spPr>
        <a:xfrm xmlns:a="http://schemas.openxmlformats.org/drawingml/2006/main">
          <a:off x="2031106" y="20090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0.29825</cdr:x>
      <cdr:y>0.31407</cdr:y>
    </cdr:from>
    <cdr:to>
      <cdr:x>0.69537</cdr:x>
      <cdr:y>0.69841</cdr:y>
    </cdr:to>
    <cdr:sp macro="" textlink="">
      <cdr:nvSpPr>
        <cdr:cNvPr id="2" name="TextBox 46">
          <a:extLst xmlns:a="http://schemas.openxmlformats.org/drawingml/2006/main">
            <a:ext uri="{FF2B5EF4-FFF2-40B4-BE49-F238E27FC236}">
              <a16:creationId xmlns:a16="http://schemas.microsoft.com/office/drawing/2014/main" id="{DE743FFA-9442-447F-B016-7CEF90451786}"/>
            </a:ext>
          </a:extLst>
        </cdr:cNvPr>
        <cdr:cNvSpPr txBox="1"/>
      </cdr:nvSpPr>
      <cdr:spPr>
        <a:xfrm xmlns:a="http://schemas.openxmlformats.org/drawingml/2006/main">
          <a:off x="1252451" y="880285"/>
          <a:ext cx="1667639" cy="10772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3200" b="1" i="0" u="none" strike="noStrike" cap="none" normalizeH="0" baseline="0" noProof="0">
              <a:ln>
                <a:noFill/>
              </a:ln>
              <a:solidFill>
                <a:srgbClr val="3B23A1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VoltaModernDisplay-35Thin"/>
              <a:rtl val="0"/>
            </a:rPr>
            <a:t>ORR</a:t>
          </a:r>
        </a:p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3200" b="1" i="0" u="none" strike="noStrike" cap="none" normalizeH="0" baseline="0" noProof="0">
              <a:ln>
                <a:noFill/>
              </a:ln>
              <a:solidFill>
                <a:srgbClr val="3B23A1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VoltaModernDisplay-35Thin"/>
              <a:rtl val="0"/>
            </a:rPr>
            <a:t>%25.6</a:t>
          </a:r>
        </a:p>
      </cdr:txBody>
    </cdr:sp>
  </cdr:relSizeAnchor>
  <cdr:relSizeAnchor xmlns:cdr="http://schemas.openxmlformats.org/drawingml/2006/chartDrawing">
    <cdr:from>
      <cdr:x>0.68956</cdr:x>
      <cdr:y>0.10766</cdr:y>
    </cdr:from>
    <cdr:to>
      <cdr:x>1</cdr:x>
      <cdr:y>0.59767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A747E91D-737F-4B6C-B91E-7F0021DBA146}"/>
            </a:ext>
          </a:extLst>
        </cdr:cNvPr>
        <cdr:cNvSpPr txBox="1"/>
      </cdr:nvSpPr>
      <cdr:spPr>
        <a:xfrm xmlns:a="http://schemas.openxmlformats.org/drawingml/2006/main">
          <a:off x="2031106" y="20090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20:29:47.240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0 2 24575,'14'1'0,"0"-1"0,2 1 0,21 2 0,-16-1 0,14 1 0,-26-2 0,-3-1 0,0 0 0,-2 0 0,2 1 0,0-1 0,2 1 0,1-1 0,0 0 0,-2 0 0,-2 0 0,-1 0 0,1 0 0,2-1 0,0-1 0,-1 1 0,0 0 0,-2 0 0,1 0 0,0 0 0,0 1 0,0-1 0,-1 1 0,0 0 0,-1 0 0,0 0 0,0 0 0,0 0 0,0 0 0,1-1 0,1 0 0,0 0 0,1 1 0,-2 0 0,1 0 0,3 0 0,3 0 0,0 0 0,1 0 0,-3 0 0,1 0 0,-1 0 0,-2 0 0,0 0 0,-1 0 0,-2 0 0,0 0 0,1 0 0,-1 0 0,1 0 0,0 0 0,-2 0 0,0 0 0,1-1 0,0 0 0,2 0 0,4 1 0,1 0 0,3 0 0,0 1 0,-2-1 0,-1 1 0,-3 0 0,-2-1 0,-5 0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18.75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4242 0,'-58'7,"0"-1,-25 1,-8-2,12-2,-5-1,-3-1,11 0,-3 0,-1 0,0 0,3 0,-1-1,1 1,1-1,-15 0,1 0,5 0,12 0,2 0,4-1,-20 0,4 1,0-1,0 0,0 0,0 0,7 1,-1 0,-19-1,-3 0,29 1,0-1,-1 0,-5 0,-1 1,-1-1,-5 0,-1 1,4-1,-14 1,5 0,5 0,4 0,15 0,4 0,9 0,2 0,-39 0,14-1,3 0,-1-1,3-1,14 1,22 0,20 0,10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22.84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9951 108,'-69'5,"0"1,-5-1,-3-1,-10-2,-2 0,-7 0,1-1,3-1,3 0,9 0,5 0,19 0,3 0,-29-1,4 0,-5 0,34 0,-2 2,-5-1,0 1,1 0,0 0,-45 0,8-1,9 0,5 0,6 0,7 0,2 0,-5-1,-1 0,-5-1,3 1,0 1,-4 0,11 0,-3 0,10 0,0 1,-18 0,-1 0,14 2,1 0,1 0,0 0,1 0,2 0,3-1,4 0,-29-1,16 1,14 0,6-1,5 0,-7-1,-7 0,-5 0,-3 0,-2 0,14 0,-15 1,-3 0,-2 0,-3 0,26-1,9 0,8 0,1 0,4 0,2-1,-2 0,-5 0,-9 0,-8 0,-9 0,-7 0,-2-1,2 0,4 0,2-1,1 1,-1 1,2 0,-16 1,-14 0,29 0,-4 0,-10 0,-2 0,-7-1,1 0,0 0,2 0,8 0,4 1,-34-2,28 1,16 0,10-1,5 0,3 1,-5 0,-8 1,-22-1,-22 0,32 0,-3 0,-17-1,-3 0,1 1,-1-1,-2 1,4 1,14-1,5 1,-25 0,16 0,20 0,-1 0,13 0,11 0,7 0,5 0,-2 0,-1 0,-3 0,-14 0,-17 0,-28 0,30 0,-1 0,-5 0,1 0,-42 0,20 0,23 0,20 0,6 0,6-1,-4 0,-15-1,-21-1,-28 0,34 1,-1 1,-6 0,-1-1,2 0,2 0,4 0,4-1,-29-2,33 1,19 2,16 2,0-1,-13-3,1 2,-8-2,9 2,7 0,0 1,-4 0,-3 1,-2 0,2-1,-6-2,-17-2,-40-2,-10 0,19-2,28 1,42-1,8-1,0 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27.42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1,'52'8,"0"1,1-1,0-1,33 2,-4-3,-25-3,-12-2,-6-1,6 0,7-1,3 0,1 0,6 0,7 1,5 2,2-1,-3 0,-7-1,-11 0,-8 1,-5 2,7 2,9 0,10 2,0 0,-3 0,-2 0,-1-1,4 0,3-2,1 1,5-2,-1 2,-8 0,-13-1,-17-1,-10-1,-4 1,3-1,6 1,6-1,3 0,11 0,2 1,6 0,5 0,-1-1,-3 0,-8-1,-13-1,-8 0,-1 0,3 0,2 0,2 1,4 0,6 1,8 0,2 0,-1 1,8-1,10 0,16-1,7-1,-11 1,-12 1,-13 0,-5 0,8-1,10 0,10-1,3 0,-2 0,-9 0,-10 0,-3 0,-5 1,-3 1,7-1,7-1,14 0,4 0,0 0,7 0,3 0,-41 0,2 0,2 0,1 0,4 0,-1 0,1 0,-1 0,-3 0,-2 0,-5 0,-2 0,48 1,-11 0,2 1,-7-1,-15-1,-2 0,-10 0,4 0,-3 0,8 0,5 0,8 0,13 3,4 0,-42-1,0 0,4 0,0-1,-2 1,-1-1,-2 1,-1-1,38 1,-14-2,-4 1,-3-1,-7 0,-10 0,-16 0,-15 0,-8 0,-4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29.58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1814 0,'-82'0,"6"0,21 0,4 0,7 0,-8 0,-6 1,2 0,1 1,6 0,0 0,-2-1,-2-1,1 0,3 0,-5 0,-5 0,-4 0,6 0,6 0,9 1,5 1,-1 0,0-1,-3 0,-2-1,-3 0,0 2,-4-1,7 0,3-1,6 1,4 0,-10 1,-5 1,-1-1,13 0,28-2,18-2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31.97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1,'75'5,"13"-1,-33-3,5 0,25 0,9 1,-14-2,5 1,2 0,8 0,3 1,-1 0,2 0,0-1,-2 1,-7 1,-3-1,-3 0,-11 1,-3-1,-3 0,21 1,-5-2,-12 1,-2-1,-5 0,1-1,0 0,2 0,7-1,3 1,4-1,2 0,3 0,2 0,0 0,0 1,-4-1,0 1,6 0,1 0,5 0,1 1,-1-1,0 1,-4 0,-3 0,-10-1,-1 1,3-1,2 1,9-1,5 1,-19 0,3-1,-1 1,2 0,-1-1,-1 1,-8 0,-1-1,-4 1,12-1,-9 0,3 0,-33 0,-13 0,9 0,13 0,6 0,9 0,12 0,19 0,3 0,-10 0,-29 0,-38 0,-102 2,7-2,-13 0,19 1,-7 0,-4-1,-1 0,-8 0,-2 0,-2 0,0-1,-3 0,0 0,-1-1,0 1,-1-1,1-1,-1 0,2 0,4 0,0 0,2 0,-1 0,0 0,0 0,0 0,-1 0,-6 1,0 0,-1 0,1 0,1 2,1-1,1 1,-1 0,-2 0,0 0,1 1,2-1,5 0,2 1,1-1,3 1,-10 0,3-1,4 1,15-1,2 0,7 0,-1 0,8 0,-13 0,41 0,15 0,48 0,30 0,21 1,15 1,-17-1,10 1,5-1,0 0,-15 0,2 0,1 1,0-1,1 0,3 0,2 0,1 0,-2 0,-1-1,-7 1,-2-1,0 1,-1-1,-2 0,10 1,-1-1,-2 1,-2-1,-6 1,-1-1,-2 1,-3 0,6-1,-4 1,-2 0,29 0,-5-1,-16 0,-4-1,-14 0,-2 0,-3-1,-6 1,5-4,-34 4,-12-1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33.74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4875 126,'-56'0,"1"0,-2 0,0 0,-3 1,-1-2,2 1,-2-1,-2-1,-3 0,-9-1,-4-1,-8 1,-4-2,22 2,-3-1,-2 1,-6-1,-2-1,-1 1,-7-1,-2 0,1 1,-2-1,1 0,1 1,7 1,1 0,5 0,-21-1,9 1,23 1,6-1,-36-1,18 0,-4 1,-5 1,-12 2,45 0,-1 0,-6 0,-2 1,-1 0,-1-1,1 0,0 0,-4 0,-2 0,-6 0,-3 0,-6 0,-4-1,-7 0,-1-1,3 0,2 0,4 0,3 0,11 1,4-1,15 1,4-1,-17 1,31-1,15 1,6 0,94 4,-25-1,8 1,10 0,8 0,1 0,-1 1,0-1,3 1,8 0,3 1,2-1,-20-1,2 0,1 0,-1 0,1-1,0 0,1 0,2-1,10 0,2 0,1-1,1 0,-15 0,0-1,1 1,1-1,1 1,6 0,1 0,2 0,-1 0,0 1,-1 0,2-1,-2 1,-1 1,-3-1,6 0,-2 1,-4-1,-6 1,0 0,-5 0,-10-1,25 0,-63-5,-23 2,-1-3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52.12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23 673,'-8'-45,"2"5,5 24,0-3,0-2,0-2,1-1,0-2,0-1,0 2,0 0,0-1,0-1,0-6,0-2,0 3,0 5,0 7,0 3,0 1,0 1,0-1,0-1,0 3,0-5,0 3,0-1,0-3,0 6,0 62,-1-17,0 46,-1-39,1-19,1-8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53.29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83 451,'-4'-64,"0"-5,2 12,0-2,1 8,1 11,0 12,0 4,1 3,1-2,0 8,-11 77,0 8,0-7,0 2,-3 30,3-14,3-10,1-1,2-8,1-15,1-18,1-19,0-5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20:29:49.769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35605.97266"/>
      <inkml:brushProperty name="anchorY" value="-5755.90039"/>
      <inkml:brushProperty name="scaleFactor" value="0.5"/>
    </inkml:brush>
  </inkml:definitions>
  <inkml:trace contextRef="#ctx0" brushRef="#br0">0 17 24575,'17'0'0,"6"0"0,6 0 0,8 0 0,-2-1 0,1-1 0,-5 1 0,-3-1 0,1 1 0,-2 0 0,0-1 0,-4 1 0,-3 0 0,-2 0 0,0 1 0,0-1 0,2 0 0,0 0 0,-2 1 0,-4 0 0,-2 1 0,-2 0 0,1 0 0,0 0 0,0 0 0,-3-1 0,0 0 0,-1 0 0,2 0 0,1 0 0,1 0 0,3 0 0,6 0 0,4 0 0,3 0 0,-5 0 0,-10 0 0,-6 0 0,-7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20:29:55.217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68816.6875"/>
      <inkml:brushProperty name="anchorY" value="-11478.83789"/>
      <inkml:brushProperty name="scaleFactor" value="0.5"/>
    </inkml:brush>
  </inkml:definitions>
  <inkml:trace contextRef="#ctx0" brushRef="#br0">0 600 24575,'6'-9'0,"-1"1"0,-1 4 0,-1 0 0,0-2 0,0 1 0,-1 0 0,-2 2 0,1 2 0,-1-3 0,0 0 0,0-1 0,0-1 0,1 1 0,-1-1 0,1-1 0,-1 0 0,0 1 0,1-1 0,0 1 0,-1 0 0,1 0 0,0-1 0,-1-1 0,1-1 0,0-1 0,0 0 0,0 0 0,-1 1 0,0 1 0,0 1 0,1 0 0,-1 0 0,1 0 0,0 0 0,-1 0 0,0 0 0,0 1 0,0-1 0,0 1 0,0-1 0,0 0 0,0-2 0,0 1 0,0-2 0,0-1 0,0-1 0,-1-2 0,1-2 0,-1-2 0,0 0 0,-1 1 0,-1 3 0,1 2 0,0 2 0,1 2 0,-1-1 0,0-1 0,0-2 0,-1-3 0,1-1 0,-1 0 0,0 4 0,1 4 0,0 2 0,2 2 0,-1 0 0,1 0 0,0 1 0,1-1 0,0 2 0,1-1 0,0-1 0,0 0 0,0 0 0,0 1 0,2 1 0,6 0 0,11 1 0,15 0 0,6 0 0,-3 1 0,-9 0 0,-9 0 0,-3 0 0,-2 0 0,-3 0 0,-3 0 0,-2 0 0,-2 0 0,4 0 0,2 1 0,5-1 0,2 1 0,-3 0 0,-2-1 0,-3 0 0,-2 0 0,1 0 0,0 0 0,1 0 0,1 1 0,2 0 0,1-1 0,-1 1 0,0 0 0,1 0 0,5 0 0,9 2 0,8 0 0,7 0 0,-2-1 0,-5-1 0,-11 0 0,-9 0 0,-5-1 0,-5 0 0,-1 0 0,-1 0 0,0 0 0,0 0 0,-1-1 0,0 0 0,1 1 0,4-1 0,2 0 0,-2 3 0,-3 3 0,-5 4 0,-2 5 0,-2 1 0,1 0 0,-1-2 0,1-1 0,0-1 0,1-1 0,0 0 0,0-1 0,-1-1 0,1 2 0,-1-1 0,0 1 0,1 1 0,-1 2 0,2 2 0,-2 0 0,1-1 0,0 0 0,0-1 0,1 0 0,-2 2 0,1-1 0,-1 1 0,0-1 0,1-2 0,-1 2 0,1 0 0,-1 0 0,2-2 0,-2-1 0,1-2 0,1 0 0,-1-1 0,1 0 0,0-2 0,0 0 0,0 0 0,0 0 0,1 0 0,0 1 0,-1-2 0,0 0 0,0-1 0,1 0 0,-1-1 0,1-1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20:30:01.352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02044.05469"/>
      <inkml:brushProperty name="anchorY" value="-17130.22656"/>
      <inkml:brushProperty name="scaleFactor" value="0.5"/>
    </inkml:brush>
  </inkml:definitions>
  <inkml:trace contextRef="#ctx0" brushRef="#br0">47 572 24575,'-3'-19'0,"-1"-8"0,0 7 0,0-8 0,1 7 0,1 3 0,0 0 0,1 2 0,-1 0 0,0 1 0,0 3 0,0 2 0,1 2 0,0-1 0,1 2 0,-1 0 0,0 1 0,-1-25 0,1 14 0,-3-21 0,2 20 0,1 1 0,0 3 0,1 1 0,-1 4 0,1 1 0,0 1 0,0 0 0,0-2 0,0-1 0,0-1 0,0 1 0,0 1 0,0 0 0,0 2 0,0 2 0,0 0 0,0 2 0,0 1 0,0-1 0,0-1 0,1 0 0,0-1 0,0 2 0,1 1 0,3 1 0,4 1 0,4 0 0,6-1 0,2 0 0,0 1 0,-5-1 0,-5 1 0,-5 0 0,-1-1 0,-2 1 0,1 0 0,1 0 0,0 0 0,2 0 0,-1-1 0,0 0 0,-1 1 0,-1 0 0,1 0 0,2-1 0,3 0 0,1 0 0,3-1 0,1 1 0,-1-1 0,3 1 0,-1 0 0,-1-1 0,-1 1 0,-1 0 0,1-1 0,3 1 0,8-1 0,4 1 0,2 0 0,-3 1 0,-5 0 0,-3-1 0,-1 1 0,1 0 0,-2 0 0,-3 0 0,-4 0 0,-2 0 0,1 0 0,1 0 0,1 0 0,-2 0 0,-1 0 0,-2 0 0,-1 0 0,2 0 0,2 0 0,3-2 0,2 1 0,0-1 0,-3 1 0,-3 2 0,-7 2 0,-2 4 0,-3 7 0,-1 4 0,0 1 0,1 0 0,0-6 0,1-1 0,0-1 0,0 1 0,-1 2 0,2 1 0,-1 1 0,2 2 0,-1 1 0,-1 3 0,1 2 0,0 0 0,0-2 0,1-4 0,0-4 0,0-2 0,0-4 0,0-2 0,0 0 0,1-1 0,0 1 0,1 0 0,0 1 0,1 0 0,0 1 0,0-2 0,-1 1 0,-1-1 0,1 2 0,1 2 0,-1 2 0,1 0 0,0 0 0,-1-1 0,0-1 0,0-2 0,-2-2 0,1-1 0,-1-1 0,0-2 0,0 1 0,0 0 0,0 2 0,0 0 0,0 1 0,0-2 0,0 0 0,0-1 0,0 0 0,0 0 0,0 1 0,0-1 0,0 1 0,0 0 0,0 1 0,0 0 0,0-2 0,0 1 0,0 0 0,0 0 0,0 1 0,-1-1 0,-1-1 0,-2-3 0,-8-1 0,-4 0 0,-3-1 0,2 0 0,6-1 0,1 1 0,2 1 0,-1-1 0,-2 0 0,0 0 0,-3-1 0,0 0 0,2 1 0,0 1 0,4 1 0,1-1 0,1 1 0,0 0 0,-4 0 0,5-2 0,11 0 0,-2 0 0,7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09.09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83 193,'73'5,"3"-1,-12-1,0-1,-8-1,-12 0,-5-1,-5-2,3 0,0 1,1 0,3 1,2 0,8 0,6 0,1 0,-5 0,-6 0,-1 0,4 0,8 0,-2 0,-7 0,-6 0,-10 0,-4 0,-7 0,-9 0,3 0,1 0,15 0,3 0,2 0,-6 0,-9 1,-10 0,-90-5,20-1,-10-1,-7-1,-9-2,-3-1,-7-3,-4-1,1 0,-1-1,1-1,2 1,14 1,2 1,5 1,-9-2,12 3,3 0,68 10,90 4,-25-2,13 2,8-1,1 1,-7 0,4 0,2 0,-1 0,0 0,15 1,1 0,-3 0,-4 0,11 0,-6 0,-22 0,-14 5,-78-7,-33 2,-2-3,-11-1,-3-2,-6-1,-3 0,-12-1,-3 0,1 0,4-1,0 0,6 0,-18-1,16 0,23 2,116 6,42 2,-37-1,2 1,5 0,5 0,7 1,0 0,-7 0,1 0,-6 0,-17 1,-11 3,-105-6,-48-3,36-1,-8 0,-4-2,-1 1,-12 0,-4-1,0-1,5 1,11-1,2 0,4 1,5-2,-33-2,17-1,13-1,118 4,20 3,15 2,11 1,11 2,2 1,-22-1,1 0,1 0,-2 1,23 1,-1 1,-7 0,11 0,-30 2,-59-2,-109-8,32-1,-10-1,-1 1,-9-2,-3 1,3-1,8 1,3-1,5 1,-8 0,22 0,44 1,51 2,34 2,-1 0,11 0,3 1,-12 0,3 0,1 0,-2 1,17 0,-2 0,-11 2,4 0,-39 1,-99-3,-36-1,14-3,-6-1,3 1,-5-1,12 0,-11-6,60 3,76 3,33 2,9 0,-11 0,-6 1,-24 0,-56 0,-11-1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09.99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20,'73'-4,"1"1,-1 0,17-1,5 1,3 1,-12 1,2 1,3 1,-1-1,4 2,1-1,0 1,-4 1,-11-1,-1 1,-3 0,-4 0,5 0,-4 1,-7-1,-3-1,-11-2,-4 0,-27 1,-24-1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14.52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542 126,'83'2,"-31"-1,3 0,5-1,2-1,9 0,2 0,-1 0,-1 1,-9-1,0 0,12 1,2 0,5 0,3 0,9 0,3 0,-27 0,0 0,-1 0,27-1,-4 0,-7 0,-3 0,-10 0,-3 0,-5 0,-3 1,-8 0,-1 0,42 1,-4 0,-2 3,-34-2,4 1,11 0,5 0,15 0,4 0,-25-2,0 0,1 0,32 0,-1-1,-13 0,-5 0,-16 0,-4-1,33 0,-20 0,-3 0,9 1,15-1,-37 1,3-1,6 0,3-1,3 0,0 0,-3-1,-1 1,-8 0,-2 1,-5 0,-3 0,35 1,-6 0,-11 0,-2 0,1 0,13 0,11-1,-39 0,3 0,5 0,1 0,4 0,2 0,6-1,1 1,1-1,-1 0,-5 0,-1 0,-6 0,-4 0,35 1,-23-1,-16 0,-16 1,-3 1,-1 1,7 1,15 1,14 1,14-1,-6 0,-9-2,-4-2,-6 0,9 0,-9 0,-10 1,-8 1,-4 0,6 0,5 1,-1 0,3 0,8 0,19 0,7 0,-2-1,-21-2,-27 0,-20 0,-67 0,-19 1,7 0,-7 0,-10-1,-4 0,-6-1,0 1,0-1,0 1,-5-1,1 1,6 0,-1 1,-8-1,-3-1,33 1,-1 0,0-1,2 0,0-1,0 1,-29-2,2 1,7-1,3 1,7 1,2 0,7 1,1 1,2 0,0 0,-5 2,-1-1,-5 1,-2 0,-2-1,0 1,-2-1,-1 0,3-1,1 0,6 0,0 0,4 0,2 0,6 0,2-1,-40 0,7 0,7-2,-8 1,42 1,-1 0,-9 1,-1 1,-5 0,-2 0,-7 1,-2 0,-3-1,0 0,3-1,0-1,5 0,1-1,8 1,-2-1,-12 1,-3 0,1 0,0 1,-3 0,0-1,6 2,3-2,13 1,4-1,2 0,2-1,-37-2,9-2,6 1,-16 1,32 2,-3-1,-10 1,-3 0,-11 0,-1 1,0-1,1 2,12-1,4 2,9-2,6 1,-16 0,25 0,13 0,4 0,-8 0,-15 0,-29 0,30 0,-3 0,-5-1,0 0,-1 0,1-1,7 0,0-1,-44-3,6 0,12 1,17 2,23 1,16 1,14 0,58 13,16 0,17 1,12 1,-29-6,2-1,1-1,9 1,1-1,2-1,5 1,1-1,-1-1,-5 0,0-1,0 0,2 0,1 1,-1-1,1 0,0 0,-1 0,-4-1,0 0,-3 0,-7-1,-1 1,-2-1,24 1,-4-1,-14 0,-4 0,-9 0,-2 0,-4 0,1-1,24 2,5 0,11 0,4 0,-22 0,2-1,1 1,3 1,0-1,-1 1,-8-1,-2 1,-1-1,27 2,-3-1,-11 0,-3 0,-5 0,1-1,5 1,4-1,-15-1,3 0,2 0,9 0,2 0,3-1,-16 0,3 0,0 0,0 0,-1 0,1-1,-1 0,1 1,22-1,0 0,-3 0,-6 1,-3-1,-3 0,-10 1,-3 0,-1 0,21 1,-3 0,-12 0,-1 0,3-1,1 1,3-1,2 0,-2 0,-1 0,-1 0,-4 0,-12 0,-3 0,34 0,-23 0,-29 0,-16 0,-16 1,-4-1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15.84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3650 42,'-83'7,"-5"0,-5-2,42-3,1-1,0 1,0-1,-44-1,7-1,4 0,-12 0,39 0,-3 2,-7-1,-4 1,-15 0,-4 0,-6-1,-3 1,28-1,-1 0,0 0,2 0,1 0,3 0,-22 0,5 0,10 0,4 0,10 0,2 0,-1-1,-1 0,0 0,0 1,-3-1,-1 0,-6 0,-1 1,0 0,-2 0,-1 0,0 0,1 0,1 0,10 1,2 0,6-1,3 1,-33 0,17-1,13 0,16-1,37-5,50-10,-1 7,3 0,18-7,-2 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3T18:48:16.97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5097 64,'-59'1,"0"0,-2 0,-3 0,-15-1,-3 1,-9 0,-5 0,17-1,-3 1,-1 0,-10-1,-2 1,0 0,-5-1,1 1,-1-1,1 0,0-1,3 1,8-1,3 0,0-1,8 1,1-1,1 1,0-2,0 1,1 0,-1-1,0 1,-1 0,-8 0,-2 0,-2 0,-7 0,-1-1,-2 0,20 1,-2 0,-1 0,1 0,-4 0,0 0,0 0,2 0,-17-1,2 1,3-1,10 2,3-1,5 1,-9 0,6 0,17 1,2-1,8 1,0 0,1 0,0 0,-48 0,18 0,35 0,55-4,30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DBC82-E069-F24D-A32F-8FBF061E6476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69C05-37E2-7346-B218-D8CBBCA267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13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6645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Bulgular: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Başarı Oranları: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MMF grubunda %23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Plasebo grubunda %18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MMF’nin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tedavi başarısında anlamlı bir iyileşme sağlamadığı gözlemlenmiştir.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Yan Etkiler ve Riskler: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MMF kullanan hastalarda trombositopeni ve nüks eden malignite riski daha yüksek bulunmuştur.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Ölüm oranı MMF grubunda daha yüksek (%26 vs. %13).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4306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İntegrate</a:t>
            </a:r>
            <a:r>
              <a:rPr lang="tr-TR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çalışması</a:t>
            </a:r>
            <a:r>
              <a:rPr lang="tr-T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tr-TR" sz="12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ibrutinib'in</a:t>
            </a:r>
            <a:r>
              <a:rPr lang="tr-TR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birinci basamak GC tedavisine entegre edilip edilemeyeceğini test etti. </a:t>
            </a:r>
          </a:p>
          <a:p>
            <a:endParaRPr lang="tr-TR" dirty="0"/>
          </a:p>
          <a:p>
            <a:r>
              <a:rPr lang="tr-TR" b="1" dirty="0" err="1"/>
              <a:t>İbrutinib</a:t>
            </a:r>
            <a:r>
              <a:rPr lang="tr-TR" b="1" dirty="0"/>
              <a:t>, </a:t>
            </a:r>
            <a:r>
              <a:rPr lang="tr-TR" b="1" dirty="0" err="1"/>
              <a:t>cGVHD</a:t>
            </a:r>
            <a:r>
              <a:rPr lang="tr-TR" b="1" dirty="0"/>
              <a:t> için onaylı bir tedavi olmasına rağmen, bu çalışma birinci basamak tedavide ek bir fayda sağlamadığını göstermektedir</a:t>
            </a:r>
            <a:r>
              <a:rPr lang="tr-TR" dirty="0"/>
              <a:t>.</a:t>
            </a:r>
          </a:p>
          <a:p>
            <a:r>
              <a:rPr lang="tr-TR" b="1" dirty="0"/>
              <a:t>Çalışma, steroidlere alternatif tedavilerin gerekliliğini vurgulamaktadır</a:t>
            </a:r>
            <a:r>
              <a:rPr lang="tr-TR" dirty="0"/>
              <a:t>.</a:t>
            </a:r>
          </a:p>
          <a:p>
            <a:r>
              <a:rPr lang="tr-TR" b="1" dirty="0"/>
              <a:t>Önceki çalışmalardan farklı olarak, plasebo kontrollü bir tasarım kullanılmış ve daha kesin sonuçlar elde edilmiştir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549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Tablo 1, kortikosteroidleri, kombinasyon tedavilerini içeren çeşitli tasarımlarla birinci basamak ortama FDA onaylı ajanları getirmeyi hedefleyen devam eden ön safha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cGVHD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tedavi denemelerini göstermektedir; bazıları organ-spesifiktir. Ön safha ortamda devam eden denemelerin sonuçlarını büyük bir beklentiyle beklerken, hem kısa hem de uzun vadeli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cGVHD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sonuçlarını iyileştirmek amacıyla uzun süredir süregelen kortikosteroid ve “herkese uyan tek beden” birinci basamak tedavi yaklaşımlarını sorgulamaya devam etmeliyiz.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2185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dirty="0"/>
              <a:t>Sol üstte, </a:t>
            </a:r>
            <a:r>
              <a:rPr lang="tr-TR" b="1" dirty="0"/>
              <a:t>hazırlık  rejimi</a:t>
            </a:r>
            <a:r>
              <a:rPr lang="tr-TR" dirty="0"/>
              <a:t> sonrası hasarlanmış </a:t>
            </a:r>
            <a:r>
              <a:rPr lang="tr-TR" dirty="0" err="1"/>
              <a:t>timus</a:t>
            </a:r>
            <a:r>
              <a:rPr lang="tr-TR" dirty="0"/>
              <a:t> yer alıyor. Burada negatif seleksiyon bozulur, oto-reaktif T hücreleri periferik dolaşıma kaçar.</a:t>
            </a:r>
          </a:p>
          <a:p>
            <a:pPr>
              <a:buNone/>
            </a:pPr>
            <a:r>
              <a:rPr lang="tr-TR" dirty="0"/>
              <a:t>Sağ üstte, </a:t>
            </a:r>
            <a:r>
              <a:rPr lang="tr-TR" b="1" dirty="0"/>
              <a:t>Th1, Th17, </a:t>
            </a:r>
            <a:r>
              <a:rPr lang="tr-TR" b="1" dirty="0" err="1"/>
              <a:t>Tfh</a:t>
            </a:r>
            <a:r>
              <a:rPr lang="tr-TR" dirty="0"/>
              <a:t> gibi </a:t>
            </a:r>
            <a:r>
              <a:rPr lang="tr-TR" dirty="0" err="1"/>
              <a:t>inflamatuvar</a:t>
            </a:r>
            <a:r>
              <a:rPr lang="tr-TR" dirty="0"/>
              <a:t> T hücrelerinin çoğalması gösterilmiş. Aynı zamanda </a:t>
            </a:r>
            <a:r>
              <a:rPr lang="tr-TR" b="1" dirty="0" err="1"/>
              <a:t>Treg</a:t>
            </a:r>
            <a:r>
              <a:rPr lang="tr-TR" dirty="0"/>
              <a:t> hücrelerinin sayısı ve işlevi azalır.</a:t>
            </a:r>
          </a:p>
          <a:p>
            <a:pPr>
              <a:buNone/>
            </a:pPr>
            <a:r>
              <a:rPr lang="tr-TR" dirty="0"/>
              <a:t>Ortada, </a:t>
            </a:r>
            <a:r>
              <a:rPr lang="tr-TR" b="1" dirty="0"/>
              <a:t>B hücreleri</a:t>
            </a:r>
            <a:r>
              <a:rPr lang="tr-TR" dirty="0"/>
              <a:t> ve onların antikor üreten plazma hücrelerine dönüşmesi anlatılmış.</a:t>
            </a:r>
          </a:p>
          <a:p>
            <a:pPr>
              <a:buNone/>
            </a:pPr>
            <a:r>
              <a:rPr lang="tr-TR" dirty="0"/>
              <a:t>En altta, </a:t>
            </a:r>
            <a:r>
              <a:rPr lang="tr-TR" b="1" dirty="0"/>
              <a:t>makrofaj diferansiyasyonu</a:t>
            </a:r>
            <a:r>
              <a:rPr lang="tr-TR" dirty="0"/>
              <a:t> ve fibroblastların aktive edilmesi ile </a:t>
            </a:r>
            <a:r>
              <a:rPr lang="tr-TR" b="1" dirty="0"/>
              <a:t>fibrozis oluşumu</a:t>
            </a:r>
            <a:r>
              <a:rPr lang="tr-TR" dirty="0"/>
              <a:t> gösterilir.</a:t>
            </a:r>
          </a:p>
          <a:p>
            <a:r>
              <a:rPr lang="tr-TR" dirty="0"/>
              <a:t>Kırmızı kutularla işaretlenenler: </a:t>
            </a:r>
            <a:r>
              <a:rPr lang="tr-TR" b="1" dirty="0"/>
              <a:t>FDA onaylı tedavi ajanları</a:t>
            </a:r>
            <a:r>
              <a:rPr lang="tr-TR" dirty="0"/>
              <a:t> (</a:t>
            </a:r>
            <a:r>
              <a:rPr lang="tr-TR" dirty="0" err="1"/>
              <a:t>ibrutinib</a:t>
            </a:r>
            <a:r>
              <a:rPr lang="tr-TR" dirty="0"/>
              <a:t>, </a:t>
            </a:r>
            <a:r>
              <a:rPr lang="tr-TR" dirty="0" err="1"/>
              <a:t>ruxolitinib</a:t>
            </a:r>
            <a:r>
              <a:rPr lang="tr-TR" dirty="0"/>
              <a:t>, </a:t>
            </a:r>
            <a:r>
              <a:rPr lang="tr-TR" dirty="0" err="1"/>
              <a:t>belumosudil</a:t>
            </a:r>
            <a:r>
              <a:rPr lang="tr-TR" dirty="0"/>
              <a:t>, </a:t>
            </a:r>
            <a:r>
              <a:rPr lang="tr-TR" dirty="0" err="1"/>
              <a:t>axatilimab</a:t>
            </a:r>
            <a:r>
              <a:rPr lang="tr-TR" dirty="0"/>
              <a:t>) ve hangi aşamayı hedefledikleri.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0556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Çalışmaya katılan hastalar daha önce 1 ila 3 tedavi almış, tedaviye dirençli ya da bağımlı hastalığı olan, yani oldukça zor bir hasta grubuydu. Bu nedenle elde edilen sonuçlar daha da dikkat çekici hale geliyor.»</a:t>
            </a:r>
          </a:p>
          <a:p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“Bu grafik, </a:t>
            </a:r>
            <a:r>
              <a:rPr lang="tr-TR" dirty="0" err="1"/>
              <a:t>ibrutinib</a:t>
            </a:r>
            <a:r>
              <a:rPr lang="tr-TR" dirty="0"/>
              <a:t> tedavisi sonrası hastaların en iyi yanıtlarını gösteriyor. %21 tam, %45 kısmi yanıt oranı elde edilmiş. Toplamda %67'lik bir genel yanıt oranı var. Bu, daha önce tedaviye dirençli hastalar için oldukça etkileyici bir sonuç. Ayrıca bu yanıtların büyük kısmı kalıcıydı. Bu veriler, </a:t>
            </a:r>
            <a:r>
              <a:rPr lang="tr-TR" dirty="0" err="1"/>
              <a:t>ibrutinib’in</a:t>
            </a:r>
            <a:r>
              <a:rPr lang="tr-TR" dirty="0"/>
              <a:t> yalnızca etkili değil, aynı zamanda klinik olarak anlamlı fayda sağladığını ortaya koyuyor.”</a:t>
            </a:r>
          </a:p>
          <a:p>
            <a:endParaRPr lang="tr-TR" dirty="0"/>
          </a:p>
          <a:p>
            <a:r>
              <a:rPr lang="tr-TR" dirty="0"/>
              <a:t>Bu grafik, </a:t>
            </a:r>
            <a:r>
              <a:rPr lang="tr-TR" dirty="0" err="1"/>
              <a:t>ibrutinib'in</a:t>
            </a:r>
            <a:r>
              <a:rPr lang="tr-TR" dirty="0"/>
              <a:t> kortikosteroid ihtiyacını nasıl azalttığını gösteriyor. Özellikle yanıt veren hastalarda ciddi doz düşüşleri görülmüş. Bu, tedavinin yalnızca etkili değil, aynı zamanda steroidlere bağlı yan etkileri azaltma potansiyeline sahip olduğunu gösteriyor. 5 hasta tamamen steroidi bırakabilmiş.”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9710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Miklos’un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çalışması, FDA onayının temelini oluştururken;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Waller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çalışması, uzun süreli kullanımın sürdürülebilirlik ve güvenlik açısından avantajlarını ortaya koymaktadır.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1824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JAK1/JAK2 sinyal yolakları 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Treg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gelişimini ve proliferasyonunu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düzenleyerek bu sürece müdahale edebilir.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Doku fibrozisi: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Kronik GVHD,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akciğer, karaciğer ve cilt fibrozisi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ile karakterizedir. Bu süreçte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TGF</a:t>
            </a:r>
            <a:r>
              <a:rPr lang="el-GR" b="1" i="0" u="none" strike="noStrike" dirty="0">
                <a:solidFill>
                  <a:srgbClr val="000000"/>
                </a:solidFill>
                <a:effectLst/>
              </a:rPr>
              <a:t>β 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salgılayan makrofajlar ve B hücreleri önemli rol oynar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 JAK sinyal yolunun inhibisyonu bu fibrotik süreçleri baskılayabilir.</a:t>
            </a:r>
          </a:p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JAK İnhibitörlerinin Klinik Etkinliği</a:t>
            </a:r>
          </a:p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Kortikosteroidlere dirençli akut ve kronik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GVHD’de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etkili bulunmuştur.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Diğer JAK inhibitörleri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Itacitinib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Tofacitinib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GVHD’nin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çeşitli aşamalarında test edilmekte olup olumlu sonuçlar göstermektedir.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5055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FCC0F-369D-4B9A-BF02-EF6A59FC58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066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Standart tedavi olarak </a:t>
            </a:r>
            <a:r>
              <a:rPr lang="tr-TR" b="1" dirty="0"/>
              <a:t>sistemik glukokortikoidler</a:t>
            </a:r>
            <a:r>
              <a:rPr lang="tr-TR" dirty="0"/>
              <a:t> kullanılmaktadır; ancak hastaların </a:t>
            </a:r>
            <a:r>
              <a:rPr lang="tr-TR" b="1" dirty="0"/>
              <a:t>%50’sinde</a:t>
            </a:r>
            <a:r>
              <a:rPr lang="tr-TR" dirty="0"/>
              <a:t> glukokortikoidlere karşı </a:t>
            </a:r>
            <a:r>
              <a:rPr lang="tr-TR" b="1" dirty="0"/>
              <a:t>direnç gelişmekte veya bağımlılık ortaya çıkmaktadır</a:t>
            </a:r>
            <a:r>
              <a:rPr lang="tr-TR" dirty="0"/>
              <a:t>.</a:t>
            </a:r>
          </a:p>
          <a:p>
            <a:r>
              <a:rPr lang="tr-TR" dirty="0"/>
              <a:t>Glukokortikoid-refrakter (dirençli) veya bağımlı kronik GVHD hastalarında </a:t>
            </a:r>
            <a:r>
              <a:rPr lang="tr-TR" b="1" dirty="0"/>
              <a:t>ikinci basamak tedavi seçenekleri net değildir</a:t>
            </a:r>
            <a:r>
              <a:rPr lang="tr-TR" dirty="0"/>
              <a:t> ve etkili bir alternatif tedavi arayışı sürmektedir.</a:t>
            </a:r>
          </a:p>
          <a:p>
            <a:r>
              <a:rPr lang="tr-TR" b="1" dirty="0" err="1"/>
              <a:t>Ruxolitinib</a:t>
            </a:r>
            <a:r>
              <a:rPr lang="tr-TR" dirty="0"/>
              <a:t>, </a:t>
            </a:r>
            <a:r>
              <a:rPr lang="tr-TR" b="1" dirty="0" err="1"/>
              <a:t>Janus</a:t>
            </a:r>
            <a:r>
              <a:rPr lang="tr-TR" b="1" dirty="0"/>
              <a:t> Kinaz (JAK1–JAK2) inhibitörü</a:t>
            </a:r>
            <a:r>
              <a:rPr lang="tr-TR" dirty="0"/>
              <a:t> olup, </a:t>
            </a:r>
            <a:r>
              <a:rPr lang="tr-TR" b="1" dirty="0" err="1"/>
              <a:t>inflamatuvar</a:t>
            </a:r>
            <a:r>
              <a:rPr lang="tr-TR" b="1" dirty="0"/>
              <a:t> yolları baskılayarak</a:t>
            </a:r>
            <a:r>
              <a:rPr lang="tr-TR" dirty="0"/>
              <a:t> GVHD tedavisinde umut vaat eden bir ajan olarak görülmektedir.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9587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27DAF-D14A-3B16-3D31-4AB19ED16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88D0431-9912-AA08-DD17-2B27A196E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A35F4C1-A381-FB48-6D13-57F02A6E7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Standart tedavi olarak </a:t>
            </a:r>
            <a:r>
              <a:rPr lang="tr-TR" b="1" dirty="0"/>
              <a:t>sistemik glukokortikoidler</a:t>
            </a:r>
            <a:r>
              <a:rPr lang="tr-TR" dirty="0"/>
              <a:t> kullanılmaktadır; ancak hastaların </a:t>
            </a:r>
            <a:r>
              <a:rPr lang="tr-TR" b="1" dirty="0"/>
              <a:t>%50’sinde</a:t>
            </a:r>
            <a:r>
              <a:rPr lang="tr-TR" dirty="0"/>
              <a:t> glukokortikoidlere karşı </a:t>
            </a:r>
            <a:r>
              <a:rPr lang="tr-TR" b="1" dirty="0"/>
              <a:t>direnç gelişmekte veya bağımlılık ortaya çıkmaktadır</a:t>
            </a:r>
            <a:r>
              <a:rPr lang="tr-TR" dirty="0"/>
              <a:t>.</a:t>
            </a:r>
          </a:p>
          <a:p>
            <a:r>
              <a:rPr lang="tr-TR" dirty="0"/>
              <a:t>Glukokortikoid-refrakter (dirençli) veya bağımlı kronik GVHD hastalarında </a:t>
            </a:r>
            <a:r>
              <a:rPr lang="tr-TR" b="1" dirty="0"/>
              <a:t>ikinci basamak tedavi seçenekleri net değildir</a:t>
            </a:r>
            <a:r>
              <a:rPr lang="tr-TR" dirty="0"/>
              <a:t> ve etkili bir alternatif tedavi arayışı sürmektedir.</a:t>
            </a:r>
          </a:p>
          <a:p>
            <a:r>
              <a:rPr lang="tr-TR" b="1" dirty="0" err="1"/>
              <a:t>Ruxolitinib</a:t>
            </a:r>
            <a:r>
              <a:rPr lang="tr-TR" dirty="0"/>
              <a:t>, </a:t>
            </a:r>
            <a:r>
              <a:rPr lang="tr-TR" b="1" dirty="0" err="1"/>
              <a:t>Janus</a:t>
            </a:r>
            <a:r>
              <a:rPr lang="tr-TR" b="1" dirty="0"/>
              <a:t> Kinaz (JAK1–JAK2) inhibitörü</a:t>
            </a:r>
            <a:r>
              <a:rPr lang="tr-TR" dirty="0"/>
              <a:t> olup, </a:t>
            </a:r>
            <a:r>
              <a:rPr lang="tr-TR" b="1" dirty="0" err="1"/>
              <a:t>inflamatuvar</a:t>
            </a:r>
            <a:r>
              <a:rPr lang="tr-TR" b="1" dirty="0"/>
              <a:t> yolları baskılayarak</a:t>
            </a:r>
            <a:r>
              <a:rPr lang="tr-TR" dirty="0"/>
              <a:t> GVHD tedavisinde umut vaat eden bir ajan olarak görülmektedir.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C12CFB2-08FD-6B55-D04C-9CE02A8FB0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3874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7096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"Bu grafik, tedaviye yanıt açısından </a:t>
            </a:r>
            <a:r>
              <a:rPr lang="tr-TR" b="0" i="1" u="none" strike="noStrike" dirty="0" err="1">
                <a:solidFill>
                  <a:srgbClr val="000000"/>
                </a:solidFill>
                <a:effectLst/>
              </a:rPr>
              <a:t>ruxolitinib’in</a:t>
            </a: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kontrol grubuna üstünlüğünü göstermektedir.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24 hafta sonunda hastaların yaklaşık yarısı </a:t>
            </a:r>
            <a:r>
              <a:rPr lang="tr-TR" b="0" i="1" u="none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ile yanıt alırken, kontrol grubunda bu oran %25 civarındadır.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Bu, </a:t>
            </a:r>
            <a:r>
              <a:rPr lang="tr-TR" b="0" i="1" u="none" strike="noStrike" dirty="0" err="1">
                <a:solidFill>
                  <a:srgbClr val="000000"/>
                </a:solidFill>
                <a:effectLst/>
              </a:rPr>
              <a:t>ruxolitinib’in</a:t>
            </a: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glukokortikoid-refrakter GVHD için güçlü bir tedavi seçeneği olduğunu desteklemektedir."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84063-5CCB-4389-967A-3BD1AF347B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71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Bu Kaplan-</a:t>
            </a:r>
            <a:r>
              <a:rPr lang="tr-TR" b="0" i="1" u="none" strike="noStrike" dirty="0" err="1">
                <a:solidFill>
                  <a:srgbClr val="000000"/>
                </a:solidFill>
                <a:effectLst/>
              </a:rPr>
              <a:t>Meier</a:t>
            </a: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eğrisi, hastalık ilerlemesi veya tedavi başarısızlığı olmadan geçen süreyi göstermektedir.</a:t>
            </a:r>
          </a:p>
          <a:p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0" i="1" u="none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alan hastalar, kontrol grubuna kıyasla 3 kata kadar daha uzun süre stabil kalmıştır. </a:t>
            </a:r>
          </a:p>
          <a:p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Bu da </a:t>
            </a:r>
            <a:r>
              <a:rPr lang="tr-TR" b="0" i="1" u="none" strike="noStrike" dirty="0" err="1">
                <a:solidFill>
                  <a:srgbClr val="000000"/>
                </a:solidFill>
                <a:effectLst/>
              </a:rPr>
              <a:t>ruxolitinib’in</a:t>
            </a: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sadece kısa vadeli bir etki sağlamadığını, aynı zamanda uzun vadede hastalığın kontrolünü sağladığını göstermektedir."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84063-5CCB-4389-967A-3BD1AF347B1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66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alan hastaların %24.2’sinde semptom skoru en az 7 puan düştü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tr-TR" b="0" i="1" u="none" strike="noStrike" dirty="0">
              <a:solidFill>
                <a:srgbClr val="000000"/>
              </a:solidFill>
              <a:effectLst/>
            </a:endParaRPr>
          </a:p>
          <a:p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"</a:t>
            </a:r>
            <a:r>
              <a:rPr lang="tr-TR" b="0" i="1" u="none" strike="noStrike" dirty="0" err="1">
                <a:solidFill>
                  <a:srgbClr val="000000"/>
                </a:solidFill>
                <a:effectLst/>
              </a:rPr>
              <a:t>GVHD’nin</a:t>
            </a: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hastalar üzerindeki en büyük etkilerinden biri yaşam kalitesini düşürmesidir. </a:t>
            </a:r>
          </a:p>
          <a:p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Bu grafik, </a:t>
            </a:r>
            <a:r>
              <a:rPr lang="tr-TR" b="0" i="1" u="none" strike="noStrike" dirty="0" err="1">
                <a:solidFill>
                  <a:srgbClr val="000000"/>
                </a:solidFill>
                <a:effectLst/>
              </a:rPr>
              <a:t>ruxolitinib’in</a:t>
            </a: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hastalık semptomlarını önemli ölçüde azalttığını gösteriyor. </a:t>
            </a:r>
          </a:p>
          <a:p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Özellikle cilt, bağırsak ve akciğer tutulumuna bağlı semptomların iyileşmesinde belirgin bir fark yaratmaktadır."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84063-5CCB-4389-967A-3BD1AF347B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897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🔹 Şekil 3: En İyi Genel Yanıt ve Yanıt Süresi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grubunda en iyi genel yanıt oranı %76.4, kontrol grubunda %60.4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12 ay boyunca yanıtını sürdüren hasta oranı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grubunda %68.5, kontrol grubunda %40.3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sadece yanıt sağlamakla kalmıyor, aynı zamanda yanıtı daha uzun süre devam ettiriyor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"Burada önemli olan, sadece yanıt oranları değil, aynı zamanda yanıtın ne kadar sürdüğüdür. </a:t>
            </a:r>
          </a:p>
          <a:p>
            <a:pPr algn="l"/>
            <a:r>
              <a:rPr lang="tr-TR" b="0" i="1" u="none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 alan hastaların %76’sı 24 haftada yanıt alırken, bu yanıtın büyük bir kısmı uzun süreli devam etmiştir. </a:t>
            </a:r>
          </a:p>
          <a:p>
            <a:pPr algn="l"/>
            <a:r>
              <a:rPr lang="tr-TR" b="0" i="1" u="none" strike="noStrike" dirty="0">
                <a:solidFill>
                  <a:srgbClr val="000000"/>
                </a:solidFill>
                <a:effectLst/>
              </a:rPr>
              <a:t>Bu, hastalık kontrolünün daha kalıcı olabileceğini gösteriyor."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8504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Ruxolitinib</a:t>
            </a:r>
            <a:r>
              <a:rPr lang="tr-TR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 grubunda %16.4 hastada ciddi </a:t>
            </a:r>
            <a:r>
              <a:rPr lang="tr-TR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advers</a:t>
            </a:r>
            <a:r>
              <a:rPr lang="tr-TR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 olay nedeniyle tedavi kesilmiştir</a:t>
            </a:r>
            <a:r>
              <a:rPr lang="tr-TR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Kontrol grubunda ise bu oran %7.0’dir</a:t>
            </a:r>
            <a:r>
              <a:rPr lang="tr-TR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3263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Çalışmanın Eksiklikleri ve Eleştiriler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Açık etiketli olması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 Hastalar ve araştırmacılar hangi tedavi grubunda olduklarını bilmektedir, bu da yanlılık oluşturabilir.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Uzun vadeli sağkalım sonuçları henüz olgunlaşmamıştır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 Daha fazla takip süresi gereklidir.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Ruxolitinib’in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diğer JAK inhibitörleriyle karşılaştırılması yapılmamıştır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Tedavi bırakma oranları yüksektir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: Özellikle kontrol grubunda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%74.4 hasta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tedaviyi bırakmıştır.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07473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500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tr-TR" sz="12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200" b="1" i="0" u="none" strike="noStrike" dirty="0" err="1">
                <a:solidFill>
                  <a:srgbClr val="000000"/>
                </a:solidFill>
                <a:effectLst/>
              </a:rPr>
              <a:t>Proinflamatuar</a:t>
            </a:r>
            <a:r>
              <a:rPr lang="tr-TR" sz="1200" b="1" i="0" u="none" strike="noStrike" dirty="0">
                <a:solidFill>
                  <a:srgbClr val="000000"/>
                </a:solidFill>
                <a:effectLst/>
              </a:rPr>
              <a:t> Th17 hücrelerini baskılar (STAT3)</a:t>
            </a:r>
            <a:r>
              <a:rPr lang="tr-TR" sz="1200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tr-TR" sz="1200" b="1" i="0" u="none" strike="noStrike" dirty="0" err="1">
                <a:solidFill>
                  <a:srgbClr val="000000"/>
                </a:solidFill>
                <a:effectLst/>
              </a:rPr>
              <a:t>Treg</a:t>
            </a:r>
            <a:r>
              <a:rPr lang="tr-TR" sz="1200" b="1" i="0" u="none" strike="noStrike" dirty="0">
                <a:solidFill>
                  <a:srgbClr val="000000"/>
                </a:solidFill>
                <a:effectLst/>
              </a:rPr>
              <a:t> hücrelerini artırır (STAT5)</a:t>
            </a:r>
            <a:r>
              <a:rPr lang="tr-TR" sz="1200" b="0" i="0" u="none" strike="noStrike" dirty="0">
                <a:solidFill>
                  <a:srgbClr val="000000"/>
                </a:solidFill>
                <a:effectLst/>
              </a:rPr>
              <a:t>, böylece </a:t>
            </a:r>
            <a:r>
              <a:rPr lang="tr-TR" sz="1200" b="1" i="0" u="none" strike="noStrike" dirty="0">
                <a:solidFill>
                  <a:srgbClr val="000000"/>
                </a:solidFill>
                <a:effectLst/>
              </a:rPr>
              <a:t>bağışıklık dengesini yeniden kurar</a:t>
            </a:r>
            <a:r>
              <a:rPr lang="tr-TR" sz="12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tr-TR" sz="12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200" dirty="0" err="1">
                <a:solidFill>
                  <a:srgbClr val="000000"/>
                </a:solidFill>
              </a:rPr>
              <a:t>Fibrotik</a:t>
            </a:r>
            <a:r>
              <a:rPr lang="tr-TR" sz="1200" dirty="0">
                <a:solidFill>
                  <a:srgbClr val="000000"/>
                </a:solidFill>
              </a:rPr>
              <a:t> yolları baskılar.</a:t>
            </a:r>
            <a:endParaRPr lang="tr-TR" sz="1200" b="0" i="0" u="none" strike="noStrike" dirty="0">
              <a:solidFill>
                <a:srgbClr val="000000"/>
              </a:solidFill>
              <a:effectLst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334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Belumosudil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hastalık ilerlemesi veya tolere edilemez yan etki görülene kadar verildi.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353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 veriler doğrultusunda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FDA, çalışmanın sonuçları nedeniyle ilacı </a:t>
            </a:r>
            <a:r>
              <a:rPr lang="tr-TR" sz="12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Breakthrough</a:t>
            </a:r>
            <a:r>
              <a:rPr lang="tr-TR" sz="12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tr-TR" sz="12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Therapy</a:t>
            </a:r>
            <a:r>
              <a:rPr lang="tr-TR" sz="12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tr-TR" sz="12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Designation</a:t>
            </a:r>
            <a:r>
              <a:rPr lang="tr-TR" sz="12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kapsamına almıştır.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617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DeFilipp</a:t>
            </a: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 ekibi</a:t>
            </a:r>
            <a:r>
              <a:rPr lang="tr-TR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tr-TR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cGVHD</a:t>
            </a: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ile NRM arasındaki ilişkiyi</a:t>
            </a:r>
            <a:r>
              <a:rPr lang="tr-TR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yakın zamanda yapılan bir çalışmada analiz etti. </a:t>
            </a:r>
          </a:p>
          <a:p>
            <a:pPr>
              <a:buNone/>
            </a:pPr>
            <a:endParaRPr lang="tr-TR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tr-TR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erkezde</a:t>
            </a: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yürütülen iki prospektif, uzunlamasına gözlemsel çalışmaya</a:t>
            </a:r>
            <a:r>
              <a:rPr lang="tr-TR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katılmıştır. </a:t>
            </a:r>
          </a:p>
          <a:p>
            <a:pPr>
              <a:buNone/>
            </a:pPr>
            <a:endParaRPr lang="tr-TR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tr-TR" sz="18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9793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11.1 Ekstrakorporeal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Fotoferez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(ECP)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ECP, 8-metoksipsoralen ve ultraviyole A (UVA) ışınlamasına maruz bırakıldıktan sonra otolog mononükleer hücrelerin yeniden infüzyonunu içeren hücre bazlı bir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immünoterapidir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 ECP, steroidlere dirençli veya steroide bağımlı kronik graft-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versus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-host hastalığı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 olan 95 hastayı içeren çok merkezli randomize bir çalışmada konvansiyonel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immünsüpresif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tedavi ile karşılaştırılmıştır.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12. haftada, hedeflenen semptom değerlendirme skorları ECP kolunda %19 oranında iyileşirken, kontrol kolunda bu oran %2.5 olmuştur (p = .01). Deri üzerindeki 12. hafta genel yanıt oranı (ORR), ECP kolunda %40 iken kontrol kolunda %10’dur (p = .002). En yüksek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ORR’ler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ağız mukozası tutulumunda gözlenmiştir; ECP kolunda %53, kontrol kolunda ise %27 (p = .06). Eklem semptomlarında ise iyileşme ECP kolunda %22, kontrol kolunda %12 oranında gözlenmiştir (p = .66).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Dikkat çekici olarak, 12. haftada ECP grubundaki hastaların %21’i günlük steroid dozunu %50 oranında azaltmış ve 10 mg’ın altına düşürmüştür; bu oran kontrol grubunda %6’dır (p = .04). Enfeksiyon insidansı ECP kolunda %53.1, kontrol kolunda %44 olarak bildirilmiştir (p = .42).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Genel olarak, bu randomize çalışma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ECP’nin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özellikle deri ve ağız mukozası tutulumu olan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hastalarında güvenli ve etkili olduğunu göstermektedir.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0722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800" dirty="0">
                <a:effectLst/>
                <a:latin typeface="Sylfaen" pitchFamily="18" charset="0"/>
              </a:rPr>
              <a:t>Kronik </a:t>
            </a:r>
            <a:r>
              <a:rPr lang="tr-TR" sz="1800" dirty="0" err="1">
                <a:effectLst/>
                <a:latin typeface="Sylfaen" pitchFamily="18" charset="0"/>
              </a:rPr>
              <a:t>GVHH’da</a:t>
            </a:r>
            <a:r>
              <a:rPr lang="tr-TR" sz="1800" dirty="0">
                <a:effectLst/>
                <a:latin typeface="Sylfaen" pitchFamily="18" charset="0"/>
              </a:rPr>
              <a:t> ECP cevabı </a:t>
            </a:r>
            <a:r>
              <a:rPr lang="tr-TR" sz="1800" dirty="0" err="1">
                <a:effectLst/>
                <a:latin typeface="Sylfaen" pitchFamily="18" charset="0"/>
              </a:rPr>
              <a:t>yavas</a:t>
            </a:r>
            <a:r>
              <a:rPr lang="tr-TR" sz="1800" dirty="0">
                <a:effectLst/>
                <a:latin typeface="Sylfaen" pitchFamily="18" charset="0"/>
              </a:rPr>
              <a:t>̧ </a:t>
            </a:r>
            <a:r>
              <a:rPr lang="tr-TR" sz="1800" dirty="0" err="1">
                <a:effectLst/>
                <a:latin typeface="Sylfaen" pitchFamily="18" charset="0"/>
              </a:rPr>
              <a:t>olduğu</a:t>
            </a:r>
            <a:r>
              <a:rPr lang="tr-TR" sz="1800" dirty="0">
                <a:effectLst/>
                <a:latin typeface="Sylfaen" pitchFamily="18" charset="0"/>
              </a:rPr>
              <a:t> </a:t>
            </a:r>
            <a:r>
              <a:rPr lang="tr-TR" sz="1800" dirty="0" err="1">
                <a:effectLst/>
                <a:latin typeface="Sylfaen" pitchFamily="18" charset="0"/>
              </a:rPr>
              <a:t>için</a:t>
            </a:r>
            <a:r>
              <a:rPr lang="tr-TR" sz="1800" dirty="0">
                <a:effectLst/>
                <a:latin typeface="Sylfaen" pitchFamily="18" charset="0"/>
              </a:rPr>
              <a:t> ilk cevabı </a:t>
            </a:r>
            <a:r>
              <a:rPr lang="tr-TR" sz="1800" dirty="0" err="1">
                <a:effectLst/>
                <a:latin typeface="Sylfaen" pitchFamily="18" charset="0"/>
              </a:rPr>
              <a:t>değerlendirilmesinin</a:t>
            </a:r>
            <a:r>
              <a:rPr lang="tr-TR" sz="1800" dirty="0">
                <a:effectLst/>
                <a:latin typeface="Sylfaen" pitchFamily="18" charset="0"/>
              </a:rPr>
              <a:t> 3-4 aylık ECP uygulama sonrası yapılması </a:t>
            </a:r>
            <a:r>
              <a:rPr lang="tr-TR" sz="1800" dirty="0" err="1">
                <a:effectLst/>
                <a:latin typeface="Sylfaen" pitchFamily="18" charset="0"/>
              </a:rPr>
              <a:t>gerektiği</a:t>
            </a:r>
            <a:r>
              <a:rPr lang="tr-TR" sz="1800" dirty="0">
                <a:effectLst/>
                <a:latin typeface="Sylfaen" pitchFamily="18" charset="0"/>
              </a:rPr>
              <a:t> unutulmamalıdır. 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0030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Biyobelirteç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– IL2R Düzeyleri: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IL2R seviyeleri, tedavi öncesine kıyasla 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ve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kombinasyon tedavisi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sırasında anlamlı düzeyde düştü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Bu düşüş, tedavinin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immün baskılayıcı etkisini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destekler</a:t>
            </a:r>
          </a:p>
          <a:p>
            <a:endParaRPr lang="tr-TR" dirty="0"/>
          </a:p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Sağkalım 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6 aylık sağkalım: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%80.4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24 aylık sağkalım: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%75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Bu oranlar, SR-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cGVHD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hastaları için umut verici kabul edilebilir düzeyde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1897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8645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11.3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Axatilimab</a:t>
            </a:r>
            <a:endParaRPr lang="tr-TR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Axatilimab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şu anda çalışmaları süren yeni bir ilaçtır. Diğer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tedavilerinden farklı bir yolak hedefler. IgG4 tipi insanlaştırılmış bir monoklonal antikordur. Koloni uyarıcı faktör-1 (CSF-1), verici kaynaklı monositlerin makrofajlara dönüşümünü ve büyümesini teşvik eder (reseptörü CSF-1R üzerinden sinyal ile), bu da fibroblast aktivasyonu ve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kollajen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üretimini artırarak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hastalarında gözlenen çeşitli klinik bulgulara neden olur.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Axatilimab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CSF-1R’ye yüksek afinitesiyle bağlanarak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bu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pro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-inflamatuar makrofajların sayısını azaltabilir ve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tedavisinde anlamlı bir rol oynayabilir.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IV infüzyon yoluyla uygulanan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Axatilimab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faz I çalışmada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klinik aktivite göstermiş ve iyi tolere edilmiştir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Lee ve arkadaşları, en az 2 sistemik tedavi hattı başarısız olmuş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hastalarında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Axatilimab'ı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değerlendiren faz I/II çalışmadan güncellenmiş verileri sunmuştur.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Faz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I'e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17 hasta, faz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II'ye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23 hasta dahil edilmiştir. Faz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II’de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tüm hastalar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her 2 haftada bir 1 mg/kg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Axatilimab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almıştır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7.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siklus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1. günde ORR %50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olarak bildirilmiştir.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Faz II kohortunda,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ORR %82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’dir (n=18/22; %95 GA: 60–95).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Tüm değerlendirilebilir hastalarda (n=39)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ORR %67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(n=26/39; %95 GA: 50–81) bulunmuştur.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Yanıtlar,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ile ilişkili tüm organlarda gözlenmiştir.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Hastaların %58’i, normalize edilmiş LSS (semptom skoru) ile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7 puanlık iyileşme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göstererek anlamlı klinik fayda sağlamıştır.</a:t>
            </a:r>
          </a:p>
          <a:p>
            <a:pPr algn="l">
              <a:buNone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Şu anda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AGAVE-201 isimli randomize kilit çalışma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≥2 sistemik tedavi hattına rağmen aktif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kGVHH’si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süren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6 yaş ve üzeri çocuk ve erişkin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hastalarda yürütülmektedir. Bu çalışmada üç farklı dozun etkinlik ve güvenliği değerlendirilecektir: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1 mg/kg q2w (2 haftada bir)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3 mg/kg q4w (4 haftada bir)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0.3 mg/kg q2w (2 haftada bir, düşük doz)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25488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5588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Kronik Graft-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versus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-Host Hastalığı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allojeneik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hematopoietik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kök hücre nakli sonrası görülen yaygın ve ölüme yol açabilen bir komplikasyondur. CSF1R sinyallemesi, inflamasyon ve fibroziste rol oynayan monosit ve makrofajları aktive eder.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Axatilimab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bu reseptörü bloke eden IgG4 tipi bir monoklonal antikordur.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0089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Ağır fibrotik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tutulumlu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ortalama 5+ tedavi hattı görmüş hastalar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41831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dirty="0"/>
              <a:t>“Çalışmanın ana sonlanım noktası olan ilk 6 döngüde genel yanıt oranı, 0.3 mg/kg grubunda %74, 1 mg/kg grubunda %67 ve 3 mg/kg grubunda %50 olarak gerçekleşmiştir. İlginç olan, en düşük dozda en yüksek yanıtın görülmesidir. Bu durum, doz artışının her zaman daha fazla etkinlik anlamına gelmediğini göstermektedir.”</a:t>
            </a:r>
          </a:p>
          <a:p>
            <a:pPr algn="l"/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🎯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Ana mesaj: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0.3 mg/kg en etkili ve dengeli doz.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68975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/>
              <a:t>Bu, </a:t>
            </a:r>
            <a:r>
              <a:rPr lang="tr-TR" sz="1200" dirty="0" err="1"/>
              <a:t>Axatilimab’ın</a:t>
            </a:r>
            <a:r>
              <a:rPr lang="tr-TR" sz="1200" dirty="0"/>
              <a:t> çok sistemli etkinliğini ve fibrotik dokulara olan spesifik etkisini gösteriyor.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723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sz="1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yıllık kümülatif NRM oranı %22.5 olarak hesaplanmış ve zamanla artmaya devam ederek 12 yılda %40’a ulaşacağı öngörülmüştür (güven aralığı [GA]: %30–%50)</a:t>
            </a:r>
            <a:r>
              <a:rPr lang="tr-TR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tr-TR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tr-TR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Merkezler, </a:t>
            </a:r>
            <a:r>
              <a:rPr lang="tr-TR" sz="1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cGVHD’nin</a:t>
            </a:r>
            <a:r>
              <a:rPr lang="tr-TR" sz="1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NRM’nin</a:t>
            </a:r>
            <a:r>
              <a:rPr lang="tr-TR" sz="1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yaygın nedeni olduğunu (%37.8) </a:t>
            </a:r>
            <a:r>
              <a:rPr lang="tr-TR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bildirmiştir. </a:t>
            </a:r>
          </a:p>
          <a:p>
            <a:endParaRPr lang="tr-TR" sz="12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21515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dirty="0"/>
              <a:t>“Bu figür, </a:t>
            </a:r>
            <a:r>
              <a:rPr lang="tr-TR" dirty="0" err="1"/>
              <a:t>abatacept’in</a:t>
            </a:r>
            <a:r>
              <a:rPr lang="tr-TR" dirty="0"/>
              <a:t> steroid-refrakter kronik </a:t>
            </a:r>
            <a:r>
              <a:rPr lang="tr-TR" dirty="0" err="1"/>
              <a:t>GVHH’deki</a:t>
            </a:r>
            <a:r>
              <a:rPr lang="tr-TR" dirty="0"/>
              <a:t> etkinliğini ve mekanizmasını özetliyor.</a:t>
            </a:r>
            <a:br>
              <a:rPr lang="tr-TR" dirty="0"/>
            </a:br>
            <a:r>
              <a:rPr lang="tr-TR" dirty="0"/>
              <a:t>Sol üstte, faz 1 çalışmasına dahil edilen 16 hastanın önceki ortalama 3.5 sistemik tedavi aldığı ve farklı </a:t>
            </a:r>
            <a:r>
              <a:rPr lang="tr-TR" dirty="0" err="1"/>
              <a:t>abatacept</a:t>
            </a:r>
            <a:r>
              <a:rPr lang="tr-TR" dirty="0"/>
              <a:t> dozlarıyla tedavi edildiği görülüyor.</a:t>
            </a:r>
            <a:br>
              <a:rPr lang="tr-TR" dirty="0"/>
            </a:br>
            <a:r>
              <a:rPr lang="tr-TR" dirty="0"/>
              <a:t>Alt bölümde, </a:t>
            </a:r>
            <a:r>
              <a:rPr lang="tr-TR" dirty="0" err="1"/>
              <a:t>abatacept’in</a:t>
            </a:r>
            <a:r>
              <a:rPr lang="tr-TR" dirty="0"/>
              <a:t> antijen sunan hücrelerin CD80/86 moleküllerine bağlanarak T hücrelerindeki CD28 üzerinden gerçekleşen aktivasyonu nasıl engellediğini görüyoruz. </a:t>
            </a:r>
          </a:p>
          <a:p>
            <a:pPr>
              <a:buNone/>
            </a:pPr>
            <a:r>
              <a:rPr lang="tr-TR" dirty="0"/>
              <a:t>Bu etki sayesinde, T hücre kaynaklı doku hasarı önleniyor.</a:t>
            </a:r>
            <a:br>
              <a:rPr lang="tr-TR" dirty="0"/>
            </a:br>
            <a:r>
              <a:rPr lang="tr-TR" dirty="0"/>
              <a:t>Sağda yer alan kutularda ise klinik bulgular özetlenmiş: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İlacın güvenli olduğu, ciddi toksisite gözlenmediği,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Prednizon dozunda anlamlı (%51.3) azalma sağlandığı,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Hastaların %44’ünde kısmi klinik yanıt elde edildiği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Ve PD-1 ekspresyonunda düşüş gözlendiği belirtilmiş.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Bu sonuçlar,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abatacept’in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GVHH tedavisinde umut vadeden bir seçenek olduğunu desteklemektedir.”</a:t>
            </a:r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dirty="0"/>
              <a:t>DLT (doz sınırlayıcı toksisite)</a:t>
            </a:r>
            <a:r>
              <a:rPr lang="tr-TR" dirty="0"/>
              <a:t> izlenmemiş → ilaç </a:t>
            </a:r>
            <a:r>
              <a:rPr lang="tr-TR" b="1" dirty="0" err="1"/>
              <a:t>güvenli</a:t>
            </a:r>
            <a:r>
              <a:rPr lang="tr-TR" dirty="0" err="1"/>
              <a:t>.</a:t>
            </a:r>
            <a:r>
              <a:rPr lang="tr-TR" b="1" dirty="0" err="1"/>
              <a:t>Prednizon</a:t>
            </a:r>
            <a:r>
              <a:rPr lang="tr-TR" b="1" dirty="0"/>
              <a:t> kullanan yanıt veren hastalarda %51.3 oranında doz azaltımı</a:t>
            </a:r>
            <a:r>
              <a:rPr lang="tr-TR" dirty="0"/>
              <a:t> </a:t>
            </a:r>
            <a:r>
              <a:rPr lang="tr-TR" dirty="0" err="1"/>
              <a:t>sağlanmış.Hastaların</a:t>
            </a:r>
            <a:r>
              <a:rPr lang="tr-TR" dirty="0"/>
              <a:t> </a:t>
            </a:r>
            <a:r>
              <a:rPr lang="tr-TR" b="1" dirty="0"/>
              <a:t>%44’ü NIH </a:t>
            </a:r>
            <a:r>
              <a:rPr lang="tr-TR" b="1" dirty="0" err="1"/>
              <a:t>kGVHH</a:t>
            </a:r>
            <a:r>
              <a:rPr lang="tr-TR" b="1" dirty="0"/>
              <a:t> kriterlerine göre klinik kısmi yanıt (PR)</a:t>
            </a:r>
            <a:r>
              <a:rPr lang="tr-TR" dirty="0"/>
              <a:t> elde </a:t>
            </a:r>
            <a:r>
              <a:rPr lang="tr-TR" dirty="0" err="1"/>
              <a:t>etmiş.</a:t>
            </a:r>
            <a:r>
              <a:rPr lang="tr-TR" b="1" dirty="0" err="1"/>
              <a:t>Yanıt</a:t>
            </a:r>
            <a:r>
              <a:rPr lang="tr-TR" b="1" dirty="0"/>
              <a:t> veren hastalarda</a:t>
            </a:r>
            <a:r>
              <a:rPr lang="tr-TR" dirty="0"/>
              <a:t>, </a:t>
            </a:r>
            <a:r>
              <a:rPr lang="tr-TR" b="1" dirty="0"/>
              <a:t>CD4+ ve CD8+ T hücrelerinde PD-1 ekspresyonu</a:t>
            </a:r>
            <a:r>
              <a:rPr lang="tr-TR" dirty="0"/>
              <a:t> düşmüş → bu da </a:t>
            </a:r>
            <a:r>
              <a:rPr lang="tr-TR" b="1" dirty="0"/>
              <a:t>T hücresi aktivasyonunun baskılandığını</a:t>
            </a:r>
            <a:r>
              <a:rPr lang="tr-TR" dirty="0"/>
              <a:t> gösteriyor.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69837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En fazla iyileşme görülen organlar: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Akciğer (%33)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Göz(%23)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Ağız (%21)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Eklem (%21)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Karaciğer (%15)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Deri (%15)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38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7294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tr-TR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Kronik </a:t>
            </a:r>
            <a:r>
              <a:rPr lang="tr-TR" sz="1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GVHD’nin</a:t>
            </a:r>
            <a:r>
              <a:rPr lang="tr-TR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patofizyolojisini anlamak, hastalığın önlenmesi ve tedavi stratejilerinin geliştirilmesi açısından önemlidir. Bu stratejiler şunlardır:</a:t>
            </a:r>
            <a:endParaRPr lang="tr-TR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5770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cGVHD</a:t>
            </a:r>
            <a:r>
              <a:rPr lang="tr-TR" sz="1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için ideal bir tedavi henüz bulunamamış olup, tedavi ve yönetim konusunda net yönergeler eksiktir</a:t>
            </a:r>
            <a:r>
              <a:rPr lang="tr-TR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Ancak, tedavinin temel hedefleri şunlar olmalıdır:</a:t>
            </a:r>
            <a:endParaRPr lang="tr-TR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2547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Şu ana kadar hiçbir kombinasyon tedavisi, GC monoterapisinin yanıt oranını iyileştirmemiştir</a:t>
            </a:r>
            <a:r>
              <a:rPr lang="tr-TR" sz="1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tr-TR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3415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sz="1200" b="1" dirty="0"/>
              <a:t>Transplantasyonla ilişkili ölüm oranı (5 yıl içinde):</a:t>
            </a:r>
            <a:br>
              <a:rPr lang="tr-TR" sz="1200" b="1" dirty="0"/>
            </a:br>
            <a:r>
              <a:rPr lang="tr-TR" sz="1200" dirty="0"/>
              <a:t>CSP + Prednizon grubunda %17 Sadece prednizon grubunda %13</a:t>
            </a:r>
          </a:p>
          <a:p>
            <a:pPr marL="0" indent="0">
              <a:buNone/>
            </a:pPr>
            <a:r>
              <a:rPr lang="tr-TR" sz="1200" dirty="0"/>
              <a:t>    Aralarında anlamlı bir fark bulunmamıştır.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200" b="1" dirty="0"/>
              <a:t>Tedavi başarısı:</a:t>
            </a:r>
            <a:br>
              <a:rPr lang="tr-TR" sz="1200" b="1" dirty="0"/>
            </a:br>
            <a:r>
              <a:rPr lang="tr-TR" sz="1200" dirty="0" err="1"/>
              <a:t>İmmünsüpresif</a:t>
            </a:r>
            <a:r>
              <a:rPr lang="tr-TR" sz="1200" dirty="0"/>
              <a:t> tedaviyi tamamen bırakan hasta oranları her iki grupta benzerdir (%54 vs. %53).</a:t>
            </a:r>
            <a:br>
              <a:rPr lang="tr-TR" sz="1200" dirty="0"/>
            </a:br>
            <a:r>
              <a:rPr lang="tr-TR" sz="1200" dirty="0" err="1"/>
              <a:t>CSP'nin</a:t>
            </a:r>
            <a:r>
              <a:rPr lang="tr-TR" sz="1200" dirty="0"/>
              <a:t>, kronik </a:t>
            </a:r>
            <a:r>
              <a:rPr lang="tr-TR" sz="1200" dirty="0" err="1"/>
              <a:t>GVHD'nin</a:t>
            </a:r>
            <a:r>
              <a:rPr lang="tr-TR" sz="1200" dirty="0"/>
              <a:t> ilerlemesini önlemede veya tedavi süresini kısaltmada belirgin bir katkısı gözlenmemiştir.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200" b="1" dirty="0"/>
              <a:t>Yan Etkiler ve Riskler:</a:t>
            </a:r>
            <a:br>
              <a:rPr lang="tr-TR" sz="1200" b="1" dirty="0"/>
            </a:br>
            <a:r>
              <a:rPr lang="tr-TR" sz="1200" dirty="0"/>
              <a:t>CSP + Prednizon alan hastalarda </a:t>
            </a:r>
            <a:r>
              <a:rPr lang="tr-TR" sz="1200" dirty="0" err="1"/>
              <a:t>avasküler</a:t>
            </a:r>
            <a:r>
              <a:rPr lang="tr-TR" sz="1200" dirty="0"/>
              <a:t> nekroz riski </a:t>
            </a:r>
            <a:r>
              <a:rPr lang="tr-TR" sz="1200" b="1" dirty="0"/>
              <a:t>daha düşük</a:t>
            </a:r>
            <a:r>
              <a:rPr lang="tr-TR" sz="1200" dirty="0"/>
              <a:t> bulunmuştur (%13 vs. %22).</a:t>
            </a:r>
            <a:br>
              <a:rPr lang="tr-TR" sz="1200" dirty="0"/>
            </a:br>
            <a:r>
              <a:rPr lang="tr-TR" sz="1200" dirty="0"/>
              <a:t>Ancak, bu kombinasyonun enfeksiyon ve </a:t>
            </a:r>
            <a:r>
              <a:rPr lang="tr-TR" sz="1200" dirty="0" err="1"/>
              <a:t>rekürren</a:t>
            </a:r>
            <a:r>
              <a:rPr lang="tr-TR" sz="1200" dirty="0"/>
              <a:t> malignite riskini artırabileceği gözlemlenmiştir.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200" b="1" dirty="0"/>
              <a:t>Sağkalım: </a:t>
            </a:r>
            <a:br>
              <a:rPr lang="tr-TR" sz="1200" b="1" dirty="0"/>
            </a:br>
            <a:r>
              <a:rPr lang="tr-TR" sz="1200" dirty="0"/>
              <a:t>CSP + Prednizon grubunda 5 yıllık genel sağkalım %67</a:t>
            </a:r>
            <a:br>
              <a:rPr lang="tr-TR" sz="1200" dirty="0"/>
            </a:br>
            <a:r>
              <a:rPr lang="tr-TR" sz="1200" dirty="0"/>
              <a:t>Sadece prednizon grubunda %72</a:t>
            </a:r>
            <a:br>
              <a:rPr lang="tr-TR" sz="1200" dirty="0"/>
            </a:br>
            <a:r>
              <a:rPr lang="tr-TR" sz="1200" dirty="0" err="1"/>
              <a:t>CSP’nin</a:t>
            </a:r>
            <a:r>
              <a:rPr lang="tr-TR" sz="1200" dirty="0"/>
              <a:t> sağkalım avantajı sağlamadığı belirlenmiştir.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69C05-37E2-7346-B218-D8CBBCA26723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306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7ACC94-0E29-CC51-2FAE-99A9DFCE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D2DEA23-48E8-2A13-B366-DF5F74A9A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8E000F-BBB1-C8DD-94DB-F49536792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BC0B90E-C13C-C90A-BA25-4634C8B6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E2000D-2919-E674-1DAA-F19E774C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80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80C7D3-E18A-86A9-282E-2484E60A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59065D0-BB65-3A16-BFCC-0D7C9B994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2401E7-BC4F-736B-175C-CB1C3364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A7C0DF9-D534-17AD-60BB-10558F6A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1709CEC-7E52-84FE-4BC9-4A0F759A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75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0EFF13E-0FEB-43A7-432E-3E262B9231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F9F6799-2AF5-8750-C25F-4C0A3E55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32A1DA-6D2D-B8E2-0D88-5DDFB499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9FAAF6-1266-6F44-50E1-3B0994EF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825BA5-1AA5-7BD6-9437-039101B4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3706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DE65-35F1-46F6-9D06-492CF13E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505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C5735-9E3E-44DB-A555-70FFBB7A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7190" y="6486066"/>
            <a:ext cx="2743200" cy="365125"/>
          </a:xfrm>
        </p:spPr>
        <p:txBody>
          <a:bodyPr anchor="b"/>
          <a:lstStyle/>
          <a:p>
            <a:fld id="{8B191D6A-5593-47F7-BBC5-64A2A8FF0C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4C01136-C2E1-440B-9437-98DCB3CC5A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8" y="6359584"/>
            <a:ext cx="8218714" cy="49160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F3B89F-7323-4A31-99B4-3E8B8A12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053"/>
            <a:ext cx="10515600" cy="44093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083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696" y="1500620"/>
            <a:ext cx="11386608" cy="4929187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/>
            </a:lvl1pPr>
            <a:lvl2pPr marL="759846" indent="-31113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000"/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402696" y="724073"/>
            <a:ext cx="1138660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E357855-CF5B-418D-AAB4-BFC31C2EA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93315"/>
            <a:ext cx="5974080" cy="264688"/>
          </a:xfrm>
          <a:ln>
            <a:noFill/>
          </a:ln>
        </p:spPr>
        <p:txBody>
          <a:bodyPr tIns="54864" bIns="54864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None/>
              <a:defRPr sz="1000">
                <a:solidFill>
                  <a:schemeClr val="tx1"/>
                </a:solidFill>
                <a:latin typeface="+mn-lt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5969781-E93C-4265-B3E1-C729D25CD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7920" y="6562537"/>
            <a:ext cx="5974080" cy="295466"/>
          </a:xfrm>
          <a:ln>
            <a:noFill/>
          </a:ln>
        </p:spPr>
        <p:txBody>
          <a:bodyPr tIns="54864" bIns="54864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+mn-lt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57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B41FAA-1772-6908-FAB5-7CE249D3F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A72316-8A51-C2FC-A399-C9EF33E9F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BF710C7-8B0A-9AEC-BD52-786178AD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CBCEF3-6DEC-1297-7BAC-032D8481F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A9B8DD-6490-BA70-BC2B-64693B30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254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8F8AD9-91B1-EE18-660C-2527D5E1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36D0C48-741B-E2CD-14A8-01FC3C4B1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8D9162D-3806-6377-B950-1C9B4A98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8745DD2-A20A-52AB-12AC-CBE85A48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38437A2-1F0D-11B9-B770-C60D7E07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847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71C043-E780-A598-7356-A3A40A48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6D1E28-57FE-AA32-A61E-04FA2789A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AA68C80-CB60-A028-4525-184043BA4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C423CF7-0699-20ED-2D99-0B4C96A8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A44036D-3AE6-A6B0-658E-AC268600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0500F71-AB86-93C1-891C-3ECFF39E6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183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A64726-E84C-B159-C46E-4B2286A2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705D6C9-38D2-3593-388C-0784DD64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9329E88-D923-55E5-C11C-220A68FF9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89A5B00-B4EF-2337-2B8E-4C619F32F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6BEF30E-9845-6FBD-F6E7-3B95AF964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EE9C2B8-965B-7537-30CA-ACD44C9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8F57817-801E-57DB-2C9D-149293AE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C49D790-6400-75D7-66BF-44CA5764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12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124BED-D82D-897A-6A65-BD70C328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5A73957-DD1C-5092-F135-1ED6C404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3B8323A-7DEC-68B8-1B78-FBB3BEB0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B9736A8-E979-5461-A7D2-276DD72B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304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7BF7BA8-B7F8-8DCA-E4C8-62598BD44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3074333-350A-CF00-CAB8-F87353FF5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4AE76C5-88C5-875F-BA53-F71EA07A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997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002D7F-D7C2-09CB-9396-E5B9B0E4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B23FA5-5CFE-F147-3AF8-6A0BC5BDC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A18023B-9179-C31D-421D-0DA9FD301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72FB3CD-A289-53F4-5D0F-656831D1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A382682-91E7-8470-BBFD-73AAE8D27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F153B46-48FE-07C7-5689-68822587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132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FE4AC1-AF26-F80E-FFEE-E0CC5B21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8B8174-B135-B71B-1D20-D85B0C43E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CFBB366-BB5D-F1B6-B291-72FFD7379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2B5C95-22A9-AF36-EBB4-0E4277D9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3F8E535-24C4-4D7D-6A9A-0F3AA1A73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E1A2AEC-38B8-2846-EA37-4F527DD3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528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95D5EE5-7C1A-AE29-923C-9670B2E6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308218B-146C-4074-09FE-77696A6F7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E662D29-79A5-59E8-7F25-7E178B29B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FADC3F-6833-EA4C-893A-64C020BE9FC7}" type="datetimeFigureOut">
              <a:rPr lang="tr-TR" smtClean="0"/>
              <a:t>9.04.2025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4120CD0-7A9D-848A-D136-4D6AE50D2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4247CA0-6C7F-BEB5-1C94-928D6B7D2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CC9DCD-FCAD-EC4E-9036-206E192FCF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064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4.xml"/><Relationship Id="rId3" Type="http://schemas.openxmlformats.org/officeDocument/2006/relationships/image" Target="../media/image18.png"/><Relationship Id="rId7" Type="http://schemas.openxmlformats.org/officeDocument/2006/relationships/customXml" Target="../ink/ink1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customXml" Target="../ink/ink3.xml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customXml" Target="../ink/ink2.xml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microsoft.com/office/2007/relationships/hdphoto" Target="../media/hdphoto1.wdp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hart" Target="../charts/chart4.xml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76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customXml" Target="../ink/ink10.xml"/><Relationship Id="rId18" Type="http://schemas.openxmlformats.org/officeDocument/2006/relationships/image" Target="../media/image96.png"/><Relationship Id="rId26" Type="http://schemas.openxmlformats.org/officeDocument/2006/relationships/image" Target="../media/image100.png"/><Relationship Id="rId3" Type="http://schemas.openxmlformats.org/officeDocument/2006/relationships/customXml" Target="../ink/ink5.xml"/><Relationship Id="rId21" Type="http://schemas.openxmlformats.org/officeDocument/2006/relationships/customXml" Target="../ink/ink14.xml"/><Relationship Id="rId7" Type="http://schemas.openxmlformats.org/officeDocument/2006/relationships/customXml" Target="../ink/ink7.xml"/><Relationship Id="rId12" Type="http://schemas.openxmlformats.org/officeDocument/2006/relationships/image" Target="../media/image93.png"/><Relationship Id="rId17" Type="http://schemas.openxmlformats.org/officeDocument/2006/relationships/customXml" Target="../ink/ink12.xml"/><Relationship Id="rId25" Type="http://schemas.openxmlformats.org/officeDocument/2006/relationships/customXml" Target="../ink/ink16.xm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95.png"/><Relationship Id="rId20" Type="http://schemas.openxmlformats.org/officeDocument/2006/relationships/image" Target="../media/image97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customXml" Target="../ink/ink9.xml"/><Relationship Id="rId24" Type="http://schemas.openxmlformats.org/officeDocument/2006/relationships/image" Target="../media/image99.png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image" Target="../media/image101.png"/><Relationship Id="rId10" Type="http://schemas.openxmlformats.org/officeDocument/2006/relationships/image" Target="../media/image92.png"/><Relationship Id="rId19" Type="http://schemas.openxmlformats.org/officeDocument/2006/relationships/customXml" Target="../ink/ink13.xml"/><Relationship Id="rId4" Type="http://schemas.openxmlformats.org/officeDocument/2006/relationships/image" Target="../media/image89.png"/><Relationship Id="rId9" Type="http://schemas.openxmlformats.org/officeDocument/2006/relationships/customXml" Target="../ink/ink8.xml"/><Relationship Id="rId14" Type="http://schemas.openxmlformats.org/officeDocument/2006/relationships/image" Target="../media/image94.png"/><Relationship Id="rId22" Type="http://schemas.openxmlformats.org/officeDocument/2006/relationships/image" Target="../media/image98.png"/><Relationship Id="rId27" Type="http://schemas.openxmlformats.org/officeDocument/2006/relationships/customXml" Target="../ink/ink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36DED1E-5E5F-3335-73BD-627F950C13BD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Kronik GVHD</a:t>
            </a:r>
            <a:br>
              <a:rPr lang="en-US" sz="43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Güncel Tedavi Yöntemleri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3D88174-FB29-535E-4464-4D3FD3898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2841" y="4761883"/>
            <a:ext cx="4371976" cy="10178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Dr </a:t>
            </a:r>
            <a:r>
              <a:rPr lang="en-US" sz="3600" dirty="0" err="1">
                <a:solidFill>
                  <a:schemeClr val="bg1"/>
                </a:solidFill>
              </a:rPr>
              <a:t>Engin</a:t>
            </a:r>
            <a:r>
              <a:rPr lang="en-US" sz="3600" dirty="0">
                <a:solidFill>
                  <a:schemeClr val="bg1"/>
                </a:solidFill>
              </a:rPr>
              <a:t> KELKİTLİ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10 Nisan 2025</a:t>
            </a:r>
          </a:p>
        </p:txBody>
      </p:sp>
      <p:pic>
        <p:nvPicPr>
          <p:cNvPr id="2" name="Resim 1" descr="metin, ekran görüntüsü, grafik tasarım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636CC55-8573-4258-C0EB-99FDB24DC2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" r="6436" b="-1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7627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F2FE276-AC90-4B2C-028F-6D08EF2F9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br>
              <a:rPr lang="tr-TR" b="1" ker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b="1" ker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Kronik GVHD Tedavi</a:t>
            </a:r>
            <a:br>
              <a:rPr lang="tr-TR" kern="10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>
              <a:solidFill>
                <a:srgbClr val="FFFFFF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A211185-48A2-3DB6-DA3D-DC7D264E0C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049552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435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D162FD1-C747-8A0E-96A4-FBB3A3A7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57" y="1138844"/>
            <a:ext cx="3040808" cy="3890356"/>
          </a:xfrm>
        </p:spPr>
        <p:txBody>
          <a:bodyPr>
            <a:normAutofit fontScale="90000"/>
          </a:bodyPr>
          <a:lstStyle/>
          <a:p>
            <a:br>
              <a:rPr lang="tr-TR" sz="5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5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Standart Birinci Basamak Tedavi</a:t>
            </a:r>
            <a:br>
              <a:rPr lang="tr-TR" sz="5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3C5F425-5D53-41BE-1FA5-3CEF94359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0165" y="841439"/>
            <a:ext cx="8632477" cy="4956048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tr-TR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rta ve şiddetli </a:t>
            </a:r>
            <a:r>
              <a:rPr lang="tr-TR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cGVHD'nin</a:t>
            </a:r>
            <a:r>
              <a:rPr lang="tr-T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standart birinci basamak tedavisi</a:t>
            </a:r>
            <a:r>
              <a:rPr lang="tr-T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tr-T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günlük 0.5-1.0 mg/kg dozunda yüksek doz kortikosteroidlerdir</a:t>
            </a:r>
            <a:r>
              <a:rPr lang="tr-T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>
              <a:buFont typeface="Wingdings" pitchFamily="2" charset="2"/>
              <a:buChar char="q"/>
            </a:pPr>
            <a:r>
              <a:rPr lang="tr-T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Hafif </a:t>
            </a:r>
            <a:r>
              <a:rPr lang="tr-TR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cGVHD</a:t>
            </a:r>
            <a:r>
              <a:rPr lang="tr-T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vakaları ise genellikle topikal tedavilerle yönetilmektedir</a:t>
            </a:r>
            <a:r>
              <a:rPr lang="tr-T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400" kern="1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tr-TR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Sistemik tedavi genellikle uzun süreli olup (1 yıl veya daha fazla) devam eder</a:t>
            </a:r>
            <a:r>
              <a:rPr lang="tr-TR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400" kern="1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/>
          </a:p>
        </p:txBody>
      </p:sp>
      <p:pic>
        <p:nvPicPr>
          <p:cNvPr id="5" name="Resim 4" descr="portakal, turuncu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7AD3482-AC2D-AF7B-7424-70366F6A5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992" y="333017"/>
            <a:ext cx="503936" cy="597289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0952C3D-1385-A975-A1FC-0EA9C31AC7E6}"/>
              </a:ext>
            </a:extLst>
          </p:cNvPr>
          <p:cNvSpPr txBox="1"/>
          <p:nvPr/>
        </p:nvSpPr>
        <p:spPr>
          <a:xfrm>
            <a:off x="1144493" y="4722105"/>
            <a:ext cx="10383339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Randomize çalışmalarda</a:t>
            </a:r>
            <a:r>
              <a:rPr lang="tr-TR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tr-TR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kortikosteroidlere ek olarak siklosporin, </a:t>
            </a:r>
            <a:r>
              <a:rPr lang="tr-TR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azatioprin</a:t>
            </a:r>
            <a:r>
              <a:rPr lang="tr-TR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gibi geleneksel ajanların eklenmesinin hastaların klinik sonuçlarını iyileştirmediği gösterilmiştir</a:t>
            </a:r>
            <a:r>
              <a:rPr lang="tr-TR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10611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E590F46-6274-0798-4DFD-30853FCE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0"/>
            <a:ext cx="8367834" cy="201168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ABB2CE0-66A0-F124-78E7-5BFB10697D66}"/>
              </a:ext>
            </a:extLst>
          </p:cNvPr>
          <p:cNvSpPr txBox="1"/>
          <p:nvPr/>
        </p:nvSpPr>
        <p:spPr>
          <a:xfrm>
            <a:off x="325120" y="2132598"/>
            <a:ext cx="1033272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cGVHD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için siklosporin (CSP) ve prednizon kombinasyonu ile sadece prednizon tedavisinin etkinliğini karşılaştıran randomize çalışma.</a:t>
            </a:r>
            <a:endParaRPr lang="tr-TR" sz="2400" dirty="0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060B0FA9-C76C-5F6F-ECA2-E89F661DCB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5100617"/>
              </p:ext>
            </p:extLst>
          </p:nvPr>
        </p:nvGraphicFramePr>
        <p:xfrm>
          <a:off x="325120" y="3169920"/>
          <a:ext cx="10670771" cy="322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5201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Resim 3" descr="metin, ekran görüntüsü, öykü gelişim çizgisi; kumpas; grafiğini çıkarma, çizg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1DA26EB-AC0D-28C0-F1EE-B0E558D7A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48" y="355938"/>
            <a:ext cx="7412296" cy="431766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D810862-7757-31F9-5201-1AC084FD7449}"/>
              </a:ext>
            </a:extLst>
          </p:cNvPr>
          <p:cNvSpPr txBox="1"/>
          <p:nvPr/>
        </p:nvSpPr>
        <p:spPr>
          <a:xfrm>
            <a:off x="2847034" y="4701570"/>
            <a:ext cx="93449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CSP ve prednizon kombinasyonu, steroidlerin yan etkilerini azaltabilir, ancak 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genel sağkalım veya hastalık kontrolü açısından ek bir avantaj sağlamamaktadır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tr-TR" sz="24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472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878E8FF-CB3C-0577-38E6-41DEC2D2D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599680" cy="204639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1673E46-34EC-882F-D464-FB2FAC36549E}"/>
              </a:ext>
            </a:extLst>
          </p:cNvPr>
          <p:cNvSpPr txBox="1"/>
          <p:nvPr/>
        </p:nvSpPr>
        <p:spPr>
          <a:xfrm>
            <a:off x="7599682" y="288756"/>
            <a:ext cx="44399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err="1">
                <a:solidFill>
                  <a:srgbClr val="000000"/>
                </a:solidFill>
                <a:latin typeface="-webkit-standard"/>
              </a:rPr>
              <a:t>c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GVHD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için başlangıç sistemik tedavisine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mikofenolat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mofetilin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(MMF) eklenmesinin etkinliğini değerlendiren çift kör, randomize, çok merkezli bir klinik çalışma</a:t>
            </a:r>
            <a:endParaRPr lang="tr-TR" sz="2000" b="1" dirty="0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B48FB914-66AA-4A75-1880-894599720B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802970"/>
              </p:ext>
            </p:extLst>
          </p:nvPr>
        </p:nvGraphicFramePr>
        <p:xfrm>
          <a:off x="-327892" y="2575897"/>
          <a:ext cx="6177281" cy="3723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Resim 6" descr="diyagram, daire, renklil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9DC787F-809E-6ABA-D528-D93B39682D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7984" y="2626360"/>
            <a:ext cx="6611616" cy="2203872"/>
          </a:xfrm>
          <a:prstGeom prst="rect">
            <a:avLst/>
          </a:prstGeom>
        </p:spPr>
      </p:pic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7B4B0C50-F11D-94F5-F0AC-297E3A72E5D8}"/>
              </a:ext>
            </a:extLst>
          </p:cNvPr>
          <p:cNvSpPr/>
          <p:nvPr/>
        </p:nvSpPr>
        <p:spPr>
          <a:xfrm>
            <a:off x="7894320" y="2844800"/>
            <a:ext cx="1635760" cy="179832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/>
              <a:t>%23</a:t>
            </a:r>
          </a:p>
          <a:p>
            <a:pPr algn="ctr"/>
            <a:r>
              <a:rPr lang="tr-TR" sz="3200" dirty="0"/>
              <a:t>%18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7F8DA12-F6AC-EA23-3195-CECD32B39EEB}"/>
              </a:ext>
            </a:extLst>
          </p:cNvPr>
          <p:cNvSpPr txBox="1"/>
          <p:nvPr/>
        </p:nvSpPr>
        <p:spPr>
          <a:xfrm>
            <a:off x="5226048" y="5283537"/>
            <a:ext cx="681355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 algn="l"/>
            <a:r>
              <a:rPr lang="tr-TR" sz="2000" b="1" i="0" u="none" strike="noStrike" dirty="0" err="1">
                <a:solidFill>
                  <a:srgbClr val="000000"/>
                </a:solidFill>
                <a:effectLst/>
              </a:rPr>
              <a:t>MMF'nin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 kronik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</a:rPr>
              <a:t>GVHD’nin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 başlangıç tedavisine eklenmesi, kortikosteroid kullanımını azaltmamış veya hastalık kontrolünde avantaj sağlamamıştır.</a:t>
            </a:r>
          </a:p>
        </p:txBody>
      </p:sp>
    </p:spTree>
    <p:extLst>
      <p:ext uri="{BB962C8B-B14F-4D97-AF65-F5344CB8AC3E}">
        <p14:creationId xmlns:p14="http://schemas.microsoft.com/office/powerpoint/2010/main" val="4018474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 descr="metin, ekran görüntüsü, çizgi, öykü gelişim çizgisi; kumpas; grafiğini çıkarm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B5CC3B8-A9DC-B130-8DB1-70997622C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876" y="3785440"/>
            <a:ext cx="4724569" cy="196069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 descr="metin, yazı tipi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6745BB8-4178-943D-0E23-CD406360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52" y="854877"/>
            <a:ext cx="4732940" cy="145537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 descr="metin, çizgi, diyagram, öykü gelişim çizgisi; kumpas; grafiğini çıkarm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D2CE444-189E-AD0B-9F6E-0852B2F4A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552" y="3457261"/>
            <a:ext cx="3573140" cy="2545862"/>
          </a:xfrm>
          <a:prstGeom prst="rect">
            <a:avLst/>
          </a:prstGeom>
        </p:spPr>
      </p:pic>
      <p:pic>
        <p:nvPicPr>
          <p:cNvPr id="9" name="İçerik Yer Tutucusu 8" descr="metin, ekran görüntüsü, sayı, numara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E80CAF-F606-1108-D86A-E9046315C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183875" y="17314"/>
            <a:ext cx="4056425" cy="3326268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5D9986E9-A7E8-DABB-5F0F-16CA7DCDF486}"/>
              </a:ext>
            </a:extLst>
          </p:cNvPr>
          <p:cNvSpPr txBox="1"/>
          <p:nvPr/>
        </p:nvSpPr>
        <p:spPr>
          <a:xfrm>
            <a:off x="83424" y="5987831"/>
            <a:ext cx="6425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Olaysız sağkalım (EFS)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İbrutinib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grubunda 15 ay, plasebo grubunda 8 ay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p = 0.11)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180E32D5-4EE8-2566-620B-773C2B1677E9}"/>
              </a:ext>
            </a:extLst>
          </p:cNvPr>
          <p:cNvSpPr txBox="1"/>
          <p:nvPr/>
        </p:nvSpPr>
        <p:spPr>
          <a:xfrm>
            <a:off x="6183875" y="5787776"/>
            <a:ext cx="6101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Ciddi advers olaylar (≥3. derece)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: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İbrutinib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grubunda %49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Plasebo grubunda %47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4EC2CB-CC3E-B6FE-0F0E-BC50761BE74D}"/>
              </a:ext>
            </a:extLst>
          </p:cNvPr>
          <p:cNvSpPr txBox="1"/>
          <p:nvPr/>
        </p:nvSpPr>
        <p:spPr>
          <a:xfrm>
            <a:off x="10091933" y="741838"/>
            <a:ext cx="129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p = 0.54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).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E275EBED-FE4B-B0D1-018C-A17A0ADA0DA9}"/>
                  </a:ext>
                </a:extLst>
              </p14:cNvPr>
              <p14:cNvContentPartPr/>
              <p14:nvPr/>
            </p14:nvContentPartPr>
            <p14:xfrm>
              <a:off x="9704960" y="1024240"/>
              <a:ext cx="197640" cy="576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E275EBED-FE4B-B0D1-018C-A17A0ADA0DA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86960" y="1006240"/>
                <a:ext cx="2332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5" name="Mürekkep 4">
                <a:extLst>
                  <a:ext uri="{FF2B5EF4-FFF2-40B4-BE49-F238E27FC236}">
                    <a16:creationId xmlns:a16="http://schemas.microsoft.com/office/drawing/2014/main" id="{69684BDB-1677-C5AD-5617-25C48AA4B054}"/>
                  </a:ext>
                </a:extLst>
              </p14:cNvPr>
              <p14:cNvContentPartPr/>
              <p14:nvPr/>
            </p14:nvContentPartPr>
            <p14:xfrm>
              <a:off x="8780840" y="1011640"/>
              <a:ext cx="259920" cy="6120"/>
            </p14:xfrm>
          </p:contentPart>
        </mc:Choice>
        <mc:Fallback xmlns="">
          <p:pic>
            <p:nvPicPr>
              <p:cNvPr id="5" name="Mürekkep 4">
                <a:extLst>
                  <a:ext uri="{FF2B5EF4-FFF2-40B4-BE49-F238E27FC236}">
                    <a16:creationId xmlns:a16="http://schemas.microsoft.com/office/drawing/2014/main" id="{69684BDB-1677-C5AD-5617-25C48AA4B05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2840" y="994000"/>
                <a:ext cx="2955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C3BCCC0F-B3AD-2C47-7146-7ED27F7434EF}"/>
                  </a:ext>
                </a:extLst>
              </p14:cNvPr>
              <p14:cNvContentPartPr/>
              <p14:nvPr/>
            </p14:nvContentPartPr>
            <p14:xfrm>
              <a:off x="8753840" y="801400"/>
              <a:ext cx="308160" cy="21636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C3BCCC0F-B3AD-2C47-7146-7ED27F7434E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35840" y="783400"/>
                <a:ext cx="3438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C07A8AE9-6A67-3576-8B80-2693910ED6F6}"/>
                  </a:ext>
                </a:extLst>
              </p14:cNvPr>
              <p14:cNvContentPartPr/>
              <p14:nvPr/>
            </p14:nvContentPartPr>
            <p14:xfrm>
              <a:off x="9682280" y="814720"/>
              <a:ext cx="273240" cy="22212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C07A8AE9-6A67-3576-8B80-2693910ED6F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64280" y="796720"/>
                <a:ext cx="30888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9212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05CB6CE0-1D4D-C390-9280-CC054E1FB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68174"/>
              </p:ext>
            </p:extLst>
          </p:nvPr>
        </p:nvGraphicFramePr>
        <p:xfrm>
          <a:off x="588818" y="242454"/>
          <a:ext cx="10515600" cy="5741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759950092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val="255915756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870368643"/>
                    </a:ext>
                  </a:extLst>
                </a:gridCol>
                <a:gridCol w="2570480">
                  <a:extLst>
                    <a:ext uri="{9D8B030D-6E8A-4147-A177-3AD203B41FA5}">
                      <a16:colId xmlns:a16="http://schemas.microsoft.com/office/drawing/2014/main" val="2048272902"/>
                    </a:ext>
                  </a:extLst>
                </a:gridCol>
                <a:gridCol w="1229360">
                  <a:extLst>
                    <a:ext uri="{9D8B030D-6E8A-4147-A177-3AD203B41FA5}">
                      <a16:colId xmlns:a16="http://schemas.microsoft.com/office/drawing/2014/main" val="481098063"/>
                    </a:ext>
                  </a:extLst>
                </a:gridCol>
                <a:gridCol w="2884978">
                  <a:extLst>
                    <a:ext uri="{9D8B030D-6E8A-4147-A177-3AD203B41FA5}">
                      <a16:colId xmlns:a16="http://schemas.microsoft.com/office/drawing/2014/main" val="3658127082"/>
                    </a:ext>
                  </a:extLst>
                </a:gridCol>
              </a:tblGrid>
              <a:tr h="315884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İlaç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 dirty="0">
                          <a:effectLst/>
                        </a:rPr>
                        <a:t>Öneri Derecesi</a:t>
                      </a:r>
                      <a:endParaRPr lang="tr-TR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Kanıt Düzeyi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%25’ten Fazla Görülen Yan Etkiler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Yanıt Oranı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Açıklama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2696922"/>
                  </a:ext>
                </a:extLst>
              </a:tr>
              <a:tr h="631768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Kortikosteroidler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A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Osteoporoz, osteonekroz, diyabet mellitus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%30-50 CR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Ana ilaç; yan etkileri azaltmaya yönelik stratejiler çok önemli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6278953"/>
                  </a:ext>
                </a:extLst>
              </a:tr>
              <a:tr h="631768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CNI + kortikosteroidler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C-1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II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Böbrek toksisitesi, hipertansiyon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%30-50 RC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Kortikosteroid kullanımını azaltır, osteonekroz insidansını düşürür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7308202"/>
                  </a:ext>
                </a:extLst>
              </a:tr>
              <a:tr h="631768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Rituksimab + kortikosteroid/CNI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C-1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III-1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Geç dönem enfeksiyon komplikasyonlarında artış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%75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Randomize veri eksikliği var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7438458"/>
                  </a:ext>
                </a:extLst>
              </a:tr>
              <a:tr h="94765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Sirolimus + kortikosteroidler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C-1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II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Hiperkolesterolemi (Carpenter ve ark. 2018), sitopeni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%50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Randomize bir çalışmada CNI kombinasyonu ile eşdeğer etkinlik gösterdi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462080"/>
                  </a:ext>
                </a:extLst>
              </a:tr>
              <a:tr h="1263534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MMF + CNI/kortikosteroidler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D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II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Gastrointestinal şikayetler, enfeksiyonlar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-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CNI ve kortikosteroid kombinasyonuna kıyasla etkinlik artışı sağlamaz, malignite nüks riskini artırır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4630377"/>
                  </a:ext>
                </a:extLst>
              </a:tr>
              <a:tr h="315884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Azatiyoprin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D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II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Sitopeni, enfeksiyon riski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-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Mortaliteyi artırır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5639430"/>
                  </a:ext>
                </a:extLst>
              </a:tr>
              <a:tr h="631768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Talidomid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D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II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Nörotoksisite, uyku hali, kabızlık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>
                          <a:effectLst/>
                        </a:rPr>
                        <a:t>-</a:t>
                      </a:r>
                      <a:endParaRPr lang="tr-TR" sz="3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tr-TR" sz="1600" kern="0" dirty="0">
                          <a:effectLst/>
                        </a:rPr>
                        <a:t>Birinci basamak tedavide çok az etkili</a:t>
                      </a:r>
                      <a:endParaRPr lang="tr-TR" sz="3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1409467"/>
                  </a:ext>
                </a:extLst>
              </a:tr>
            </a:tbl>
          </a:graphicData>
        </a:graphic>
      </p:graphicFrame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EA5D4D2A-E7B1-D1C6-A97C-ECF770FBE746}"/>
              </a:ext>
            </a:extLst>
          </p:cNvPr>
          <p:cNvSpPr/>
          <p:nvPr/>
        </p:nvSpPr>
        <p:spPr>
          <a:xfrm>
            <a:off x="152400" y="660400"/>
            <a:ext cx="11277600" cy="71120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2541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6F98B4B-65C0-47B8-22DA-EF26779F3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37" y="0"/>
            <a:ext cx="10772502" cy="68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95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1B9BD94-38AC-9059-4208-2980566D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73013"/>
              </p:ext>
            </p:extLst>
          </p:nvPr>
        </p:nvGraphicFramePr>
        <p:xfrm>
          <a:off x="183549" y="1341861"/>
          <a:ext cx="10597681" cy="5131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6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32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cGVHD’de</a:t>
                      </a:r>
                      <a:r>
                        <a:rPr kumimoji="0" lang="tr-TR" sz="3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tr-TR" sz="32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Steroid</a:t>
                      </a:r>
                      <a:r>
                        <a:rPr kumimoji="0" lang="tr-TR" sz="3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Yanıtı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cGVHD’de Steroid Yanıtı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0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1208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</a:pPr>
                      <a:r>
                        <a:rPr kumimoji="0" lang="tr-TR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Steroide Refrakterlik veya </a:t>
                      </a:r>
                      <a:br>
                        <a:rPr kumimoji="0" lang="tr-TR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tr-TR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Direnç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tr-TR" sz="2400" dirty="0"/>
                        <a:t>≥ 1 mg/kg/gün prednizon 1- 2 hafta kullanılmasına rağmen </a:t>
                      </a:r>
                      <a:r>
                        <a:rPr lang="tr-TR" sz="2400" dirty="0" err="1"/>
                        <a:t>GvHH</a:t>
                      </a:r>
                      <a:r>
                        <a:rPr lang="tr-TR" sz="2400" dirty="0"/>
                        <a:t> bulgularında ilerleme olması veya</a:t>
                      </a:r>
                    </a:p>
                    <a:p>
                      <a:pPr lvl="1"/>
                      <a:r>
                        <a:rPr lang="tr-TR" sz="2400" dirty="0"/>
                        <a:t>≥ 0.5 mg/kg/gün prednizon 1-2 ay kullanılmasına rağmen </a:t>
                      </a:r>
                      <a:r>
                        <a:rPr lang="tr-TR" sz="2400" dirty="0" err="1"/>
                        <a:t>GvHH</a:t>
                      </a:r>
                      <a:r>
                        <a:rPr lang="tr-TR" sz="2400" dirty="0"/>
                        <a:t> bulgularının stabil kalması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153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</a:pPr>
                      <a:r>
                        <a:rPr kumimoji="0" lang="tr-TR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Steroide Bağımlılık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/>
                        <a:t>En az 8 hafta ara ile en az 2 ayrı denemede prednizon dozunun &lt; 0.25 mg/kg/</a:t>
                      </a:r>
                      <a:r>
                        <a:rPr lang="tr-TR" sz="2800" dirty="0" err="1"/>
                        <a:t>gün’e</a:t>
                      </a:r>
                      <a:r>
                        <a:rPr lang="tr-TR" sz="2800" dirty="0"/>
                        <a:t> indirildiğinde </a:t>
                      </a:r>
                      <a:r>
                        <a:rPr lang="tr-TR" sz="2800" dirty="0" err="1"/>
                        <a:t>kGvHH</a:t>
                      </a:r>
                      <a:r>
                        <a:rPr lang="tr-TR" sz="2800" dirty="0"/>
                        <a:t> bulgularının kontrol edilememesi </a:t>
                      </a:r>
                      <a:endParaRPr kumimoji="0" lang="tr-TR" sz="28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26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</a:pPr>
                      <a:r>
                        <a:rPr lang="tr-TR" sz="2800" b="1">
                          <a:solidFill>
                            <a:schemeClr val="tx1"/>
                          </a:solidFill>
                          <a:latin typeface="+mn-lt"/>
                        </a:rPr>
                        <a:t>Steroid İntoleransı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>
                          <a:solidFill>
                            <a:schemeClr val="tx1"/>
                          </a:solidFill>
                          <a:latin typeface="+mn-lt"/>
                        </a:rPr>
                        <a:t>Kortikosteroid kullanımına bağlı olarak kabul edilemez toksisitenin ortaya çıkması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E060CC59-6939-5189-2749-B39F1F2A5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734" y="0"/>
            <a:ext cx="4721266" cy="182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8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AAF0-C4EE-571E-5B4C-87F485F4E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27ABCDB1-9066-0CA2-BE45-143F0B56CA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78468"/>
          <a:ext cx="10515600" cy="5971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471744A0-4123-777C-3757-6C5086CE44B4}"/>
              </a:ext>
            </a:extLst>
          </p:cNvPr>
          <p:cNvCxnSpPr/>
          <p:nvPr/>
        </p:nvCxnSpPr>
        <p:spPr>
          <a:xfrm>
            <a:off x="2643447" y="5436524"/>
            <a:ext cx="0" cy="4488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D8881A3D-77C6-A35B-8CBF-19D4670354A1}"/>
              </a:ext>
            </a:extLst>
          </p:cNvPr>
          <p:cNvSpPr/>
          <p:nvPr/>
        </p:nvSpPr>
        <p:spPr>
          <a:xfrm>
            <a:off x="1778925" y="5980025"/>
            <a:ext cx="1729043" cy="65353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Steroid azaltılarak kes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4C13502-80B7-69D5-F6DD-BFF6BE32F3B1}"/>
              </a:ext>
            </a:extLst>
          </p:cNvPr>
          <p:cNvSpPr txBox="1"/>
          <p:nvPr/>
        </p:nvSpPr>
        <p:spPr>
          <a:xfrm>
            <a:off x="7348449" y="4538749"/>
            <a:ext cx="157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%50-60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131F0D5-B81A-2295-5222-0597BB4C290B}"/>
              </a:ext>
            </a:extLst>
          </p:cNvPr>
          <p:cNvSpPr txBox="1"/>
          <p:nvPr/>
        </p:nvSpPr>
        <p:spPr>
          <a:xfrm>
            <a:off x="6096000" y="5562245"/>
            <a:ext cx="594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r-TR" dirty="0"/>
              <a:t>Basamak tedavinin ilk 4 haftasında belirtiler kötüleşirse</a:t>
            </a:r>
          </a:p>
          <a:p>
            <a:pPr marL="342900" indent="-342900">
              <a:buAutoNum type="arabicPeriod"/>
            </a:pPr>
            <a:r>
              <a:rPr lang="tr-TR" dirty="0"/>
              <a:t>8-12 hafta içinde iyileşme olmazsa </a:t>
            </a:r>
          </a:p>
        </p:txBody>
      </p:sp>
    </p:spTree>
    <p:extLst>
      <p:ext uri="{BB962C8B-B14F-4D97-AF65-F5344CB8AC3E}">
        <p14:creationId xmlns:p14="http://schemas.microsoft.com/office/powerpoint/2010/main" val="2784980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97B009E-26EB-6A61-4056-CBB012BE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tr-TR" sz="40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Kronik graft-versus-host hastalığı (cGVHD)</a:t>
            </a:r>
            <a:endParaRPr lang="tr-TR" sz="400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0E16B325-80E6-7624-48D0-804A4B232F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9715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6341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5CCBED5E-D05F-8867-E1ED-C7BB22F829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6081308"/>
              </p:ext>
            </p:extLst>
          </p:nvPr>
        </p:nvGraphicFramePr>
        <p:xfrm>
          <a:off x="838200" y="678468"/>
          <a:ext cx="10515600" cy="5971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2393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metin, diyagram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03CFB48-4E5A-3E21-F6A1-762A32D41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393129"/>
            <a:ext cx="10356574" cy="591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2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DF97D458-1146-931A-9DE6-5C118C8D5D46}"/>
              </a:ext>
            </a:extLst>
          </p:cNvPr>
          <p:cNvSpPr txBox="1"/>
          <p:nvPr/>
        </p:nvSpPr>
        <p:spPr>
          <a:xfrm>
            <a:off x="365760" y="520115"/>
            <a:ext cx="620776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Günde bir kez ağızdan alınan </a:t>
            </a:r>
            <a:r>
              <a:rPr lang="tr-TR" sz="2400" b="1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ibrutinib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tr-TR" sz="2400" b="1" i="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faz </a:t>
            </a:r>
            <a:r>
              <a:rPr lang="tr-TR" sz="2400" b="1" i="0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Ib</a:t>
            </a:r>
            <a:r>
              <a:rPr lang="tr-TR" sz="2400" b="1" i="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/II çalışmasında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(NCT02195869) </a:t>
            </a: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420 mg dozunda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tr-TR" sz="1600" b="0" i="0" u="none" strike="noStrike" dirty="0">
                <a:solidFill>
                  <a:srgbClr val="000000"/>
                </a:solidFill>
                <a:effectLst/>
              </a:rPr>
              <a:t>daha önce 1 ila 3 tedavi almış ,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steroid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bağımlı/dirençli kronik GVHD (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cGVHD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hastalarında test edilmiştir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38DEC0C-7003-22E7-915B-7EE69D671E06}"/>
              </a:ext>
            </a:extLst>
          </p:cNvPr>
          <p:cNvSpPr txBox="1"/>
          <p:nvPr/>
        </p:nvSpPr>
        <p:spPr>
          <a:xfrm>
            <a:off x="365760" y="2451130"/>
            <a:ext cx="620776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tr-TR" sz="2400" b="1" i="0" dirty="0"/>
              <a:t>(42 hasta) 13.9 Ay </a:t>
            </a:r>
            <a:endParaRPr lang="tr-TR" sz="24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38A3330-5C00-DB42-4ED9-5726779E35E9}"/>
              </a:ext>
            </a:extLst>
          </p:cNvPr>
          <p:cNvSpPr txBox="1"/>
          <p:nvPr/>
        </p:nvSpPr>
        <p:spPr>
          <a:xfrm>
            <a:off x="365760" y="3274150"/>
            <a:ext cx="620776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tr-TR" sz="2400" b="1" i="0" dirty="0"/>
              <a:t>Primer Sonlanım: </a:t>
            </a:r>
            <a:r>
              <a:rPr lang="tr-TR" sz="2400" b="0" i="0" dirty="0"/>
              <a:t>2005 NIH kriterlerine göre yanıt </a:t>
            </a:r>
            <a:endParaRPr lang="en-US" sz="240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427AC0C-FB9C-302A-776F-DB87EDDAED09}"/>
              </a:ext>
            </a:extLst>
          </p:cNvPr>
          <p:cNvSpPr txBox="1"/>
          <p:nvPr/>
        </p:nvSpPr>
        <p:spPr>
          <a:xfrm>
            <a:off x="365760" y="4458912"/>
            <a:ext cx="323088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tr-TR" sz="1800" b="1" i="0" dirty="0"/>
              <a:t>Genel yanıt oranı (ORR) %67</a:t>
            </a:r>
          </a:p>
          <a:p>
            <a:pPr lvl="0"/>
            <a:endParaRPr lang="en-US" sz="18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B669F0E-58F5-86D9-1399-9FE5F01E9A81}"/>
              </a:ext>
            </a:extLst>
          </p:cNvPr>
          <p:cNvSpPr txBox="1"/>
          <p:nvPr/>
        </p:nvSpPr>
        <p:spPr>
          <a:xfrm>
            <a:off x="3820160" y="4458912"/>
            <a:ext cx="275336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tr-TR" sz="1800" b="1" i="0" dirty="0">
                <a:solidFill>
                  <a:schemeClr val="bg1"/>
                </a:solidFill>
              </a:rPr>
              <a:t>CR: %21</a:t>
            </a:r>
            <a:endParaRPr lang="en-US" sz="1800" dirty="0">
              <a:solidFill>
                <a:schemeClr val="bg1"/>
              </a:solidFill>
            </a:endParaRPr>
          </a:p>
          <a:p>
            <a:pPr lvl="0"/>
            <a:r>
              <a:rPr lang="tr-TR" sz="1800" b="1" i="0" dirty="0">
                <a:solidFill>
                  <a:schemeClr val="bg1"/>
                </a:solidFill>
              </a:rPr>
              <a:t>PR: %45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861FFCF-4947-FF4B-0D7D-B3C22EC6A7C1}"/>
              </a:ext>
            </a:extLst>
          </p:cNvPr>
          <p:cNvSpPr txBox="1"/>
          <p:nvPr/>
        </p:nvSpPr>
        <p:spPr>
          <a:xfrm>
            <a:off x="6782746" y="1910080"/>
            <a:ext cx="5317813" cy="923330"/>
          </a:xfrm>
          <a:prstGeom prst="rect">
            <a:avLst/>
          </a:prstGeom>
          <a:gradFill>
            <a:gsLst>
              <a:gs pos="22000">
                <a:schemeClr val="accent6">
                  <a:lumMod val="20000"/>
                  <a:lumOff val="80000"/>
                </a:schemeClr>
              </a:gs>
              <a:gs pos="91000">
                <a:srgbClr val="FFCBAB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lvl="0"/>
            <a:br>
              <a:rPr lang="tr-TR" b="0" i="0" dirty="0"/>
            </a:br>
            <a:r>
              <a:rPr lang="tr-TR" b="1" i="0" dirty="0"/>
              <a:t>Ağustos 2017’de ABD’de </a:t>
            </a:r>
            <a:r>
              <a:rPr lang="tr-TR" b="1" i="0" dirty="0" err="1"/>
              <a:t>ibrutinib’in</a:t>
            </a:r>
            <a:r>
              <a:rPr lang="tr-TR" b="1" i="0" dirty="0"/>
              <a:t> </a:t>
            </a:r>
          </a:p>
          <a:p>
            <a:pPr lvl="0"/>
            <a:r>
              <a:rPr lang="tr-TR" b="1" i="0" dirty="0"/>
              <a:t>steroid-refrakter </a:t>
            </a:r>
            <a:r>
              <a:rPr lang="tr-TR" b="1" i="0" dirty="0" err="1"/>
              <a:t>cGVHD</a:t>
            </a:r>
            <a:r>
              <a:rPr lang="tr-TR" b="1" i="0" dirty="0"/>
              <a:t> tedavisi için onaylandı.</a:t>
            </a:r>
            <a:endParaRPr lang="en-US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A81102A6-9F27-FE49-E1E8-F627BD2ED7F8}"/>
              </a:ext>
            </a:extLst>
          </p:cNvPr>
          <p:cNvSpPr txBox="1"/>
          <p:nvPr/>
        </p:nvSpPr>
        <p:spPr>
          <a:xfrm>
            <a:off x="365760" y="5206962"/>
            <a:ext cx="620776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tr-TR" b="0" i="0" dirty="0">
                <a:solidFill>
                  <a:schemeClr val="bg1"/>
                </a:solidFill>
              </a:rPr>
              <a:t>Yanıt verenlerin yaklaşık </a:t>
            </a:r>
            <a:r>
              <a:rPr lang="tr-TR" b="1" i="0" dirty="0">
                <a:solidFill>
                  <a:schemeClr val="bg1"/>
                </a:solidFill>
              </a:rPr>
              <a:t>%71’i en az 20 hafta boyunca yanıtı sürdürdü</a:t>
            </a:r>
            <a:r>
              <a:rPr lang="tr-TR" b="0" i="0" dirty="0">
                <a:solidFill>
                  <a:schemeClr val="bg1"/>
                </a:solidFill>
              </a:rPr>
              <a:t>.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6" name="Resim 15" descr="metin, ekran görüntüsü, yazı tipi, doküman, belg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945F81-3918-242A-066E-C6B0B58B5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814" y="80147"/>
            <a:ext cx="5372746" cy="1829933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B2E6BEB9-D258-42F3-2185-614A58C11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520" y="4366010"/>
            <a:ext cx="2034702" cy="2328233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72727A15-4CCF-BF28-D75C-7BD1D7803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465" y="4366010"/>
            <a:ext cx="3677151" cy="22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44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5923091-A425-D1B8-F6CE-6E452653D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40" y="0"/>
            <a:ext cx="5770880" cy="250725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2ACB018-976C-964D-4404-12BDD8EFD11B}"/>
              </a:ext>
            </a:extLst>
          </p:cNvPr>
          <p:cNvSpPr txBox="1"/>
          <p:nvPr/>
        </p:nvSpPr>
        <p:spPr>
          <a:xfrm>
            <a:off x="4323080" y="2598793"/>
            <a:ext cx="354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Takip süresi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26 ay (0.53–36.7)</a:t>
            </a:r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AEE45C8-A1BA-4930-F0A0-406D7E859742}"/>
              </a:ext>
            </a:extLst>
          </p:cNvPr>
          <p:cNvSpPr txBox="1"/>
          <p:nvPr/>
        </p:nvSpPr>
        <p:spPr>
          <a:xfrm>
            <a:off x="2225040" y="3235960"/>
            <a:ext cx="8178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tr-TR" b="1" dirty="0"/>
              <a:t>ORR</a:t>
            </a:r>
            <a:r>
              <a:rPr lang="tr-TR" dirty="0"/>
              <a:t>: %69 (CR: %31, PR:%38)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b="1" dirty="0"/>
              <a:t>8 hasta</a:t>
            </a:r>
            <a:r>
              <a:rPr lang="tr-TR" dirty="0"/>
              <a:t> kortikosteroid tedavisini bıraktı.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b="1" dirty="0"/>
              <a:t>Lee </a:t>
            </a:r>
            <a:r>
              <a:rPr lang="tr-TR" b="1" dirty="0" err="1"/>
              <a:t>cGVHD</a:t>
            </a:r>
            <a:r>
              <a:rPr lang="tr-TR" b="1" dirty="0"/>
              <a:t> semptom skorunda anlamlı düşüş</a:t>
            </a:r>
            <a:r>
              <a:rPr lang="tr-TR" dirty="0"/>
              <a:t>: Yanıt verenlerin %59’unda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E33568B-A110-1C92-6F95-C0FB51C9EEE8}"/>
              </a:ext>
            </a:extLst>
          </p:cNvPr>
          <p:cNvSpPr txBox="1"/>
          <p:nvPr/>
        </p:nvSpPr>
        <p:spPr>
          <a:xfrm>
            <a:off x="1727200" y="5020717"/>
            <a:ext cx="9855200" cy="830997"/>
          </a:xfrm>
          <a:prstGeom prst="rect">
            <a:avLst/>
          </a:prstGeom>
          <a:gradFill>
            <a:gsLst>
              <a:gs pos="22000">
                <a:schemeClr val="tx2">
                  <a:lumMod val="25000"/>
                  <a:lumOff val="75000"/>
                </a:schemeClr>
              </a:gs>
              <a:gs pos="91000">
                <a:srgbClr val="FFCBAB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tr-T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Her iki çalışma, </a:t>
            </a:r>
            <a:r>
              <a:rPr lang="tr-T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ibrutinib’in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tr-TR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cGVHD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tedavisinde anlamlı klinik fayda sağladığını ve steroid ihtiyacını azaltabildiğini göstermektedir.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194822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108E084-0935-A941-4641-AC719C97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80" y="345441"/>
            <a:ext cx="6512560" cy="290523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591A50-24CC-298F-8A6B-52DEE61A15D2}"/>
              </a:ext>
            </a:extLst>
          </p:cNvPr>
          <p:cNvSpPr txBox="1"/>
          <p:nvPr/>
        </p:nvSpPr>
        <p:spPr>
          <a:xfrm>
            <a:off x="1056640" y="3343635"/>
            <a:ext cx="10078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rgbClr val="000000"/>
                </a:solidFill>
                <a:latin typeface="-webkit-standard"/>
              </a:rPr>
              <a:t>Faz 2 </a:t>
            </a: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Japon çalışması</a:t>
            </a:r>
          </a:p>
          <a:p>
            <a:r>
              <a:rPr lang="tr-TR" sz="2800" dirty="0">
                <a:solidFill>
                  <a:srgbClr val="000000"/>
                </a:solidFill>
                <a:latin typeface="-webkit-standard"/>
              </a:rPr>
              <a:t>19 hasta %52.6 hasta steroid bağımlı/%47.4 dirençli</a:t>
            </a: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</a:p>
          <a:p>
            <a:r>
              <a:rPr lang="tr-TR" sz="2800" dirty="0">
                <a:solidFill>
                  <a:srgbClr val="000000"/>
                </a:solidFill>
                <a:latin typeface="-webkit-standard"/>
              </a:rPr>
              <a:t>ORR </a:t>
            </a: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%73.7</a:t>
            </a:r>
          </a:p>
          <a:p>
            <a:endParaRPr lang="tr-TR" sz="2800" dirty="0">
              <a:solidFill>
                <a:srgbClr val="000000"/>
              </a:solidFill>
              <a:latin typeface="-webkit-standard"/>
            </a:endParaRPr>
          </a:p>
          <a:p>
            <a:r>
              <a:rPr lang="tr-TR" sz="2800" dirty="0">
                <a:solidFill>
                  <a:srgbClr val="000000"/>
                </a:solidFill>
                <a:latin typeface="-webkit-standard"/>
              </a:rPr>
              <a:t>D</a:t>
            </a: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aha küçük örneklemli olmasına rağmen hem etkinlik hem güvenlik açısından </a:t>
            </a:r>
            <a:r>
              <a:rPr lang="tr-TR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Miklos’un</a:t>
            </a: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ve </a:t>
            </a:r>
            <a:r>
              <a:rPr lang="tr-TR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Waller’in</a:t>
            </a: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bulgularını destekler niteliktedir.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476870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076EB2F-F754-843A-0FB1-7D15EEF77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160" y="1640921"/>
            <a:ext cx="7772400" cy="187588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FA3CEFC-EFEC-6507-C650-4315239C0D01}"/>
              </a:ext>
            </a:extLst>
          </p:cNvPr>
          <p:cNvSpPr txBox="1"/>
          <p:nvPr/>
        </p:nvSpPr>
        <p:spPr>
          <a:xfrm>
            <a:off x="579120" y="3239809"/>
            <a:ext cx="11206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2AE6C08-BC1E-ACF6-EF38-A6DDCB7C0053}"/>
              </a:ext>
            </a:extLst>
          </p:cNvPr>
          <p:cNvSpPr txBox="1"/>
          <p:nvPr/>
        </p:nvSpPr>
        <p:spPr>
          <a:xfrm>
            <a:off x="3383280" y="2347139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Kronik GVHD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cGVHD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 ve JAK Sinyalizasyonu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A9F9A08-EE97-CFF4-649B-D019516EB557}"/>
              </a:ext>
            </a:extLst>
          </p:cNvPr>
          <p:cNvSpPr txBox="1"/>
          <p:nvPr/>
        </p:nvSpPr>
        <p:spPr>
          <a:xfrm>
            <a:off x="1349829" y="4223026"/>
            <a:ext cx="9875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0" u="none" strike="noStrike" dirty="0">
                <a:solidFill>
                  <a:srgbClr val="000000"/>
                </a:solidFill>
                <a:effectLst/>
              </a:rPr>
              <a:t>JAK inhibitörleri, hem preklinik hem de klinik çalışmalarda GVHD tedavisinde umut vaat etmektedir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966668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1D5DECB-74F9-44EF-A70F-906A3888B097}"/>
              </a:ext>
            </a:extLst>
          </p:cNvPr>
          <p:cNvSpPr/>
          <p:nvPr/>
        </p:nvSpPr>
        <p:spPr>
          <a:xfrm>
            <a:off x="8131958" y="695053"/>
            <a:ext cx="3614872" cy="5778175"/>
          </a:xfrm>
          <a:prstGeom prst="roundRect">
            <a:avLst/>
          </a:prstGeom>
          <a:gradFill flip="none" rotWithShape="1">
            <a:gsLst>
              <a:gs pos="0">
                <a:srgbClr val="FF9933">
                  <a:tint val="66000"/>
                  <a:satMod val="160000"/>
                  <a:lumMod val="54000"/>
                  <a:lumOff val="46000"/>
                  <a:alpha val="0"/>
                </a:srgbClr>
              </a:gs>
              <a:gs pos="86000">
                <a:srgbClr val="FFBA8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91DD1FAF-0039-4731-9B40-3037B3959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016" y="4494794"/>
            <a:ext cx="1004736" cy="1782083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5F1FBA2-AE5D-481A-B450-4F4D3C188F76}"/>
              </a:ext>
            </a:extLst>
          </p:cNvPr>
          <p:cNvSpPr/>
          <p:nvPr/>
        </p:nvSpPr>
        <p:spPr>
          <a:xfrm>
            <a:off x="4274078" y="695053"/>
            <a:ext cx="3611880" cy="5778175"/>
          </a:xfrm>
          <a:prstGeom prst="roundRect">
            <a:avLst/>
          </a:prstGeom>
          <a:gradFill flip="none" rotWithShape="1">
            <a:gsLst>
              <a:gs pos="22000">
                <a:srgbClr val="FFE8D5">
                  <a:alpha val="0"/>
                </a:srgbClr>
              </a:gs>
              <a:gs pos="91000">
                <a:srgbClr val="FFCBA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15DF2E-1CF8-4415-95E8-FC0A727A201F}"/>
              </a:ext>
            </a:extLst>
          </p:cNvPr>
          <p:cNvSpPr txBox="1"/>
          <p:nvPr/>
        </p:nvSpPr>
        <p:spPr>
          <a:xfrm>
            <a:off x="6319891" y="3630033"/>
            <a:ext cx="1686618" cy="580787"/>
          </a:xfrm>
          <a:prstGeom prst="roundRect">
            <a:avLst>
              <a:gd name="adj" fmla="val 823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Timüs yaralanması ve bozulmuş timik fonksiyon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B71157A-C9AD-47C9-AB85-EAE6A994372C}"/>
              </a:ext>
            </a:extLst>
          </p:cNvPr>
          <p:cNvCxnSpPr>
            <a:cxnSpLocks/>
          </p:cNvCxnSpPr>
          <p:nvPr/>
        </p:nvCxnSpPr>
        <p:spPr>
          <a:xfrm flipH="1">
            <a:off x="6096452" y="2761338"/>
            <a:ext cx="15566" cy="59539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E9631F6-1FE5-43E3-AEBE-086DDE1029F2}"/>
              </a:ext>
            </a:extLst>
          </p:cNvPr>
          <p:cNvSpPr/>
          <p:nvPr/>
        </p:nvSpPr>
        <p:spPr>
          <a:xfrm>
            <a:off x="416198" y="695053"/>
            <a:ext cx="3611880" cy="5778175"/>
          </a:xfrm>
          <a:prstGeom prst="roundRect">
            <a:avLst/>
          </a:prstGeom>
          <a:gradFill flip="none" rotWithShape="1">
            <a:gsLst>
              <a:gs pos="2000">
                <a:srgbClr val="FF9933">
                  <a:tint val="66000"/>
                  <a:satMod val="160000"/>
                  <a:lumMod val="54000"/>
                  <a:lumOff val="46000"/>
                  <a:alpha val="0"/>
                </a:srgbClr>
              </a:gs>
              <a:gs pos="88000">
                <a:srgbClr val="FF993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BE0B649-3153-4218-8982-69993971E397}"/>
              </a:ext>
            </a:extLst>
          </p:cNvPr>
          <p:cNvSpPr txBox="1"/>
          <p:nvPr/>
        </p:nvSpPr>
        <p:spPr>
          <a:xfrm>
            <a:off x="947877" y="2517719"/>
            <a:ext cx="2770742" cy="742117"/>
          </a:xfrm>
          <a:prstGeom prst="roundRect">
            <a:avLst>
              <a:gd name="adj" fmla="val 823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Hazırlık rejimi ve/veya </a:t>
            </a:r>
            <a:r>
              <a:rPr kumimoji="0" lang="tr-TR" sz="1000" b="1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aGVHD'yi</a:t>
            </a:r>
            <a:r>
              <a:rPr kumimoji="0" lang="tr-TR" sz="10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takiben hücre hasarı, </a:t>
            </a:r>
            <a:r>
              <a:rPr kumimoji="0" lang="tr-TR" sz="1000" b="1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proenflamatuar</a:t>
            </a:r>
            <a:r>
              <a:rPr kumimoji="0" lang="tr-TR" sz="10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sitokin üretiminde artışa yol açar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83794-6CDF-4F82-A925-A233809CE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36" t="41915" b="6865"/>
          <a:stretch/>
        </p:blipFill>
        <p:spPr>
          <a:xfrm>
            <a:off x="1384130" y="3079120"/>
            <a:ext cx="1788866" cy="1000813"/>
          </a:xfrm>
          <a:prstGeom prst="rect">
            <a:avLst/>
          </a:prstGeom>
          <a:noFill/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466763F-143F-400A-84AD-178D72065C61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2264553" y="3079120"/>
            <a:ext cx="14010" cy="1073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6AEEF283-A5E8-4D44-A687-F240793AE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16" y="4193742"/>
            <a:ext cx="1004736" cy="178208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F6A9B22-ECD9-493F-9B0C-376195289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57" y="3757282"/>
            <a:ext cx="1150987" cy="774474"/>
          </a:xfrm>
          <a:prstGeom prst="rect">
            <a:avLst/>
          </a:prstGeom>
        </p:spPr>
      </p:pic>
      <p:pic>
        <p:nvPicPr>
          <p:cNvPr id="61" name="Picture 60" descr="Logo&#10;&#10;Description automatically generated">
            <a:extLst>
              <a:ext uri="{FF2B5EF4-FFF2-40B4-BE49-F238E27FC236}">
                <a16:creationId xmlns:a16="http://schemas.microsoft.com/office/drawing/2014/main" id="{34E2659D-4BE4-4DC5-AE30-AB9CC94847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184">
            <a:off x="9158245" y="2903026"/>
            <a:ext cx="1815077" cy="905462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81949E86-EC49-4704-97F1-1E9822EF81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328" y="2188473"/>
            <a:ext cx="707493" cy="943323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3988AEC5-B856-4211-BE1A-9C8880C8DF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786" y="1337984"/>
            <a:ext cx="1123449" cy="1125682"/>
          </a:xfrm>
          <a:prstGeom prst="rect">
            <a:avLst/>
          </a:prstGeom>
        </p:spPr>
      </p:pic>
      <p:pic>
        <p:nvPicPr>
          <p:cNvPr id="55" name="Picture 5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8D7C1F5-DFE6-4FF4-B644-4C73D31EFF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37" y="3236612"/>
            <a:ext cx="1005939" cy="1169506"/>
          </a:xfrm>
          <a:prstGeom prst="rect">
            <a:avLst/>
          </a:prstGeom>
        </p:spPr>
      </p:pic>
      <p:pic>
        <p:nvPicPr>
          <p:cNvPr id="57" name="Picture 56" descr="Shape, circle&#10;&#10;Description automatically generated">
            <a:extLst>
              <a:ext uri="{FF2B5EF4-FFF2-40B4-BE49-F238E27FC236}">
                <a16:creationId xmlns:a16="http://schemas.microsoft.com/office/drawing/2014/main" id="{5881B3B4-F0E7-462E-AAC2-32556A3596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74" y="5363342"/>
            <a:ext cx="1244737" cy="1049136"/>
          </a:xfrm>
          <a:prstGeom prst="rect">
            <a:avLst/>
          </a:prstGeom>
        </p:spPr>
      </p:pic>
      <p:pic>
        <p:nvPicPr>
          <p:cNvPr id="59" name="Picture 58" descr="A picture containing iPod&#10;&#10;Description automatically generated">
            <a:extLst>
              <a:ext uri="{FF2B5EF4-FFF2-40B4-BE49-F238E27FC236}">
                <a16:creationId xmlns:a16="http://schemas.microsoft.com/office/drawing/2014/main" id="{1C37F053-9BE8-4FA2-8D64-28AE6DEAF6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71" y="5351661"/>
            <a:ext cx="812043" cy="93355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49CF497-479E-431E-88AA-53A7835EC2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93" y="1815997"/>
            <a:ext cx="945292" cy="9095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75F096C-8491-4842-8A58-556AEED6A0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26" y="2387396"/>
            <a:ext cx="988528" cy="6451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267E797-4C8E-45FF-9CCD-73F9E030EB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64" y="1842105"/>
            <a:ext cx="790401" cy="79224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75D88AF-2874-4BD5-B89E-47683D841D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13" y="5311090"/>
            <a:ext cx="1276088" cy="109973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8DB574F-C5EA-4B59-B857-1C0DF0D354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76" y="4471084"/>
            <a:ext cx="916041" cy="925837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EF33E9-20F5-40C2-B1D9-20542D9125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55" y="5203285"/>
            <a:ext cx="871953" cy="800923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5C7AE829-358E-4DBE-9CEA-2B7789FEAAA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66" y="4522170"/>
            <a:ext cx="739691" cy="859706"/>
          </a:xfrm>
          <a:prstGeom prst="rect">
            <a:avLst/>
          </a:prstGeom>
        </p:spPr>
      </p:pic>
      <p:pic>
        <p:nvPicPr>
          <p:cNvPr id="43" name="Picture 42" descr="A picture containing circle&#10;&#10;Description automatically generated">
            <a:extLst>
              <a:ext uri="{FF2B5EF4-FFF2-40B4-BE49-F238E27FC236}">
                <a16:creationId xmlns:a16="http://schemas.microsoft.com/office/drawing/2014/main" id="{3DFCDC0E-EE47-4B00-9CD5-1A84F9A334C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90" y="4376032"/>
            <a:ext cx="732342" cy="830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860A3-06F4-47D2-BB80-0DDC2B27445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1" y="1998479"/>
            <a:ext cx="2084359" cy="53394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671FA93B-7D6D-4C94-854D-DF6CB98DC1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tr-TR" sz="800"/>
              <a:t>aGVHD, akut greft-versus-host hastalığı; cGVHD, kronik greft-versus-host hastalığı; ECM, ekstraselüler matris; JAK, Janus kinaz; NK, doğal öldürücü; STAT, sinyal transdüser ve transkripsiyon aktivatörü; TGF-ß, dönüştürücü büyüme faktörü beta; Treg, düzenleyici T hücresi. </a:t>
            </a:r>
          </a:p>
          <a:p>
            <a:pPr>
              <a:spcBef>
                <a:spcPct val="0"/>
              </a:spcBef>
            </a:pPr>
            <a:r>
              <a:rPr lang="tr-TR" sz="800"/>
              <a:t>1. Schroeder MA, DiPersio JF. </a:t>
            </a:r>
            <a:r>
              <a:rPr lang="tr-TR" sz="800" i="1"/>
              <a:t>Dis Model Mech</a:t>
            </a:r>
            <a:r>
              <a:rPr lang="tr-TR" sz="800"/>
              <a:t>. 2011;4(3):318-333. </a:t>
            </a:r>
            <a:r>
              <a:rPr lang="tr-TR" sz="800">
                <a:latin typeface="Arial" charset="0"/>
              </a:rPr>
              <a:t>Zeiser R, Blazar B. </a:t>
            </a:r>
            <a:r>
              <a:rPr lang="tr-TR" sz="800" i="1">
                <a:latin typeface="Arial" charset="0"/>
              </a:rPr>
              <a:t>N Engl J Med</a:t>
            </a:r>
            <a:r>
              <a:rPr lang="tr-TR" sz="800">
                <a:latin typeface="Arial" charset="0"/>
              </a:rPr>
              <a:t>. 2017;377(26):2565-2579.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C0863-CA93-4234-9B2C-451E548351A7}"/>
              </a:ext>
            </a:extLst>
          </p:cNvPr>
          <p:cNvSpPr txBox="1"/>
          <p:nvPr/>
        </p:nvSpPr>
        <p:spPr>
          <a:xfrm>
            <a:off x="1253560" y="1072230"/>
            <a:ext cx="2084359" cy="322659"/>
          </a:xfrm>
          <a:prstGeom prst="roundRect">
            <a:avLst>
              <a:gd name="adj" fmla="val 8237"/>
            </a:avLst>
          </a:prstGeom>
          <a:solidFill>
            <a:srgbClr val="0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Faz 1: Hücre Hasarı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798804-0430-41C5-92F6-4B3B316AD268}"/>
              </a:ext>
            </a:extLst>
          </p:cNvPr>
          <p:cNvSpPr txBox="1"/>
          <p:nvPr/>
        </p:nvSpPr>
        <p:spPr>
          <a:xfrm>
            <a:off x="1547497" y="2091210"/>
            <a:ext cx="1078574" cy="40011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Epitel hücre hasarı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E94E2B-86F1-40D1-9E19-37071E06D9E1}"/>
              </a:ext>
            </a:extLst>
          </p:cNvPr>
          <p:cNvSpPr txBox="1"/>
          <p:nvPr/>
        </p:nvSpPr>
        <p:spPr>
          <a:xfrm>
            <a:off x="4713962" y="1072230"/>
            <a:ext cx="2809706" cy="322659"/>
          </a:xfrm>
          <a:prstGeom prst="roundRect">
            <a:avLst>
              <a:gd name="adj" fmla="val 823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Faz 2: Kronik enflamasyon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6D003-653A-46A0-B331-6814FDAB0CF2}"/>
              </a:ext>
            </a:extLst>
          </p:cNvPr>
          <p:cNvSpPr txBox="1"/>
          <p:nvPr/>
        </p:nvSpPr>
        <p:spPr>
          <a:xfrm>
            <a:off x="8300325" y="1072230"/>
            <a:ext cx="3297495" cy="322659"/>
          </a:xfrm>
          <a:prstGeom prst="roundRect">
            <a:avLst>
              <a:gd name="adj" fmla="val 823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Faz 3: Organ Hasarı ve Fibrozis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88F27-9A33-437C-B2BD-26FD47FBD03D}"/>
              </a:ext>
            </a:extLst>
          </p:cNvPr>
          <p:cNvSpPr txBox="1"/>
          <p:nvPr/>
        </p:nvSpPr>
        <p:spPr>
          <a:xfrm>
            <a:off x="939878" y="4840103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 hücresi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A7AA3-5959-40F5-A9BB-417A332A4483}"/>
              </a:ext>
            </a:extLst>
          </p:cNvPr>
          <p:cNvSpPr txBox="1"/>
          <p:nvPr/>
        </p:nvSpPr>
        <p:spPr>
          <a:xfrm>
            <a:off x="1606540" y="4995219"/>
            <a:ext cx="1078574" cy="20348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Nötrofil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D6D8FB-583E-4CB4-8981-CD1FF2E6905F}"/>
              </a:ext>
            </a:extLst>
          </p:cNvPr>
          <p:cNvSpPr txBox="1"/>
          <p:nvPr/>
        </p:nvSpPr>
        <p:spPr>
          <a:xfrm>
            <a:off x="2509066" y="4826080"/>
            <a:ext cx="1078574" cy="20348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Makrofaj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6DB172-C758-4256-8FBC-1A80191E927A}"/>
              </a:ext>
            </a:extLst>
          </p:cNvPr>
          <p:cNvSpPr txBox="1"/>
          <p:nvPr/>
        </p:nvSpPr>
        <p:spPr>
          <a:xfrm>
            <a:off x="1036984" y="5560408"/>
            <a:ext cx="1078574" cy="20348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Monosit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A1986E-5686-4C03-BD98-D990AF16526E}"/>
              </a:ext>
            </a:extLst>
          </p:cNvPr>
          <p:cNvSpPr txBox="1"/>
          <p:nvPr/>
        </p:nvSpPr>
        <p:spPr>
          <a:xfrm>
            <a:off x="2019317" y="5902440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Dendritik hücre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33329A-7B8D-4EA6-BD9E-1F80A2FCC620}"/>
              </a:ext>
            </a:extLst>
          </p:cNvPr>
          <p:cNvSpPr txBox="1"/>
          <p:nvPr/>
        </p:nvSpPr>
        <p:spPr>
          <a:xfrm>
            <a:off x="6096452" y="2053514"/>
            <a:ext cx="1078574" cy="40011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Aktive olan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 hücresi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F183AB-F334-42A7-953F-01EA1BB63EFA}"/>
              </a:ext>
            </a:extLst>
          </p:cNvPr>
          <p:cNvSpPr txBox="1"/>
          <p:nvPr/>
        </p:nvSpPr>
        <p:spPr>
          <a:xfrm>
            <a:off x="5780604" y="2573457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 hücresi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FDED0C-75C9-4209-9E06-B93D51D9B267}"/>
              </a:ext>
            </a:extLst>
          </p:cNvPr>
          <p:cNvSpPr txBox="1"/>
          <p:nvPr/>
        </p:nvSpPr>
        <p:spPr>
          <a:xfrm>
            <a:off x="5492861" y="2165068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NK hücresi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99F9D-BEBC-434A-B103-A620AF77A928}"/>
              </a:ext>
            </a:extLst>
          </p:cNvPr>
          <p:cNvSpPr txBox="1"/>
          <p:nvPr/>
        </p:nvSpPr>
        <p:spPr>
          <a:xfrm>
            <a:off x="4713674" y="5895798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Treg hücreleri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E914AC-2D08-4592-BB7C-3A1AC87CC479}"/>
              </a:ext>
            </a:extLst>
          </p:cNvPr>
          <p:cNvSpPr txBox="1"/>
          <p:nvPr/>
        </p:nvSpPr>
        <p:spPr>
          <a:xfrm>
            <a:off x="6515118" y="5716936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Treg hücreleri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F4F3035-23F6-4517-B40C-656B28F95712}"/>
              </a:ext>
            </a:extLst>
          </p:cNvPr>
          <p:cNvCxnSpPr>
            <a:cxnSpLocks/>
          </p:cNvCxnSpPr>
          <p:nvPr/>
        </p:nvCxnSpPr>
        <p:spPr>
          <a:xfrm>
            <a:off x="5861411" y="5876636"/>
            <a:ext cx="766355" cy="714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B845568-CE6C-4774-ACCF-568AF4DAA9D8}"/>
              </a:ext>
            </a:extLst>
          </p:cNvPr>
          <p:cNvSpPr txBox="1"/>
          <p:nvPr/>
        </p:nvSpPr>
        <p:spPr>
          <a:xfrm>
            <a:off x="9526496" y="3090111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Fibroblastlar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95B900-6F14-466E-BB4C-494BFAF82451}"/>
              </a:ext>
            </a:extLst>
          </p:cNvPr>
          <p:cNvSpPr txBox="1"/>
          <p:nvPr/>
        </p:nvSpPr>
        <p:spPr>
          <a:xfrm>
            <a:off x="8470148" y="3975052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Plazma Hücreleri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1DD2F704-9308-4BF2-88CD-8085792E6C30}"/>
              </a:ext>
            </a:extLst>
          </p:cNvPr>
          <p:cNvSpPr/>
          <p:nvPr/>
        </p:nvSpPr>
        <p:spPr>
          <a:xfrm rot="21140505">
            <a:off x="10508809" y="3675111"/>
            <a:ext cx="1038696" cy="1509936"/>
          </a:xfrm>
          <a:prstGeom prst="arc">
            <a:avLst>
              <a:gd name="adj1" fmla="val 16410773"/>
              <a:gd name="adj2" fmla="val 4273574"/>
            </a:avLst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5570ED96-36F5-4D6F-A579-9BFC355A5F31}"/>
              </a:ext>
            </a:extLst>
          </p:cNvPr>
          <p:cNvSpPr/>
          <p:nvPr/>
        </p:nvSpPr>
        <p:spPr>
          <a:xfrm rot="4232634">
            <a:off x="6092072" y="3027215"/>
            <a:ext cx="419458" cy="363292"/>
          </a:xfrm>
          <a:prstGeom prst="lightningBol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01B19E9B-8395-4B2F-8B4A-5DB38B261664}"/>
              </a:ext>
            </a:extLst>
          </p:cNvPr>
          <p:cNvSpPr/>
          <p:nvPr/>
        </p:nvSpPr>
        <p:spPr>
          <a:xfrm rot="1068883" flipH="1">
            <a:off x="9475006" y="1878247"/>
            <a:ext cx="966774" cy="1125721"/>
          </a:xfrm>
          <a:prstGeom prst="arc">
            <a:avLst>
              <a:gd name="adj1" fmla="val 17838336"/>
              <a:gd name="adj2" fmla="val 3856262"/>
            </a:avLst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4131965-A7BF-4129-ADCF-F79529AEBD8A}"/>
              </a:ext>
            </a:extLst>
          </p:cNvPr>
          <p:cNvSpPr txBox="1"/>
          <p:nvPr/>
        </p:nvSpPr>
        <p:spPr>
          <a:xfrm>
            <a:off x="1862944" y="3399223"/>
            <a:ext cx="865589" cy="40011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JAK/STAT </a:t>
            </a: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sinyal iletimi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5564654-EB08-43B0-81F5-833723D29DA0}"/>
              </a:ext>
            </a:extLst>
          </p:cNvPr>
          <p:cNvSpPr txBox="1"/>
          <p:nvPr/>
        </p:nvSpPr>
        <p:spPr>
          <a:xfrm>
            <a:off x="1489939" y="4162613"/>
            <a:ext cx="1686618" cy="580787"/>
          </a:xfrm>
          <a:prstGeom prst="roundRect">
            <a:avLst>
              <a:gd name="adj" fmla="val 823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Doğal immün hücrelerin aktivasyonu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6" name="Picture 75" descr="A picture containing sunset&#10;&#10;Description automatically generated">
            <a:extLst>
              <a:ext uri="{FF2B5EF4-FFF2-40B4-BE49-F238E27FC236}">
                <a16:creationId xmlns:a16="http://schemas.microsoft.com/office/drawing/2014/main" id="{E70B741C-C636-4DD5-A891-CECC0EC429B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31" y="1553343"/>
            <a:ext cx="536423" cy="195008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625271C-37C9-4719-A796-7E1B1E3E8627}"/>
              </a:ext>
            </a:extLst>
          </p:cNvPr>
          <p:cNvSpPr txBox="1"/>
          <p:nvPr/>
        </p:nvSpPr>
        <p:spPr>
          <a:xfrm>
            <a:off x="4198457" y="1426188"/>
            <a:ext cx="1888433" cy="742117"/>
          </a:xfrm>
          <a:prstGeom prst="roundRect">
            <a:avLst>
              <a:gd name="adj" fmla="val 823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Donör kaynaklı lenfositlerin doğal immün hücre aracılı aktivasyonu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4A244AD9-A60D-4CF9-9E0A-DC42A89AE820}"/>
              </a:ext>
            </a:extLst>
          </p:cNvPr>
          <p:cNvSpPr/>
          <p:nvPr/>
        </p:nvSpPr>
        <p:spPr>
          <a:xfrm rot="4829487">
            <a:off x="5270379" y="1366809"/>
            <a:ext cx="930632" cy="1158288"/>
          </a:xfrm>
          <a:prstGeom prst="arc">
            <a:avLst>
              <a:gd name="adj1" fmla="val 1590"/>
              <a:gd name="adj2" fmla="val 5941464"/>
            </a:avLst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61E6B1A-E48B-460E-AA3B-86F2AD85F739}"/>
              </a:ext>
            </a:extLst>
          </p:cNvPr>
          <p:cNvSpPr txBox="1"/>
          <p:nvPr/>
        </p:nvSpPr>
        <p:spPr>
          <a:xfrm>
            <a:off x="4791912" y="2032557"/>
            <a:ext cx="865589" cy="40011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JAK/STAT </a:t>
            </a: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sinyal iletimi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567FB50-A7C9-4969-8992-FB4A5B298273}"/>
              </a:ext>
            </a:extLst>
          </p:cNvPr>
          <p:cNvSpPr txBox="1"/>
          <p:nvPr/>
        </p:nvSpPr>
        <p:spPr>
          <a:xfrm>
            <a:off x="5201904" y="3511061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Timüs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983EA56-324B-4D3E-A9A9-681211F5BE34}"/>
              </a:ext>
            </a:extLst>
          </p:cNvPr>
          <p:cNvCxnSpPr>
            <a:cxnSpLocks/>
          </p:cNvCxnSpPr>
          <p:nvPr/>
        </p:nvCxnSpPr>
        <p:spPr>
          <a:xfrm>
            <a:off x="6125841" y="4340743"/>
            <a:ext cx="0" cy="640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DB4CA26-7502-44F0-9155-05A85709CA26}"/>
              </a:ext>
            </a:extLst>
          </p:cNvPr>
          <p:cNvSpPr txBox="1"/>
          <p:nvPr/>
        </p:nvSpPr>
        <p:spPr>
          <a:xfrm>
            <a:off x="5677343" y="4435472"/>
            <a:ext cx="865589" cy="40011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JAK/STAT </a:t>
            </a: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sinyal iletimi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6C856F6-A3EC-4EE6-8CA6-564003A172E3}"/>
              </a:ext>
            </a:extLst>
          </p:cNvPr>
          <p:cNvSpPr txBox="1"/>
          <p:nvPr/>
        </p:nvSpPr>
        <p:spPr>
          <a:xfrm>
            <a:off x="5039910" y="4964165"/>
            <a:ext cx="2288260" cy="419457"/>
          </a:xfrm>
          <a:prstGeom prst="roundRect">
            <a:avLst>
              <a:gd name="adj" fmla="val 823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Azalan Treg hücre popülasyonu, daha şiddetli cGVHD'ye yol açar</a:t>
            </a:r>
          </a:p>
        </p:txBody>
      </p:sp>
      <p:pic>
        <p:nvPicPr>
          <p:cNvPr id="87" name="Picture 86" descr="A picture containing sunset&#10;&#10;Description automatically generated">
            <a:extLst>
              <a:ext uri="{FF2B5EF4-FFF2-40B4-BE49-F238E27FC236}">
                <a16:creationId xmlns:a16="http://schemas.microsoft.com/office/drawing/2014/main" id="{FDD20169-49B7-4C4A-8F54-BE95968E145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rgbClr val="9381B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907" y="1136701"/>
            <a:ext cx="536423" cy="1950088"/>
          </a:xfrm>
          <a:prstGeom prst="rect">
            <a:avLst/>
          </a:prstGeom>
        </p:spPr>
      </p:pic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DB509BED-7FE2-4F2C-904D-460552CDEF5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88" y="1822364"/>
            <a:ext cx="396513" cy="363698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09426344-A2BE-4131-A183-CDE6DF66A451}"/>
              </a:ext>
            </a:extLst>
          </p:cNvPr>
          <p:cNvSpPr txBox="1"/>
          <p:nvPr/>
        </p:nvSpPr>
        <p:spPr>
          <a:xfrm>
            <a:off x="9775443" y="2519717"/>
            <a:ext cx="628765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TGF-ß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C93D508-DD05-422D-8ABB-418326C7D7DB}"/>
              </a:ext>
            </a:extLst>
          </p:cNvPr>
          <p:cNvSpPr txBox="1"/>
          <p:nvPr/>
        </p:nvSpPr>
        <p:spPr>
          <a:xfrm>
            <a:off x="10277840" y="3583090"/>
            <a:ext cx="749998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Kolajen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FD971D6-330E-4DB1-865D-5F3F11134B8C}"/>
              </a:ext>
            </a:extLst>
          </p:cNvPr>
          <p:cNvSpPr txBox="1"/>
          <p:nvPr/>
        </p:nvSpPr>
        <p:spPr>
          <a:xfrm>
            <a:off x="6522258" y="2684351"/>
            <a:ext cx="1078574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>
                      <a:alpha val="68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Donör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2A2C1CD-4D10-4757-86E6-4701A0F28D9D}"/>
              </a:ext>
            </a:extLst>
          </p:cNvPr>
          <p:cNvSpPr txBox="1"/>
          <p:nvPr/>
        </p:nvSpPr>
        <p:spPr>
          <a:xfrm>
            <a:off x="8038504" y="2415268"/>
            <a:ext cx="1370069" cy="903446"/>
          </a:xfrm>
          <a:prstGeom prst="roundRect">
            <a:avLst>
              <a:gd name="adj" fmla="val 823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Skleroza yol açan fibroblast aktivasyonu ve ECM kollajen birikimi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5EEB934-1931-424E-8720-9B0450884225}"/>
              </a:ext>
            </a:extLst>
          </p:cNvPr>
          <p:cNvSpPr txBox="1"/>
          <p:nvPr/>
        </p:nvSpPr>
        <p:spPr>
          <a:xfrm>
            <a:off x="10898752" y="3962558"/>
            <a:ext cx="865589" cy="40011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JAK/STAT </a:t>
            </a: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sinyal iletimi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DD151F5-6E9B-45A3-90D4-D4CB5D37210F}"/>
              </a:ext>
            </a:extLst>
          </p:cNvPr>
          <p:cNvSpPr txBox="1"/>
          <p:nvPr/>
        </p:nvSpPr>
        <p:spPr>
          <a:xfrm>
            <a:off x="8757115" y="6048183"/>
            <a:ext cx="2754371" cy="419457"/>
          </a:xfrm>
          <a:prstGeom prst="roundRect">
            <a:avLst>
              <a:gd name="adj" fmla="val 823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 hasarına ve fibrozise yol açan immünoglobulin ve kollajen birikimi</a:t>
            </a: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3803E010-A606-48CA-9577-F76CE05F3293}"/>
              </a:ext>
            </a:extLst>
          </p:cNvPr>
          <p:cNvSpPr/>
          <p:nvPr/>
        </p:nvSpPr>
        <p:spPr>
          <a:xfrm rot="19155595" flipH="1">
            <a:off x="9293050" y="4227235"/>
            <a:ext cx="966774" cy="1538452"/>
          </a:xfrm>
          <a:prstGeom prst="arc">
            <a:avLst>
              <a:gd name="adj1" fmla="val 17038107"/>
              <a:gd name="adj2" fmla="val 3856262"/>
            </a:avLst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62BA190-6F7A-44B1-A97A-52688F8B5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48" y="4104177"/>
            <a:ext cx="1004736" cy="178208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6DB93058-8B11-4822-8F96-0ABBEBE44944}"/>
              </a:ext>
            </a:extLst>
          </p:cNvPr>
          <p:cNvSpPr txBox="1"/>
          <p:nvPr/>
        </p:nvSpPr>
        <p:spPr>
          <a:xfrm>
            <a:off x="8861248" y="4922414"/>
            <a:ext cx="865589" cy="40011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JAK/STAT </a:t>
            </a: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279400">
                    <a:srgbClr val="FFDB01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sinyal iletimi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EF6EA62-59F3-4168-BAFC-BD85ECA8F41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57" y="4546067"/>
            <a:ext cx="1707329" cy="1484906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0E387CB8-0650-4559-B432-6EF1E52C994A}"/>
              </a:ext>
            </a:extLst>
          </p:cNvPr>
          <p:cNvSpPr txBox="1"/>
          <p:nvPr/>
        </p:nvSpPr>
        <p:spPr>
          <a:xfrm>
            <a:off x="9132304" y="4428875"/>
            <a:ext cx="1468963" cy="24622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İmmünoglobulin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EDA59C3-723F-0ED8-B4B1-7485B7D70F4E}"/>
              </a:ext>
            </a:extLst>
          </p:cNvPr>
          <p:cNvSpPr txBox="1"/>
          <p:nvPr/>
        </p:nvSpPr>
        <p:spPr>
          <a:xfrm>
            <a:off x="416198" y="190106"/>
            <a:ext cx="1122728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JAK inhibitörleri,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</a:rPr>
              <a:t>GVHD'yi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 baskılamada etkili olurken, GVL etkisini koruyabilir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</a:rPr>
              <a:t>, bu da onları </a:t>
            </a:r>
            <a:r>
              <a:rPr lang="tr-TR" sz="2000" b="0" i="0" u="none" strike="noStrike" dirty="0" err="1">
                <a:solidFill>
                  <a:srgbClr val="000000"/>
                </a:solidFill>
                <a:effectLst/>
              </a:rPr>
              <a:t>alloHCT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</a:rPr>
              <a:t> sonrası önemli bir tedavi seçeneği haline getirmektedir.</a:t>
            </a:r>
            <a:endParaRPr lang="tr-T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28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43973E7-551A-1146-297B-640D2FAD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8" y="603523"/>
            <a:ext cx="5294716" cy="312388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 descr="metin, ekran görüntüsü, sayı, numar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1469722-81A1-0895-AA4C-B707426BF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817" y="933866"/>
            <a:ext cx="5294715" cy="4990267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8441884D-D7B0-CEB7-EA6B-DD1491D041F3}"/>
              </a:ext>
            </a:extLst>
          </p:cNvPr>
          <p:cNvSpPr txBox="1"/>
          <p:nvPr/>
        </p:nvSpPr>
        <p:spPr>
          <a:xfrm>
            <a:off x="643468" y="3848665"/>
            <a:ext cx="52700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Amaç: </a:t>
            </a:r>
            <a:r>
              <a:rPr lang="tr-TR" b="1" dirty="0" err="1">
                <a:solidFill>
                  <a:srgbClr val="000000"/>
                </a:solidFill>
              </a:rPr>
              <a:t>R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uxolitinib’in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standart ikinci basamak tedavi seçenekleriyle karşılaştırıldığında etkinliği ve güvenliğini değerlendirmektir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016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9FE92-8E9D-96A6-6E10-AE64D84A8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3E1F91-4DD6-9CBC-0E31-F4771303B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3372C5-E588-1D41-8650-A8A769EC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B4A561A4-3C81-0D43-C8D3-C2DE2E46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5" y="649386"/>
            <a:ext cx="3511971" cy="130133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1438EC-3057-3EAB-F59B-C762D6743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>
            <a:extLst>
              <a:ext uri="{FF2B5EF4-FFF2-40B4-BE49-F238E27FC236}">
                <a16:creationId xmlns:a16="http://schemas.microsoft.com/office/drawing/2014/main" id="{E5012792-12D4-9FAD-4885-9483BB824582}"/>
              </a:ext>
            </a:extLst>
          </p:cNvPr>
          <p:cNvSpPr txBox="1"/>
          <p:nvPr/>
        </p:nvSpPr>
        <p:spPr>
          <a:xfrm>
            <a:off x="909915" y="2191435"/>
            <a:ext cx="5170036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Faz 3, çok merkezli, açık etiketli, randomize kontrollü bir çalışma</a:t>
            </a: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9BD622E-A3AF-9764-1DBA-9613693B018C}"/>
              </a:ext>
            </a:extLst>
          </p:cNvPr>
          <p:cNvSpPr txBox="1"/>
          <p:nvPr/>
        </p:nvSpPr>
        <p:spPr>
          <a:xfrm>
            <a:off x="909915" y="3039041"/>
            <a:ext cx="517003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Toplam 329 hasta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tr-TR" dirty="0">
              <a:solidFill>
                <a:srgbClr val="000000"/>
              </a:solidFill>
            </a:endParaRPr>
          </a:p>
          <a:p>
            <a:pPr algn="l"/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165 hasta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tr-TR" dirty="0" err="1">
                <a:solidFill>
                  <a:srgbClr val="000000"/>
                </a:solidFill>
              </a:rPr>
              <a:t>R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uxolitinib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l"/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164 hasta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kontrol grubu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623A5D5-BCD2-AA39-7E2F-998FD54D00E3}"/>
              </a:ext>
            </a:extLst>
          </p:cNvPr>
          <p:cNvSpPr txBox="1"/>
          <p:nvPr/>
        </p:nvSpPr>
        <p:spPr>
          <a:xfrm>
            <a:off x="925970" y="4163646"/>
            <a:ext cx="517003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12 yaş ve üzeri,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orta veya şiddetli glukokortikoid-refrakter veya bağımlı kronik GVHD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tanısı almış hastalar </a:t>
            </a:r>
            <a:endParaRPr lang="tr-TR" dirty="0"/>
          </a:p>
        </p:txBody>
      </p:sp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20617D47-C222-1FAB-A048-8A76F5A257EE}"/>
              </a:ext>
            </a:extLst>
          </p:cNvPr>
          <p:cNvSpPr/>
          <p:nvPr/>
        </p:nvSpPr>
        <p:spPr>
          <a:xfrm>
            <a:off x="6626026" y="2294113"/>
            <a:ext cx="2128662" cy="642896"/>
          </a:xfrm>
          <a:custGeom>
            <a:avLst/>
            <a:gdLst>
              <a:gd name="connsiteX0" fmla="*/ 2406136 w 2707609"/>
              <a:gd name="connsiteY0" fmla="*/ 602947 h 602947"/>
              <a:gd name="connsiteX1" fmla="*/ 0 w 2707609"/>
              <a:gd name="connsiteY1" fmla="*/ 602947 h 602947"/>
              <a:gd name="connsiteX2" fmla="*/ 0 w 2707609"/>
              <a:gd name="connsiteY2" fmla="*/ 0 h 602947"/>
              <a:gd name="connsiteX3" fmla="*/ 2406136 w 2707609"/>
              <a:gd name="connsiteY3" fmla="*/ 0 h 602947"/>
              <a:gd name="connsiteX4" fmla="*/ 2707609 w 2707609"/>
              <a:gd name="connsiteY4" fmla="*/ 301474 h 6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7609" h="602947">
                <a:moveTo>
                  <a:pt x="2406136" y="602947"/>
                </a:moveTo>
                <a:lnTo>
                  <a:pt x="0" y="602947"/>
                </a:lnTo>
                <a:lnTo>
                  <a:pt x="0" y="0"/>
                </a:lnTo>
                <a:lnTo>
                  <a:pt x="2406136" y="0"/>
                </a:lnTo>
                <a:lnTo>
                  <a:pt x="2707609" y="301474"/>
                </a:lnTo>
                <a:close/>
              </a:path>
            </a:pathLst>
          </a:custGeom>
          <a:solidFill>
            <a:schemeClr val="accent1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63B8DBCD-9C67-273F-717E-E70A38F3255D}"/>
              </a:ext>
            </a:extLst>
          </p:cNvPr>
          <p:cNvSpPr/>
          <p:nvPr/>
        </p:nvSpPr>
        <p:spPr>
          <a:xfrm>
            <a:off x="8759132" y="2290689"/>
            <a:ext cx="2115330" cy="640080"/>
          </a:xfrm>
          <a:custGeom>
            <a:avLst/>
            <a:gdLst>
              <a:gd name="connsiteX0" fmla="*/ 2389178 w 2690651"/>
              <a:gd name="connsiteY0" fmla="*/ 602947 h 602947"/>
              <a:gd name="connsiteX1" fmla="*/ 0 w 2690651"/>
              <a:gd name="connsiteY1" fmla="*/ 602947 h 602947"/>
              <a:gd name="connsiteX2" fmla="*/ 0 w 2690651"/>
              <a:gd name="connsiteY2" fmla="*/ 0 h 602947"/>
              <a:gd name="connsiteX3" fmla="*/ 2389178 w 2690651"/>
              <a:gd name="connsiteY3" fmla="*/ 0 h 602947"/>
              <a:gd name="connsiteX4" fmla="*/ 2690652 w 2690651"/>
              <a:gd name="connsiteY4" fmla="*/ 301474 h 6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0651" h="602947">
                <a:moveTo>
                  <a:pt x="2389178" y="602947"/>
                </a:moveTo>
                <a:lnTo>
                  <a:pt x="0" y="602947"/>
                </a:lnTo>
                <a:lnTo>
                  <a:pt x="0" y="0"/>
                </a:lnTo>
                <a:lnTo>
                  <a:pt x="2389178" y="0"/>
                </a:lnTo>
                <a:lnTo>
                  <a:pt x="2690652" y="301474"/>
                </a:lnTo>
                <a:close/>
              </a:path>
            </a:pathLst>
          </a:custGeom>
          <a:solidFill>
            <a:schemeClr val="accent1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972CEC36-26EE-25A7-E0B1-46068F70C8C8}"/>
              </a:ext>
            </a:extLst>
          </p:cNvPr>
          <p:cNvSpPr/>
          <p:nvPr/>
        </p:nvSpPr>
        <p:spPr>
          <a:xfrm>
            <a:off x="8695435" y="4634560"/>
            <a:ext cx="91440" cy="91440"/>
          </a:xfrm>
          <a:custGeom>
            <a:avLst/>
            <a:gdLst>
              <a:gd name="connsiteX0" fmla="*/ 150737 w 150736"/>
              <a:gd name="connsiteY0" fmla="*/ 75369 h 150736"/>
              <a:gd name="connsiteX1" fmla="*/ 75368 w 150736"/>
              <a:gd name="connsiteY1" fmla="*/ 150737 h 150736"/>
              <a:gd name="connsiteX2" fmla="*/ 0 w 150736"/>
              <a:gd name="connsiteY2" fmla="*/ 75369 h 150736"/>
              <a:gd name="connsiteX3" fmla="*/ 75368 w 150736"/>
              <a:gd name="connsiteY3" fmla="*/ 0 h 150736"/>
              <a:gd name="connsiteX4" fmla="*/ 150737 w 150736"/>
              <a:gd name="connsiteY4" fmla="*/ 75369 h 1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36" h="150736">
                <a:moveTo>
                  <a:pt x="150737" y="75369"/>
                </a:moveTo>
                <a:cubicBezTo>
                  <a:pt x="150737" y="116993"/>
                  <a:pt x="116993" y="150737"/>
                  <a:pt x="75368" y="150737"/>
                </a:cubicBezTo>
                <a:cubicBezTo>
                  <a:pt x="33743" y="150737"/>
                  <a:pt x="0" y="116993"/>
                  <a:pt x="0" y="75369"/>
                </a:cubicBezTo>
                <a:cubicBezTo>
                  <a:pt x="0" y="33744"/>
                  <a:pt x="33743" y="0"/>
                  <a:pt x="75368" y="0"/>
                </a:cubicBezTo>
                <a:cubicBezTo>
                  <a:pt x="116993" y="0"/>
                  <a:pt x="150737" y="33744"/>
                  <a:pt x="150737" y="75369"/>
                </a:cubicBezTo>
                <a:close/>
              </a:path>
            </a:pathLst>
          </a:custGeom>
          <a:solidFill>
            <a:srgbClr val="6D6E71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367854A4-48D2-C091-89B6-B90D87E371F8}"/>
              </a:ext>
            </a:extLst>
          </p:cNvPr>
          <p:cNvSpPr/>
          <p:nvPr/>
        </p:nvSpPr>
        <p:spPr>
          <a:xfrm>
            <a:off x="6350499" y="4634560"/>
            <a:ext cx="91440" cy="91440"/>
          </a:xfrm>
          <a:custGeom>
            <a:avLst/>
            <a:gdLst>
              <a:gd name="connsiteX0" fmla="*/ 150737 w 150736"/>
              <a:gd name="connsiteY0" fmla="*/ 75369 h 150736"/>
              <a:gd name="connsiteX1" fmla="*/ 75368 w 150736"/>
              <a:gd name="connsiteY1" fmla="*/ 150737 h 150736"/>
              <a:gd name="connsiteX2" fmla="*/ 0 w 150736"/>
              <a:gd name="connsiteY2" fmla="*/ 75369 h 150736"/>
              <a:gd name="connsiteX3" fmla="*/ 75368 w 150736"/>
              <a:gd name="connsiteY3" fmla="*/ 0 h 150736"/>
              <a:gd name="connsiteX4" fmla="*/ 150737 w 150736"/>
              <a:gd name="connsiteY4" fmla="*/ 75369 h 1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36" h="150736">
                <a:moveTo>
                  <a:pt x="150737" y="75369"/>
                </a:moveTo>
                <a:cubicBezTo>
                  <a:pt x="150737" y="116993"/>
                  <a:pt x="116993" y="150737"/>
                  <a:pt x="75368" y="150737"/>
                </a:cubicBezTo>
                <a:cubicBezTo>
                  <a:pt x="33744" y="150737"/>
                  <a:pt x="0" y="116993"/>
                  <a:pt x="0" y="75369"/>
                </a:cubicBezTo>
                <a:cubicBezTo>
                  <a:pt x="0" y="33744"/>
                  <a:pt x="33744" y="0"/>
                  <a:pt x="75368" y="0"/>
                </a:cubicBezTo>
                <a:cubicBezTo>
                  <a:pt x="116993" y="0"/>
                  <a:pt x="150737" y="33744"/>
                  <a:pt x="150737" y="75369"/>
                </a:cubicBezTo>
                <a:close/>
              </a:path>
            </a:pathLst>
          </a:custGeom>
          <a:solidFill>
            <a:srgbClr val="6E6E70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Freeform: Shape 16">
            <a:extLst>
              <a:ext uri="{FF2B5EF4-FFF2-40B4-BE49-F238E27FC236}">
                <a16:creationId xmlns:a16="http://schemas.microsoft.com/office/drawing/2014/main" id="{1C399193-5EFF-606F-8846-9219FE5F9703}"/>
              </a:ext>
            </a:extLst>
          </p:cNvPr>
          <p:cNvSpPr/>
          <p:nvPr/>
        </p:nvSpPr>
        <p:spPr>
          <a:xfrm>
            <a:off x="10812248" y="4634560"/>
            <a:ext cx="91440" cy="91440"/>
          </a:xfrm>
          <a:custGeom>
            <a:avLst/>
            <a:gdLst>
              <a:gd name="connsiteX0" fmla="*/ 150737 w 150736"/>
              <a:gd name="connsiteY0" fmla="*/ 75369 h 150736"/>
              <a:gd name="connsiteX1" fmla="*/ 75369 w 150736"/>
              <a:gd name="connsiteY1" fmla="*/ 150737 h 150736"/>
              <a:gd name="connsiteX2" fmla="*/ 0 w 150736"/>
              <a:gd name="connsiteY2" fmla="*/ 75369 h 150736"/>
              <a:gd name="connsiteX3" fmla="*/ 75369 w 150736"/>
              <a:gd name="connsiteY3" fmla="*/ 0 h 150736"/>
              <a:gd name="connsiteX4" fmla="*/ 150737 w 150736"/>
              <a:gd name="connsiteY4" fmla="*/ 75369 h 15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36" h="150736">
                <a:moveTo>
                  <a:pt x="150737" y="75369"/>
                </a:moveTo>
                <a:cubicBezTo>
                  <a:pt x="150737" y="116993"/>
                  <a:pt x="116994" y="150737"/>
                  <a:pt x="75369" y="150737"/>
                </a:cubicBezTo>
                <a:cubicBezTo>
                  <a:pt x="33743" y="150737"/>
                  <a:pt x="0" y="116993"/>
                  <a:pt x="0" y="75369"/>
                </a:cubicBezTo>
                <a:cubicBezTo>
                  <a:pt x="0" y="33744"/>
                  <a:pt x="33743" y="0"/>
                  <a:pt x="75369" y="0"/>
                </a:cubicBezTo>
                <a:cubicBezTo>
                  <a:pt x="116994" y="0"/>
                  <a:pt x="150737" y="33744"/>
                  <a:pt x="150737" y="75369"/>
                </a:cubicBezTo>
                <a:close/>
              </a:path>
            </a:pathLst>
          </a:custGeom>
          <a:solidFill>
            <a:srgbClr val="6D6E71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Freeform: Shape 20">
            <a:extLst>
              <a:ext uri="{FF2B5EF4-FFF2-40B4-BE49-F238E27FC236}">
                <a16:creationId xmlns:a16="http://schemas.microsoft.com/office/drawing/2014/main" id="{DBE7015E-9FA6-885C-B49B-5582E468D1A8}"/>
              </a:ext>
            </a:extLst>
          </p:cNvPr>
          <p:cNvSpPr/>
          <p:nvPr/>
        </p:nvSpPr>
        <p:spPr>
          <a:xfrm>
            <a:off x="12014241" y="4657420"/>
            <a:ext cx="45720" cy="45720"/>
          </a:xfrm>
          <a:custGeom>
            <a:avLst/>
            <a:gdLst>
              <a:gd name="connsiteX0" fmla="*/ 75368 w 75368"/>
              <a:gd name="connsiteY0" fmla="*/ 37684 h 75368"/>
              <a:gd name="connsiteX1" fmla="*/ 37684 w 75368"/>
              <a:gd name="connsiteY1" fmla="*/ 75369 h 75368"/>
              <a:gd name="connsiteX2" fmla="*/ 0 w 75368"/>
              <a:gd name="connsiteY2" fmla="*/ 37684 h 75368"/>
              <a:gd name="connsiteX3" fmla="*/ 37684 w 75368"/>
              <a:gd name="connsiteY3" fmla="*/ 0 h 75368"/>
              <a:gd name="connsiteX4" fmla="*/ 75368 w 75368"/>
              <a:gd name="connsiteY4" fmla="*/ 37684 h 7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68" h="75368">
                <a:moveTo>
                  <a:pt x="75368" y="37684"/>
                </a:moveTo>
                <a:cubicBezTo>
                  <a:pt x="75368" y="58497"/>
                  <a:pt x="58496" y="75369"/>
                  <a:pt x="37684" y="75369"/>
                </a:cubicBezTo>
                <a:cubicBezTo>
                  <a:pt x="16872" y="75369"/>
                  <a:pt x="0" y="58497"/>
                  <a:pt x="0" y="37684"/>
                </a:cubicBezTo>
                <a:cubicBezTo>
                  <a:pt x="0" y="16872"/>
                  <a:pt x="16872" y="0"/>
                  <a:pt x="37684" y="0"/>
                </a:cubicBezTo>
                <a:cubicBezTo>
                  <a:pt x="58496" y="0"/>
                  <a:pt x="75368" y="16872"/>
                  <a:pt x="75368" y="37684"/>
                </a:cubicBezTo>
                <a:close/>
              </a:path>
            </a:pathLst>
          </a:custGeom>
          <a:solidFill>
            <a:schemeClr val="bg2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Freeform: Shape 21">
            <a:extLst>
              <a:ext uri="{FF2B5EF4-FFF2-40B4-BE49-F238E27FC236}">
                <a16:creationId xmlns:a16="http://schemas.microsoft.com/office/drawing/2014/main" id="{A68E3606-1812-DA02-1EF5-DB2D22448539}"/>
              </a:ext>
            </a:extLst>
          </p:cNvPr>
          <p:cNvSpPr/>
          <p:nvPr/>
        </p:nvSpPr>
        <p:spPr>
          <a:xfrm>
            <a:off x="6560848" y="4702991"/>
            <a:ext cx="2054596" cy="91440"/>
          </a:xfrm>
          <a:custGeom>
            <a:avLst/>
            <a:gdLst>
              <a:gd name="connsiteX0" fmla="*/ 0 w 2613398"/>
              <a:gd name="connsiteY0" fmla="*/ 0 h 18842"/>
              <a:gd name="connsiteX1" fmla="*/ 2613399 w 2613398"/>
              <a:gd name="connsiteY1" fmla="*/ 0 h 1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13398" h="18842">
                <a:moveTo>
                  <a:pt x="0" y="0"/>
                </a:moveTo>
                <a:lnTo>
                  <a:pt x="2613399" y="0"/>
                </a:lnTo>
              </a:path>
            </a:pathLst>
          </a:custGeom>
          <a:ln w="37671" cap="rnd">
            <a:solidFill>
              <a:srgbClr val="C4C4C4"/>
            </a:solidFill>
            <a:prstDash val="sysDot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Freeform: Shape 22">
            <a:extLst>
              <a:ext uri="{FF2B5EF4-FFF2-40B4-BE49-F238E27FC236}">
                <a16:creationId xmlns:a16="http://schemas.microsoft.com/office/drawing/2014/main" id="{0B390322-74CF-992E-B4EE-A1375FD4D94D}"/>
              </a:ext>
            </a:extLst>
          </p:cNvPr>
          <p:cNvSpPr/>
          <p:nvPr/>
        </p:nvSpPr>
        <p:spPr>
          <a:xfrm>
            <a:off x="8924949" y="4702991"/>
            <a:ext cx="1824991" cy="91440"/>
          </a:xfrm>
          <a:custGeom>
            <a:avLst/>
            <a:gdLst>
              <a:gd name="connsiteX0" fmla="*/ 0 w 2321346"/>
              <a:gd name="connsiteY0" fmla="*/ 0 h 18842"/>
              <a:gd name="connsiteX1" fmla="*/ 2321347 w 2321346"/>
              <a:gd name="connsiteY1" fmla="*/ 0 h 1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21346" h="18842">
                <a:moveTo>
                  <a:pt x="0" y="0"/>
                </a:moveTo>
                <a:lnTo>
                  <a:pt x="2321347" y="0"/>
                </a:lnTo>
              </a:path>
            </a:pathLst>
          </a:custGeom>
          <a:ln w="37671" cap="rnd">
            <a:solidFill>
              <a:srgbClr val="C4C4C4"/>
            </a:solidFill>
            <a:prstDash val="sysDot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D6C1B1F0-5339-39C8-B74A-6961F181E7DC}"/>
              </a:ext>
            </a:extLst>
          </p:cNvPr>
          <p:cNvSpPr txBox="1"/>
          <p:nvPr/>
        </p:nvSpPr>
        <p:spPr>
          <a:xfrm>
            <a:off x="6593008" y="4391279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tr-TR" sz="1100" b="1">
                <a:solidFill>
                  <a:srgbClr val="282828"/>
                </a:solidFill>
                <a:cs typeface="Arial"/>
                <a:sym typeface="Arial"/>
                <a:rtl val="0"/>
              </a:rPr>
              <a:t>Birincil etkililik periyodu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F4608FE5-FE9F-1EEA-BEEA-98D85981A194}"/>
              </a:ext>
            </a:extLst>
          </p:cNvPr>
          <p:cNvSpPr txBox="1"/>
          <p:nvPr/>
        </p:nvSpPr>
        <p:spPr>
          <a:xfrm>
            <a:off x="6134761" y="4781032"/>
            <a:ext cx="639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tr-TR" sz="1100" b="1">
                <a:solidFill>
                  <a:srgbClr val="282828"/>
                </a:solidFill>
                <a:cs typeface="Arial"/>
                <a:sym typeface="Arial"/>
                <a:rtl val="0"/>
              </a:rPr>
              <a:t>1. GÜN</a:t>
            </a:r>
          </a:p>
          <a:p>
            <a:pPr algn="ctr" defTabSz="914400"/>
            <a:r>
              <a:rPr lang="tr-TR" sz="1100">
                <a:solidFill>
                  <a:srgbClr val="282828"/>
                </a:solidFill>
                <a:cs typeface="Arial"/>
                <a:sym typeface="Arial"/>
                <a:rtl val="0"/>
              </a:rPr>
              <a:t>(C1D1)</a:t>
            </a: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1792F8F3-39E3-21B0-4DDF-D6EF8EC20F56}"/>
              </a:ext>
            </a:extLst>
          </p:cNvPr>
          <p:cNvSpPr txBox="1"/>
          <p:nvPr/>
        </p:nvSpPr>
        <p:spPr>
          <a:xfrm>
            <a:off x="10448295" y="4791057"/>
            <a:ext cx="883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tr-TR" sz="1100" b="1">
                <a:solidFill>
                  <a:srgbClr val="282828"/>
                </a:solidFill>
                <a:cs typeface="Arial"/>
                <a:sym typeface="Arial"/>
                <a:rtl val="0"/>
              </a:rPr>
              <a:t>156. HAFTA</a:t>
            </a:r>
          </a:p>
          <a:p>
            <a:pPr algn="ctr" defTabSz="914400"/>
            <a:r>
              <a:rPr lang="tr-TR" sz="1100">
                <a:solidFill>
                  <a:srgbClr val="282828"/>
                </a:solidFill>
                <a:cs typeface="Arial"/>
                <a:sym typeface="Arial"/>
                <a:rtl val="0"/>
              </a:rPr>
              <a:t>(EOT) </a:t>
            </a:r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2E59EAD7-B1DF-0E18-FF42-CDCB9C3362BC}"/>
              </a:ext>
            </a:extLst>
          </p:cNvPr>
          <p:cNvSpPr txBox="1"/>
          <p:nvPr/>
        </p:nvSpPr>
        <p:spPr>
          <a:xfrm>
            <a:off x="9037885" y="4002170"/>
            <a:ext cx="16594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tr-TR" sz="1100" b="1" dirty="0">
                <a:solidFill>
                  <a:srgbClr val="282828"/>
                </a:solidFill>
                <a:cs typeface="Arial"/>
                <a:sym typeface="Arial"/>
                <a:rtl val="0"/>
              </a:rPr>
              <a:t>Uzatma periyodu</a:t>
            </a:r>
          </a:p>
          <a:p>
            <a:pPr algn="ctr" defTabSz="914400"/>
            <a:r>
              <a:rPr lang="tr-TR" sz="1100" dirty="0">
                <a:solidFill>
                  <a:srgbClr val="282828"/>
                </a:solidFill>
                <a:cs typeface="Arial"/>
                <a:sym typeface="Arial"/>
                <a:rtl val="0"/>
              </a:rPr>
              <a:t>(Tedavi kesilmişse, </a:t>
            </a:r>
          </a:p>
          <a:p>
            <a:pPr algn="ctr" defTabSz="914400"/>
            <a:r>
              <a:rPr lang="tr-TR" sz="1100" dirty="0">
                <a:solidFill>
                  <a:srgbClr val="282828"/>
                </a:solidFill>
                <a:cs typeface="Arial"/>
                <a:sym typeface="Arial"/>
                <a:rtl val="0"/>
              </a:rPr>
              <a:t>sağkalım takibine girilir)</a:t>
            </a:r>
          </a:p>
        </p:txBody>
      </p:sp>
      <p:sp>
        <p:nvSpPr>
          <p:cNvPr id="26" name="Freeform: Shape 31">
            <a:extLst>
              <a:ext uri="{FF2B5EF4-FFF2-40B4-BE49-F238E27FC236}">
                <a16:creationId xmlns:a16="http://schemas.microsoft.com/office/drawing/2014/main" id="{F7C6DFC2-EF11-A87D-C15C-ED974BA78AE4}"/>
              </a:ext>
            </a:extLst>
          </p:cNvPr>
          <p:cNvSpPr/>
          <p:nvPr/>
        </p:nvSpPr>
        <p:spPr>
          <a:xfrm>
            <a:off x="10987784" y="4702991"/>
            <a:ext cx="946566" cy="91440"/>
          </a:xfrm>
          <a:custGeom>
            <a:avLst/>
            <a:gdLst>
              <a:gd name="connsiteX0" fmla="*/ 0 w 1204010"/>
              <a:gd name="connsiteY0" fmla="*/ 0 h 18842"/>
              <a:gd name="connsiteX1" fmla="*/ 1204010 w 1204010"/>
              <a:gd name="connsiteY1" fmla="*/ 0 h 1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4010" h="18842">
                <a:moveTo>
                  <a:pt x="0" y="0"/>
                </a:moveTo>
                <a:lnTo>
                  <a:pt x="1204010" y="0"/>
                </a:lnTo>
              </a:path>
            </a:pathLst>
          </a:custGeom>
          <a:ln w="37671" cap="rnd">
            <a:solidFill>
              <a:srgbClr val="C4C4C4"/>
            </a:solidFill>
            <a:prstDash val="sysDot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892D8576-11CC-C46C-D8CD-3F26A38226F2}"/>
              </a:ext>
            </a:extLst>
          </p:cNvPr>
          <p:cNvSpPr txBox="1"/>
          <p:nvPr/>
        </p:nvSpPr>
        <p:spPr>
          <a:xfrm>
            <a:off x="11010157" y="4002170"/>
            <a:ext cx="85311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tr-TR" sz="1100" b="1">
                <a:solidFill>
                  <a:srgbClr val="282828"/>
                </a:solidFill>
                <a:cs typeface="Arial"/>
                <a:sym typeface="Arial"/>
                <a:rtl val="0"/>
              </a:rPr>
              <a:t>Güvenlilik </a:t>
            </a:r>
            <a:br>
              <a:rPr lang="tr-TR" sz="1100" b="1">
                <a:solidFill>
                  <a:srgbClr val="282828"/>
                </a:solidFill>
                <a:cs typeface="Arial"/>
                <a:sym typeface="Arial"/>
                <a:rtl val="0"/>
              </a:rPr>
            </a:br>
            <a:r>
              <a:rPr lang="tr-TR" sz="1100" b="1">
                <a:solidFill>
                  <a:srgbClr val="282828"/>
                </a:solidFill>
                <a:cs typeface="Arial"/>
                <a:sym typeface="Arial"/>
                <a:rtl val="0"/>
              </a:rPr>
              <a:t>takibi</a:t>
            </a:r>
          </a:p>
          <a:p>
            <a:pPr algn="ctr" defTabSz="914400"/>
            <a:r>
              <a:rPr lang="tr-TR" sz="1100">
                <a:solidFill>
                  <a:srgbClr val="282828"/>
                </a:solidFill>
                <a:cs typeface="Arial"/>
                <a:sym typeface="Arial"/>
                <a:rtl val="0"/>
              </a:rPr>
              <a:t>(+30 gün)</a:t>
            </a:r>
          </a:p>
        </p:txBody>
      </p:sp>
      <p:sp>
        <p:nvSpPr>
          <p:cNvPr id="28" name="Freeform: Shape 34">
            <a:extLst>
              <a:ext uri="{FF2B5EF4-FFF2-40B4-BE49-F238E27FC236}">
                <a16:creationId xmlns:a16="http://schemas.microsoft.com/office/drawing/2014/main" id="{D9DDADD2-0F5E-105B-5E98-CF990917DF80}"/>
              </a:ext>
            </a:extLst>
          </p:cNvPr>
          <p:cNvSpPr/>
          <p:nvPr/>
        </p:nvSpPr>
        <p:spPr>
          <a:xfrm>
            <a:off x="8285109" y="4786129"/>
            <a:ext cx="948046" cy="547461"/>
          </a:xfrm>
          <a:custGeom>
            <a:avLst/>
            <a:gdLst>
              <a:gd name="connsiteX0" fmla="*/ 602947 w 1205893"/>
              <a:gd name="connsiteY0" fmla="*/ 0 h 602947"/>
              <a:gd name="connsiteX1" fmla="*/ 1205894 w 1205893"/>
              <a:gd name="connsiteY1" fmla="*/ 602947 h 602947"/>
              <a:gd name="connsiteX2" fmla="*/ 0 w 1205893"/>
              <a:gd name="connsiteY2" fmla="*/ 602947 h 6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893" h="602947">
                <a:moveTo>
                  <a:pt x="602947" y="0"/>
                </a:moveTo>
                <a:lnTo>
                  <a:pt x="1205894" y="602947"/>
                </a:lnTo>
                <a:lnTo>
                  <a:pt x="0" y="602947"/>
                </a:lnTo>
                <a:close/>
              </a:path>
            </a:pathLst>
          </a:custGeom>
          <a:solidFill>
            <a:schemeClr val="accent3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Freeform: Shape 35">
            <a:extLst>
              <a:ext uri="{FF2B5EF4-FFF2-40B4-BE49-F238E27FC236}">
                <a16:creationId xmlns:a16="http://schemas.microsoft.com/office/drawing/2014/main" id="{753B7685-A6CA-CBC9-F9F1-6973CE38421F}"/>
              </a:ext>
            </a:extLst>
          </p:cNvPr>
          <p:cNvSpPr/>
          <p:nvPr/>
        </p:nvSpPr>
        <p:spPr>
          <a:xfrm>
            <a:off x="8199567" y="4998827"/>
            <a:ext cx="1127793" cy="411843"/>
          </a:xfrm>
          <a:custGeom>
            <a:avLst/>
            <a:gdLst>
              <a:gd name="connsiteX0" fmla="*/ 0 w 2110314"/>
              <a:gd name="connsiteY0" fmla="*/ 0 h 602947"/>
              <a:gd name="connsiteX1" fmla="*/ 2110315 w 2110314"/>
              <a:gd name="connsiteY1" fmla="*/ 0 h 602947"/>
              <a:gd name="connsiteX2" fmla="*/ 2110315 w 2110314"/>
              <a:gd name="connsiteY2" fmla="*/ 602947 h 602947"/>
              <a:gd name="connsiteX3" fmla="*/ 0 w 2110314"/>
              <a:gd name="connsiteY3" fmla="*/ 602947 h 6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0314" h="602947">
                <a:moveTo>
                  <a:pt x="0" y="0"/>
                </a:moveTo>
                <a:lnTo>
                  <a:pt x="2110315" y="0"/>
                </a:lnTo>
                <a:lnTo>
                  <a:pt x="2110315" y="602947"/>
                </a:lnTo>
                <a:lnTo>
                  <a:pt x="0" y="602947"/>
                </a:lnTo>
                <a:close/>
              </a:path>
            </a:pathLst>
          </a:custGeom>
          <a:solidFill>
            <a:schemeClr val="accent3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914400"/>
            <a:r>
              <a:rPr lang="tr-TR" sz="1100" b="1">
                <a:solidFill>
                  <a:srgbClr val="FFFFFF"/>
                </a:solidFill>
                <a:cs typeface="Arial"/>
                <a:sym typeface="Arial"/>
                <a:rtl val="0"/>
              </a:rPr>
              <a:t>24. HAFTA </a:t>
            </a:r>
          </a:p>
          <a:p>
            <a:pPr algn="ctr" defTabSz="914400"/>
            <a:r>
              <a:rPr lang="tr-TR" sz="1100" b="1">
                <a:solidFill>
                  <a:srgbClr val="FFFFFF"/>
                </a:solidFill>
                <a:cs typeface="Arial"/>
                <a:sym typeface="Arial"/>
                <a:rtl val="0"/>
              </a:rPr>
              <a:t>(C7D1)</a:t>
            </a:r>
          </a:p>
        </p:txBody>
      </p:sp>
      <p:sp>
        <p:nvSpPr>
          <p:cNvPr id="30" name="Freeform: Shape 38">
            <a:extLst>
              <a:ext uri="{FF2B5EF4-FFF2-40B4-BE49-F238E27FC236}">
                <a16:creationId xmlns:a16="http://schemas.microsoft.com/office/drawing/2014/main" id="{56935753-A90C-EB42-0E76-111CDE3D0CD2}"/>
              </a:ext>
            </a:extLst>
          </p:cNvPr>
          <p:cNvSpPr/>
          <p:nvPr/>
        </p:nvSpPr>
        <p:spPr>
          <a:xfrm>
            <a:off x="8759132" y="3379848"/>
            <a:ext cx="2093111" cy="612648"/>
          </a:xfrm>
          <a:custGeom>
            <a:avLst/>
            <a:gdLst>
              <a:gd name="connsiteX0" fmla="*/ 2360915 w 2662388"/>
              <a:gd name="connsiteY0" fmla="*/ 602947 h 602947"/>
              <a:gd name="connsiteX1" fmla="*/ 0 w 2662388"/>
              <a:gd name="connsiteY1" fmla="*/ 602947 h 602947"/>
              <a:gd name="connsiteX2" fmla="*/ 0 w 2662388"/>
              <a:gd name="connsiteY2" fmla="*/ 0 h 602947"/>
              <a:gd name="connsiteX3" fmla="*/ 2360915 w 2662388"/>
              <a:gd name="connsiteY3" fmla="*/ 0 h 602947"/>
              <a:gd name="connsiteX4" fmla="*/ 2662389 w 2662388"/>
              <a:gd name="connsiteY4" fmla="*/ 301474 h 6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388" h="602947">
                <a:moveTo>
                  <a:pt x="2360915" y="602947"/>
                </a:moveTo>
                <a:lnTo>
                  <a:pt x="0" y="602947"/>
                </a:lnTo>
                <a:lnTo>
                  <a:pt x="0" y="0"/>
                </a:lnTo>
                <a:lnTo>
                  <a:pt x="2360915" y="0"/>
                </a:lnTo>
                <a:lnTo>
                  <a:pt x="2662389" y="301474"/>
                </a:lnTo>
                <a:close/>
              </a:path>
            </a:pathLst>
          </a:custGeom>
          <a:solidFill>
            <a:schemeClr val="accent4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Freeform: Shape 39">
            <a:extLst>
              <a:ext uri="{FF2B5EF4-FFF2-40B4-BE49-F238E27FC236}">
                <a16:creationId xmlns:a16="http://schemas.microsoft.com/office/drawing/2014/main" id="{C04A8247-4EF5-B2C2-49D4-3133DA70B288}"/>
              </a:ext>
            </a:extLst>
          </p:cNvPr>
          <p:cNvSpPr/>
          <p:nvPr/>
        </p:nvSpPr>
        <p:spPr>
          <a:xfrm>
            <a:off x="6626026" y="3379848"/>
            <a:ext cx="2128662" cy="615123"/>
          </a:xfrm>
          <a:custGeom>
            <a:avLst/>
            <a:gdLst>
              <a:gd name="connsiteX0" fmla="*/ 2406136 w 2707609"/>
              <a:gd name="connsiteY0" fmla="*/ 602947 h 602947"/>
              <a:gd name="connsiteX1" fmla="*/ 0 w 2707609"/>
              <a:gd name="connsiteY1" fmla="*/ 602947 h 602947"/>
              <a:gd name="connsiteX2" fmla="*/ 0 w 2707609"/>
              <a:gd name="connsiteY2" fmla="*/ 0 h 602947"/>
              <a:gd name="connsiteX3" fmla="*/ 2406136 w 2707609"/>
              <a:gd name="connsiteY3" fmla="*/ 0 h 602947"/>
              <a:gd name="connsiteX4" fmla="*/ 2707609 w 2707609"/>
              <a:gd name="connsiteY4" fmla="*/ 301474 h 6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7609" h="602947">
                <a:moveTo>
                  <a:pt x="2406136" y="602947"/>
                </a:moveTo>
                <a:lnTo>
                  <a:pt x="0" y="602947"/>
                </a:lnTo>
                <a:lnTo>
                  <a:pt x="0" y="0"/>
                </a:lnTo>
                <a:lnTo>
                  <a:pt x="2406136" y="0"/>
                </a:lnTo>
                <a:lnTo>
                  <a:pt x="2707609" y="301474"/>
                </a:lnTo>
                <a:close/>
              </a:path>
            </a:pathLst>
          </a:custGeom>
          <a:solidFill>
            <a:schemeClr val="accent4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Box 44">
            <a:extLst>
              <a:ext uri="{FF2B5EF4-FFF2-40B4-BE49-F238E27FC236}">
                <a16:creationId xmlns:a16="http://schemas.microsoft.com/office/drawing/2014/main" id="{BD4C269D-DA3D-AC8F-A2B9-1C3ECC24435E}"/>
              </a:ext>
            </a:extLst>
          </p:cNvPr>
          <p:cNvSpPr txBox="1"/>
          <p:nvPr/>
        </p:nvSpPr>
        <p:spPr>
          <a:xfrm>
            <a:off x="6949709" y="2293518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tr-TR" sz="1200" b="1" dirty="0">
                <a:solidFill>
                  <a:srgbClr val="FFFFFF"/>
                </a:solidFill>
                <a:cs typeface="Arial"/>
                <a:sym typeface="Arial"/>
                <a:rtl val="0"/>
              </a:rPr>
              <a:t>RUX 10 mg BID</a:t>
            </a:r>
          </a:p>
          <a:p>
            <a:pPr algn="ctr" defTabSz="914400"/>
            <a:r>
              <a:rPr lang="tr-TR" sz="1200" dirty="0">
                <a:solidFill>
                  <a:srgbClr val="FFFFFF"/>
                </a:solidFill>
                <a:cs typeface="Arial"/>
                <a:sym typeface="Arial"/>
                <a:rtl val="0"/>
              </a:rPr>
              <a:t>Steroidler ± CNI </a:t>
            </a:r>
            <a:br>
              <a:rPr lang="tr-TR" sz="1200" dirty="0">
                <a:solidFill>
                  <a:srgbClr val="FFFFFF"/>
                </a:solidFill>
                <a:cs typeface="Arial"/>
                <a:sym typeface="Arial"/>
                <a:rtl val="0"/>
              </a:rPr>
            </a:br>
            <a:r>
              <a:rPr lang="tr-TR" sz="1200" dirty="0">
                <a:solidFill>
                  <a:srgbClr val="FFFFFF"/>
                </a:solidFill>
                <a:cs typeface="Arial"/>
                <a:sym typeface="Arial"/>
                <a:rtl val="0"/>
              </a:rPr>
              <a:t>(n=165)</a:t>
            </a:r>
          </a:p>
        </p:txBody>
      </p:sp>
      <p:sp>
        <p:nvSpPr>
          <p:cNvPr id="33" name="TextBox 46">
            <a:extLst>
              <a:ext uri="{FF2B5EF4-FFF2-40B4-BE49-F238E27FC236}">
                <a16:creationId xmlns:a16="http://schemas.microsoft.com/office/drawing/2014/main" id="{B0F4C377-CAF7-26CC-ED54-295F95C02EE8}"/>
              </a:ext>
            </a:extLst>
          </p:cNvPr>
          <p:cNvSpPr txBox="1"/>
          <p:nvPr/>
        </p:nvSpPr>
        <p:spPr>
          <a:xfrm>
            <a:off x="9067310" y="2430890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tr-TR" sz="1200" b="1">
                <a:solidFill>
                  <a:srgbClr val="FFFFFF"/>
                </a:solidFill>
                <a:cs typeface="Arial"/>
                <a:sym typeface="Arial"/>
                <a:rtl val="0"/>
              </a:rPr>
              <a:t>RUX 10 mg BID</a:t>
            </a:r>
          </a:p>
          <a:p>
            <a:pPr algn="ctr" defTabSz="914400"/>
            <a:r>
              <a:rPr lang="tr-TR" sz="1200">
                <a:solidFill>
                  <a:srgbClr val="FFFFFF"/>
                </a:solidFill>
                <a:cs typeface="Arial"/>
                <a:sym typeface="Arial"/>
                <a:rtl val="0"/>
              </a:rPr>
              <a:t>Steroidler ± CNI</a:t>
            </a:r>
          </a:p>
        </p:txBody>
      </p:sp>
      <p:sp>
        <p:nvSpPr>
          <p:cNvPr id="34" name="TextBox 48">
            <a:extLst>
              <a:ext uri="{FF2B5EF4-FFF2-40B4-BE49-F238E27FC236}">
                <a16:creationId xmlns:a16="http://schemas.microsoft.com/office/drawing/2014/main" id="{99C3A407-422C-2A45-7EE9-3752DC8ADCA8}"/>
              </a:ext>
            </a:extLst>
          </p:cNvPr>
          <p:cNvSpPr txBox="1"/>
          <p:nvPr/>
        </p:nvSpPr>
        <p:spPr>
          <a:xfrm>
            <a:off x="6913759" y="3369297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tr-TR" sz="1200" b="1">
                <a:solidFill>
                  <a:srgbClr val="FFFFFF"/>
                </a:solidFill>
                <a:cs typeface="Arial"/>
                <a:sym typeface="Arial"/>
                <a:rtl val="0"/>
              </a:rPr>
              <a:t>BAT</a:t>
            </a:r>
          </a:p>
          <a:p>
            <a:pPr algn="ctr" defTabSz="914400"/>
            <a:r>
              <a:rPr lang="tr-TR" sz="1200">
                <a:solidFill>
                  <a:srgbClr val="FFFFFF"/>
                </a:solidFill>
                <a:cs typeface="Arial"/>
                <a:sym typeface="Arial"/>
                <a:rtl val="0"/>
              </a:rPr>
              <a:t>Steroidler ± CNI </a:t>
            </a:r>
            <a:br>
              <a:rPr lang="tr-TR" sz="1200">
                <a:solidFill>
                  <a:srgbClr val="FFFFFF"/>
                </a:solidFill>
                <a:cs typeface="Arial"/>
                <a:sym typeface="Arial"/>
                <a:rtl val="0"/>
              </a:rPr>
            </a:br>
            <a:r>
              <a:rPr lang="tr-TR" sz="1200">
                <a:solidFill>
                  <a:srgbClr val="FFFFFF"/>
                </a:solidFill>
                <a:cs typeface="Arial"/>
                <a:sym typeface="Arial"/>
                <a:rtl val="0"/>
              </a:rPr>
              <a:t>(n=164) </a:t>
            </a:r>
          </a:p>
        </p:txBody>
      </p:sp>
      <p:sp>
        <p:nvSpPr>
          <p:cNvPr id="35" name="TextBox 50">
            <a:extLst>
              <a:ext uri="{FF2B5EF4-FFF2-40B4-BE49-F238E27FC236}">
                <a16:creationId xmlns:a16="http://schemas.microsoft.com/office/drawing/2014/main" id="{A32D6BC2-A99C-BCA7-8230-1FFCE98F4A31}"/>
              </a:ext>
            </a:extLst>
          </p:cNvPr>
          <p:cNvSpPr txBox="1"/>
          <p:nvPr/>
        </p:nvSpPr>
        <p:spPr>
          <a:xfrm>
            <a:off x="9101288" y="3417307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tr-TR" sz="1200" b="1">
                <a:solidFill>
                  <a:srgbClr val="FFFFFF"/>
                </a:solidFill>
                <a:cs typeface="Arial"/>
                <a:sym typeface="Arial"/>
                <a:rtl val="0"/>
              </a:rPr>
              <a:t>BAT</a:t>
            </a:r>
          </a:p>
          <a:p>
            <a:pPr algn="ctr" defTabSz="914400"/>
            <a:r>
              <a:rPr lang="tr-TR" sz="1200">
                <a:solidFill>
                  <a:srgbClr val="FFFFFF"/>
                </a:solidFill>
                <a:cs typeface="Arial"/>
                <a:sym typeface="Arial"/>
                <a:rtl val="0"/>
              </a:rPr>
              <a:t>Steroidler ± CNI </a:t>
            </a:r>
          </a:p>
        </p:txBody>
      </p:sp>
      <p:sp>
        <p:nvSpPr>
          <p:cNvPr id="36" name="TextBox 55">
            <a:extLst>
              <a:ext uri="{FF2B5EF4-FFF2-40B4-BE49-F238E27FC236}">
                <a16:creationId xmlns:a16="http://schemas.microsoft.com/office/drawing/2014/main" id="{C556E75B-ACC6-03A0-529D-E58BD3FF6528}"/>
              </a:ext>
            </a:extLst>
          </p:cNvPr>
          <p:cNvSpPr txBox="1"/>
          <p:nvPr/>
        </p:nvSpPr>
        <p:spPr>
          <a:xfrm>
            <a:off x="8823452" y="2931535"/>
            <a:ext cx="1947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tr-TR" sz="1100" b="1">
                <a:solidFill>
                  <a:srgbClr val="282828"/>
                </a:solidFill>
                <a:cs typeface="Arial"/>
                <a:sym typeface="Arial"/>
                <a:rtl val="0"/>
              </a:rPr>
              <a:t>RUX'a çapraz geçişe izin verilir</a:t>
            </a:r>
          </a:p>
          <a:p>
            <a:pPr defTabSz="914400"/>
            <a:r>
              <a:rPr lang="tr-TR" sz="1100">
                <a:solidFill>
                  <a:srgbClr val="282828"/>
                </a:solidFill>
                <a:cs typeface="Arial"/>
                <a:sym typeface="Arial"/>
                <a:rtl val="0"/>
              </a:rPr>
              <a:t>(C7D1'de veya sonrasında)</a:t>
            </a:r>
            <a:r>
              <a:rPr lang="tr-TR" sz="1100" baseline="30000">
                <a:solidFill>
                  <a:srgbClr val="282828"/>
                </a:solidFill>
                <a:cs typeface="Arial"/>
                <a:sym typeface="Arial"/>
                <a:rtl val="0"/>
              </a:rPr>
              <a:t>a</a:t>
            </a:r>
          </a:p>
        </p:txBody>
      </p:sp>
      <p:sp>
        <p:nvSpPr>
          <p:cNvPr id="37" name="Freeform: Shape 56">
            <a:extLst>
              <a:ext uri="{FF2B5EF4-FFF2-40B4-BE49-F238E27FC236}">
                <a16:creationId xmlns:a16="http://schemas.microsoft.com/office/drawing/2014/main" id="{FB99F0E4-6563-2246-C025-8001B8FD13E6}"/>
              </a:ext>
            </a:extLst>
          </p:cNvPr>
          <p:cNvSpPr/>
          <p:nvPr/>
        </p:nvSpPr>
        <p:spPr>
          <a:xfrm>
            <a:off x="8683585" y="2978576"/>
            <a:ext cx="145170" cy="335320"/>
          </a:xfrm>
          <a:custGeom>
            <a:avLst/>
            <a:gdLst>
              <a:gd name="connsiteX0" fmla="*/ 184652 w 184652"/>
              <a:gd name="connsiteY0" fmla="*/ 137547 h 369305"/>
              <a:gd name="connsiteX1" fmla="*/ 92326 w 184652"/>
              <a:gd name="connsiteY1" fmla="*/ 0 h 369305"/>
              <a:gd name="connsiteX2" fmla="*/ 0 w 184652"/>
              <a:gd name="connsiteY2" fmla="*/ 137547 h 369305"/>
              <a:gd name="connsiteX3" fmla="*/ 45221 w 184652"/>
              <a:gd name="connsiteY3" fmla="*/ 137547 h 369305"/>
              <a:gd name="connsiteX4" fmla="*/ 45221 w 184652"/>
              <a:gd name="connsiteY4" fmla="*/ 369305 h 369305"/>
              <a:gd name="connsiteX5" fmla="*/ 139431 w 184652"/>
              <a:gd name="connsiteY5" fmla="*/ 369305 h 369305"/>
              <a:gd name="connsiteX6" fmla="*/ 139431 w 184652"/>
              <a:gd name="connsiteY6" fmla="*/ 137547 h 36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652" h="369305">
                <a:moveTo>
                  <a:pt x="184652" y="137547"/>
                </a:moveTo>
                <a:lnTo>
                  <a:pt x="92326" y="0"/>
                </a:lnTo>
                <a:lnTo>
                  <a:pt x="0" y="137547"/>
                </a:lnTo>
                <a:lnTo>
                  <a:pt x="45221" y="137547"/>
                </a:lnTo>
                <a:lnTo>
                  <a:pt x="45221" y="369305"/>
                </a:lnTo>
                <a:lnTo>
                  <a:pt x="139431" y="369305"/>
                </a:lnTo>
                <a:lnTo>
                  <a:pt x="139431" y="137547"/>
                </a:lnTo>
                <a:close/>
              </a:path>
            </a:pathLst>
          </a:custGeom>
          <a:solidFill>
            <a:srgbClr val="404043"/>
          </a:solidFill>
          <a:ln w="188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B29719B1-D1B2-6034-CC14-7341F30ED252}"/>
              </a:ext>
            </a:extLst>
          </p:cNvPr>
          <p:cNvSpPr txBox="1"/>
          <p:nvPr/>
        </p:nvSpPr>
        <p:spPr>
          <a:xfrm>
            <a:off x="7797338" y="5715000"/>
            <a:ext cx="191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ORR (Tam Yanıt veya kısmı Yanıt)</a:t>
            </a:r>
          </a:p>
        </p:txBody>
      </p:sp>
    </p:spTree>
    <p:extLst>
      <p:ext uri="{BB962C8B-B14F-4D97-AF65-F5344CB8AC3E}">
        <p14:creationId xmlns:p14="http://schemas.microsoft.com/office/powerpoint/2010/main" val="3179769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27996-2F90-4925-B22C-00129A9B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979" y="315819"/>
            <a:ext cx="11386608" cy="584775"/>
          </a:xfrm>
        </p:spPr>
        <p:txBody>
          <a:bodyPr>
            <a:normAutofit fontScale="90000"/>
          </a:bodyPr>
          <a:lstStyle/>
          <a:p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Mevcut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iyi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tedavi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56EF9-2DDE-4A82-9589-442272FD8AD5}"/>
              </a:ext>
            </a:extLst>
          </p:cNvPr>
          <p:cNvSpPr txBox="1"/>
          <p:nvPr/>
        </p:nvSpPr>
        <p:spPr>
          <a:xfrm>
            <a:off x="0" y="6457890"/>
            <a:ext cx="11332029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BAT, mevcut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iyi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tedavi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ECP,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ekstrakorporeal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fotoferez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MMF,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mikofenolat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mofetil, MSC,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mezenkimal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stromal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hücreler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MTX,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düşük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doz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metotreksat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Zeiser R,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Engl J Med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2021;385(3)228-238.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320DD97-2CE3-4203-ADF6-6091E9F9B620}"/>
              </a:ext>
            </a:extLst>
          </p:cNvPr>
          <p:cNvSpPr txBox="1">
            <a:spLocks/>
          </p:cNvSpPr>
          <p:nvPr/>
        </p:nvSpPr>
        <p:spPr>
          <a:xfrm>
            <a:off x="402695" y="5202621"/>
            <a:ext cx="11514985" cy="10471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Hastaların çoğu başlangıçta ECP, MMF ve ibrutinib ile tedavi edildi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BAT hastalarının %80,4'ü 1 BAT ile, %17,7'si 2 farklı BAT ile ve %1,9'u &gt;2 farklı BAT ile tedavi edilmiştir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AD11D4-0E70-4503-9BCE-61007D1304CD}"/>
              </a:ext>
            </a:extLst>
          </p:cNvPr>
          <p:cNvGrpSpPr/>
          <p:nvPr/>
        </p:nvGrpSpPr>
        <p:grpSpPr>
          <a:xfrm>
            <a:off x="402695" y="1522773"/>
            <a:ext cx="11386608" cy="3356015"/>
            <a:chOff x="343574" y="1196174"/>
            <a:chExt cx="8456853" cy="2417883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24DF111E-C6DF-4A0F-B6EE-B825C35CD33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60310586"/>
                </p:ext>
              </p:extLst>
            </p:nvPr>
          </p:nvGraphicFramePr>
          <p:xfrm>
            <a:off x="343574" y="1196174"/>
            <a:ext cx="8456853" cy="24178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D6EEF4-19F3-4230-B7C1-7DD10BAE0769}"/>
                </a:ext>
              </a:extLst>
            </p:cNvPr>
            <p:cNvSpPr txBox="1"/>
            <p:nvPr/>
          </p:nvSpPr>
          <p:spPr>
            <a:xfrm>
              <a:off x="1169495" y="3213882"/>
              <a:ext cx="524082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ECP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(n=55)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127BAA-AEB6-4C1D-B436-D8930BD628F3}"/>
                </a:ext>
              </a:extLst>
            </p:cNvPr>
            <p:cNvSpPr txBox="1"/>
            <p:nvPr/>
          </p:nvSpPr>
          <p:spPr>
            <a:xfrm>
              <a:off x="1938807" y="3213882"/>
              <a:ext cx="524082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MMF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(n=35)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32AFBC-8BF1-468D-91CD-E7A6B1E64471}"/>
                </a:ext>
              </a:extLst>
            </p:cNvPr>
            <p:cNvSpPr txBox="1"/>
            <p:nvPr/>
          </p:nvSpPr>
          <p:spPr>
            <a:xfrm>
              <a:off x="2665261" y="3213882"/>
              <a:ext cx="609802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İbrutinib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(n=27)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1D095A-AA74-4C12-822C-2F3069B6C566}"/>
                </a:ext>
              </a:extLst>
            </p:cNvPr>
            <p:cNvSpPr txBox="1"/>
            <p:nvPr/>
          </p:nvSpPr>
          <p:spPr>
            <a:xfrm>
              <a:off x="3484052" y="3213882"/>
              <a:ext cx="524082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MTX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(n=10)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3A270B-E380-4209-8BEA-39B44B71D67A}"/>
                </a:ext>
              </a:extLst>
            </p:cNvPr>
            <p:cNvSpPr txBox="1"/>
            <p:nvPr/>
          </p:nvSpPr>
          <p:spPr>
            <a:xfrm>
              <a:off x="4216096" y="3213882"/>
              <a:ext cx="602659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İmatinib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(n=8)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CCE25D-BAF7-4672-B29B-ADD5C983D121}"/>
                </a:ext>
              </a:extLst>
            </p:cNvPr>
            <p:cNvSpPr txBox="1"/>
            <p:nvPr/>
          </p:nvSpPr>
          <p:spPr>
            <a:xfrm>
              <a:off x="4950989" y="3213882"/>
              <a:ext cx="684807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Sirolimus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(n=7)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726FA6-2096-4D44-9522-E74ABF07287F}"/>
                </a:ext>
              </a:extLst>
            </p:cNvPr>
            <p:cNvSpPr txBox="1"/>
            <p:nvPr/>
          </p:nvSpPr>
          <p:spPr>
            <a:xfrm>
              <a:off x="5706460" y="3213882"/>
              <a:ext cx="728857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Rituximab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(n=6)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E7E470-A331-44CE-8750-9746ACD8297E}"/>
                </a:ext>
              </a:extLst>
            </p:cNvPr>
            <p:cNvSpPr txBox="1"/>
            <p:nvPr/>
          </p:nvSpPr>
          <p:spPr>
            <a:xfrm>
              <a:off x="6441212" y="3213882"/>
              <a:ext cx="795528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Everolimus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(n=5)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FA0468-E04F-49D5-8BAE-A3B5A2753CE6}"/>
                </a:ext>
              </a:extLst>
            </p:cNvPr>
            <p:cNvSpPr txBox="1"/>
            <p:nvPr/>
          </p:nvSpPr>
          <p:spPr>
            <a:xfrm>
              <a:off x="7259550" y="3213882"/>
              <a:ext cx="699093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İnfliksimab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(n=5)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1D56A9-B342-44DD-A734-AEB92F60439C}"/>
                </a:ext>
              </a:extLst>
            </p:cNvPr>
            <p:cNvSpPr txBox="1"/>
            <p:nvPr/>
          </p:nvSpPr>
          <p:spPr>
            <a:xfrm>
              <a:off x="7974365" y="3213882"/>
              <a:ext cx="802671" cy="3769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Pentostatin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(n=0)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066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B1792B76-F8CB-BDF7-642C-4753EABB70D4}"/>
              </a:ext>
            </a:extLst>
          </p:cNvPr>
          <p:cNvSpPr txBox="1"/>
          <p:nvPr/>
        </p:nvSpPr>
        <p:spPr>
          <a:xfrm>
            <a:off x="1308295" y="1871548"/>
            <a:ext cx="103715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tr-TR" sz="32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tr-TR" sz="3200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asta yaşının artması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r-TR" sz="3200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Akraba dışı ve/veya uyumsuz donörlerin daha fazla kullanılması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r-TR" sz="3200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Azaltılmış yoğunluklu hazırlık rejimlerinin (RIC) yaygınlaşması </a:t>
            </a:r>
          </a:p>
        </p:txBody>
      </p: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5C6CDCFD-F422-9323-F898-571384B0F06F}"/>
              </a:ext>
            </a:extLst>
          </p:cNvPr>
          <p:cNvCxnSpPr/>
          <p:nvPr/>
        </p:nvCxnSpPr>
        <p:spPr>
          <a:xfrm flipV="1">
            <a:off x="650240" y="2235200"/>
            <a:ext cx="0" cy="1117600"/>
          </a:xfrm>
          <a:prstGeom prst="straightConnector1">
            <a:avLst/>
          </a:prstGeom>
          <a:ln w="984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869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27996-2F90-4925-B22C-00129A9B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66" y="204023"/>
            <a:ext cx="11219822" cy="1082270"/>
          </a:xfrm>
        </p:spPr>
        <p:txBody>
          <a:bodyPr>
            <a:normAutofit/>
          </a:bodyPr>
          <a:lstStyle/>
          <a:p>
            <a:pPr algn="ctr"/>
            <a:r>
              <a:rPr lang="tr-TR" sz="2800" dirty="0">
                <a:solidFill>
                  <a:schemeClr val="accent1"/>
                </a:solidFill>
              </a:rPr>
              <a:t>Ruksolitinib, SR/D Kronik </a:t>
            </a:r>
            <a:r>
              <a:rPr lang="tr-TR" sz="2800" dirty="0" err="1">
                <a:solidFill>
                  <a:schemeClr val="accent1"/>
                </a:solidFill>
              </a:rPr>
              <a:t>GVHD'li</a:t>
            </a:r>
            <a:r>
              <a:rPr lang="tr-TR" sz="2800" dirty="0">
                <a:solidFill>
                  <a:schemeClr val="accent1"/>
                </a:solidFill>
              </a:rPr>
              <a:t> Hastalarda </a:t>
            </a:r>
            <a:r>
              <a:rPr lang="tr-TR" sz="2800" dirty="0" err="1">
                <a:solidFill>
                  <a:schemeClr val="accent1"/>
                </a:solidFill>
              </a:rPr>
              <a:t>BAT'ye</a:t>
            </a:r>
            <a:r>
              <a:rPr lang="tr-TR" sz="2800" dirty="0">
                <a:solidFill>
                  <a:schemeClr val="accent1"/>
                </a:solidFill>
              </a:rPr>
              <a:t> Kıyasla Anlamlı Düzeyde Daha Yüksek Bir TOPLAM Yanıt Oranı Sağlamıştır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FA8C4-4BA4-4855-BF3E-2037FE7D4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7" y="6173744"/>
            <a:ext cx="8519587" cy="677447"/>
          </a:xfrm>
        </p:spPr>
        <p:txBody>
          <a:bodyPr>
            <a:noAutofit/>
          </a:bodyPr>
          <a:lstStyle/>
          <a:p>
            <a:r>
              <a:rPr lang="tr-TR" sz="900" dirty="0"/>
              <a:t>BAT, mevcut en iyi tedavi; CR, tam yanıt; GVHD, </a:t>
            </a:r>
            <a:r>
              <a:rPr lang="tr-TR" sz="900" dirty="0" err="1"/>
              <a:t>greft-versus-host</a:t>
            </a:r>
            <a:r>
              <a:rPr lang="tr-TR" sz="900" dirty="0"/>
              <a:t> hastalığı; OR, olasılık oranı, ORR, toplam yanıt oranı; PR, kısmi yanıt; RR, risk oranı; RUX, ruksolitinib </a:t>
            </a:r>
          </a:p>
          <a:p>
            <a:r>
              <a:rPr lang="tr-TR" sz="900" baseline="30000" dirty="0"/>
              <a:t>a</a:t>
            </a:r>
            <a:r>
              <a:rPr lang="tr-TR" sz="900" dirty="0"/>
              <a:t> Ara analizde etkililik sınırı aşıldığı için, birincil analizdeki tanımlayıcı </a:t>
            </a:r>
            <a:r>
              <a:rPr lang="tr-TR" sz="900" i="1" dirty="0"/>
              <a:t>P</a:t>
            </a:r>
            <a:r>
              <a:rPr lang="tr-TR" sz="900" dirty="0"/>
              <a:t> değeri (N=196; ORR, RUX ile %50.5 ve BAT ile %26.3’tür; </a:t>
            </a:r>
            <a:r>
              <a:rPr lang="tr-TR" sz="900" i="1" dirty="0"/>
              <a:t>P</a:t>
            </a:r>
            <a:r>
              <a:rPr lang="tr-TR" sz="900" dirty="0"/>
              <a:t>=0.0003). Tek yanlı </a:t>
            </a:r>
            <a:r>
              <a:rPr lang="tr-TR" sz="900" i="1" dirty="0"/>
              <a:t>P</a:t>
            </a:r>
            <a:r>
              <a:rPr lang="tr-TR" sz="900" dirty="0"/>
              <a:t> değeri, OR ve %95 CI, orta şiddetli ve şiddetli </a:t>
            </a:r>
            <a:r>
              <a:rPr lang="tr-TR" sz="900" dirty="0" err="1"/>
              <a:t>cGVHD</a:t>
            </a:r>
            <a:r>
              <a:rPr lang="tr-TR" sz="900" dirty="0"/>
              <a:t> grupları içeren gruplandırılmış bir </a:t>
            </a:r>
            <a:r>
              <a:rPr lang="tr-TR" sz="900" dirty="0" err="1"/>
              <a:t>Cochran-Mantel-Haenszel</a:t>
            </a:r>
            <a:r>
              <a:rPr lang="tr-TR" sz="900" dirty="0"/>
              <a:t> testi kullanılarak hesaplanmıştır. </a:t>
            </a:r>
          </a:p>
          <a:p>
            <a:r>
              <a:rPr kumimoji="0" lang="tr-TR" sz="900" b="0" i="0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Zeiser</a:t>
            </a:r>
            <a:r>
              <a:rPr kumimoji="0" lang="tr-TR" sz="9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 R, et al. </a:t>
            </a:r>
            <a:r>
              <a:rPr kumimoji="0" lang="tr-TR" sz="900" b="0" i="1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N </a:t>
            </a:r>
            <a:r>
              <a:rPr kumimoji="0" lang="tr-TR" sz="900" b="0" i="1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Engl</a:t>
            </a:r>
            <a:r>
              <a:rPr kumimoji="0" lang="tr-TR" sz="900" b="0" i="1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 J </a:t>
            </a:r>
            <a:r>
              <a:rPr kumimoji="0" lang="tr-TR" sz="900" b="0" i="1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Med</a:t>
            </a:r>
            <a:r>
              <a:rPr kumimoji="0" lang="tr-TR" sz="9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. 2021;385(3):228-238.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3E0741-59C9-4F00-95E3-73E7FFCB4F16}"/>
              </a:ext>
            </a:extLst>
          </p:cNvPr>
          <p:cNvSpPr txBox="1"/>
          <p:nvPr/>
        </p:nvSpPr>
        <p:spPr>
          <a:xfrm>
            <a:off x="4549740" y="1328319"/>
            <a:ext cx="3090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cap="none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Birincil Sonlanım Noktası: </a:t>
            </a:r>
            <a:br>
              <a:rPr kumimoji="0" lang="tr-TR" sz="1600" b="1" i="0" u="none" strike="noStrike" cap="none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tr-TR" sz="1600" b="1" i="0" u="none" strike="noStrike" cap="none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24. Haftadaki Toplam Yanıt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50EB68-3D4C-44F6-8F8F-C487F6948C97}"/>
              </a:ext>
            </a:extLst>
          </p:cNvPr>
          <p:cNvGrpSpPr/>
          <p:nvPr/>
        </p:nvGrpSpPr>
        <p:grpSpPr>
          <a:xfrm>
            <a:off x="-552834" y="2237757"/>
            <a:ext cx="4290588" cy="3146489"/>
            <a:chOff x="4325539" y="3531173"/>
            <a:chExt cx="4290588" cy="3146489"/>
          </a:xfrm>
        </p:grpSpPr>
        <p:graphicFrame>
          <p:nvGraphicFramePr>
            <p:cNvPr id="47" name="Chart 46">
              <a:extLst>
                <a:ext uri="{FF2B5EF4-FFF2-40B4-BE49-F238E27FC236}">
                  <a16:creationId xmlns:a16="http://schemas.microsoft.com/office/drawing/2014/main" id="{AAC1D25A-53BD-4653-800F-669940F75D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25539" y="3874854"/>
            <a:ext cx="4199335" cy="28028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33BBE9-ECFE-4815-B21F-9E947D904482}"/>
                </a:ext>
              </a:extLst>
            </p:cNvPr>
            <p:cNvSpPr txBox="1"/>
            <p:nvPr/>
          </p:nvSpPr>
          <p:spPr>
            <a:xfrm>
              <a:off x="7199137" y="4026474"/>
              <a:ext cx="952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00" b="1" dirty="0">
                  <a:solidFill>
                    <a:srgbClr val="277BCF"/>
                  </a:solidFill>
                </a:rPr>
                <a:t>CR, %6.7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CEB28BE-C18A-44F9-A671-59CF868201DE}"/>
                </a:ext>
              </a:extLst>
            </p:cNvPr>
            <p:cNvSpPr txBox="1"/>
            <p:nvPr/>
          </p:nvSpPr>
          <p:spPr>
            <a:xfrm>
              <a:off x="7573854" y="5478684"/>
              <a:ext cx="1042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00" b="1" dirty="0">
                  <a:solidFill>
                    <a:srgbClr val="12BDD4"/>
                  </a:solidFill>
                </a:rPr>
                <a:t>PR, %43.0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FA45B69-DFFE-4823-850E-36D4C27F0414}"/>
                </a:ext>
              </a:extLst>
            </p:cNvPr>
            <p:cNvSpPr txBox="1"/>
            <p:nvPr/>
          </p:nvSpPr>
          <p:spPr>
            <a:xfrm>
              <a:off x="5519083" y="3531173"/>
              <a:ext cx="1771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 err="1">
                  <a:solidFill>
                    <a:srgbClr val="277BCF"/>
                  </a:solidFill>
                </a:rPr>
                <a:t>Ruksolitinib</a:t>
              </a:r>
              <a:endParaRPr lang="tr-TR" sz="2400" b="1" dirty="0">
                <a:solidFill>
                  <a:srgbClr val="277BCF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8AF826-7FD0-4427-B5DD-E25AC07DC4B7}"/>
              </a:ext>
            </a:extLst>
          </p:cNvPr>
          <p:cNvGrpSpPr/>
          <p:nvPr/>
        </p:nvGrpSpPr>
        <p:grpSpPr>
          <a:xfrm>
            <a:off x="7467005" y="2217741"/>
            <a:ext cx="4420770" cy="3144536"/>
            <a:chOff x="6550852" y="2664231"/>
            <a:chExt cx="4420770" cy="3144536"/>
          </a:xfrm>
        </p:grpSpPr>
        <p:graphicFrame>
          <p:nvGraphicFramePr>
            <p:cNvPr id="46" name="Chart 45">
              <a:extLst>
                <a:ext uri="{FF2B5EF4-FFF2-40B4-BE49-F238E27FC236}">
                  <a16:creationId xmlns:a16="http://schemas.microsoft.com/office/drawing/2014/main" id="{AA386A0E-C7EA-4D13-81B8-4DA5DCAFE23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0852" y="3005959"/>
            <a:ext cx="4199335" cy="28028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52A2418-CD8A-415E-81B3-9FE5A2694249}"/>
                </a:ext>
              </a:extLst>
            </p:cNvPr>
            <p:cNvSpPr txBox="1"/>
            <p:nvPr/>
          </p:nvSpPr>
          <p:spPr>
            <a:xfrm>
              <a:off x="9227844" y="2972007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tr-TR" sz="1400" b="1">
                  <a:solidFill>
                    <a:srgbClr val="3B23A1"/>
                  </a:solidFill>
                </a:rPr>
                <a:t>CR, %3.0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21F230-CEF8-43E5-B284-5F13750EB114}"/>
                </a:ext>
              </a:extLst>
            </p:cNvPr>
            <p:cNvSpPr txBox="1"/>
            <p:nvPr/>
          </p:nvSpPr>
          <p:spPr>
            <a:xfrm>
              <a:off x="9929349" y="4227208"/>
              <a:ext cx="1042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400" b="1">
                  <a:solidFill>
                    <a:srgbClr val="846EE0"/>
                  </a:solidFill>
                </a:rPr>
                <a:t>PR, %22.6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7EF5FE4-EC75-4ADA-BCE8-E34B55DA44F2}"/>
                </a:ext>
              </a:extLst>
            </p:cNvPr>
            <p:cNvSpPr txBox="1"/>
            <p:nvPr/>
          </p:nvSpPr>
          <p:spPr>
            <a:xfrm>
              <a:off x="8253006" y="2664231"/>
              <a:ext cx="795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>
                  <a:solidFill>
                    <a:srgbClr val="3B23A1"/>
                  </a:solidFill>
                </a:rPr>
                <a:t>BAT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4B019A6-A068-4BEC-970A-48487DB516FD}"/>
              </a:ext>
            </a:extLst>
          </p:cNvPr>
          <p:cNvSpPr txBox="1"/>
          <p:nvPr/>
        </p:nvSpPr>
        <p:spPr>
          <a:xfrm>
            <a:off x="1027033" y="536227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00" b="1" dirty="0">
                <a:solidFill>
                  <a:srgbClr val="277BCF"/>
                </a:solidFill>
              </a:rPr>
              <a:t>(n=165)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A2550E-6A43-4728-BEC4-14FE074CB2EE}"/>
              </a:ext>
            </a:extLst>
          </p:cNvPr>
          <p:cNvSpPr txBox="1"/>
          <p:nvPr/>
        </p:nvSpPr>
        <p:spPr>
          <a:xfrm>
            <a:off x="9169159" y="5320345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00" b="1">
                <a:solidFill>
                  <a:srgbClr val="3B23A1"/>
                </a:solidFill>
              </a:rPr>
              <a:t>(n=164)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33F8D47-05F1-5896-835D-739C435A9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754" y="2789380"/>
            <a:ext cx="4244490" cy="2386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928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27996-2F90-4925-B22C-00129A9B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" y="141402"/>
            <a:ext cx="11411342" cy="774840"/>
          </a:xfrm>
        </p:spPr>
        <p:txBody>
          <a:bodyPr>
            <a:normAutofit/>
          </a:bodyPr>
          <a:lstStyle/>
          <a:p>
            <a:pPr algn="ctr"/>
            <a:r>
              <a:rPr lang="tr-TR" sz="2800" dirty="0">
                <a:solidFill>
                  <a:schemeClr val="accent1"/>
                </a:solidFill>
              </a:rPr>
              <a:t>Tedavi Başarısızlığı Olmaksızın Daha Uzun Sağkalım </a:t>
            </a:r>
            <a:endParaRPr lang="tr-TR" sz="2800" cap="none" baseline="300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AD627E-532C-4647-9DD0-944D84E0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1D6A-5593-47F7-BBC5-64A2A8FF0CBA}" type="slidenum">
              <a:rPr lang="en-US" smtClean="0"/>
              <a:t>31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7E68E-E653-4685-BBE3-0963A2FA1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tr-TR" dirty="0"/>
              <a:t>BAT, mevcut en iyi tedavi; </a:t>
            </a:r>
            <a:r>
              <a:rPr lang="tr-TR" dirty="0" err="1"/>
              <a:t>cGVHD</a:t>
            </a:r>
            <a:r>
              <a:rPr lang="tr-TR" dirty="0"/>
              <a:t>, kronik </a:t>
            </a:r>
            <a:r>
              <a:rPr lang="tr-TR" dirty="0" err="1"/>
              <a:t>greft-versus-host</a:t>
            </a:r>
            <a:r>
              <a:rPr lang="tr-TR" dirty="0"/>
              <a:t> hastalığı; FFS, tedavi başarısızlığı olmaksızın </a:t>
            </a:r>
            <a:r>
              <a:rPr lang="tr-TR" dirty="0" err="1"/>
              <a:t>sağkalım</a:t>
            </a:r>
            <a:r>
              <a:rPr lang="tr-TR" dirty="0"/>
              <a:t>; HR, risk oranı; RUX, </a:t>
            </a:r>
            <a:r>
              <a:rPr lang="tr-TR" dirty="0" err="1"/>
              <a:t>ruksolitinib</a:t>
            </a:r>
            <a:endParaRPr lang="tr-TR" dirty="0"/>
          </a:p>
          <a:p>
            <a:r>
              <a:rPr lang="tr-TR" sz="900" baseline="30000" dirty="0" err="1"/>
              <a:t>a</a:t>
            </a:r>
            <a:r>
              <a:rPr lang="tr-TR" sz="900" dirty="0" err="1"/>
              <a:t>Altta</a:t>
            </a:r>
            <a:r>
              <a:rPr lang="tr-TR" sz="900" dirty="0"/>
              <a:t> yatan hastalığın </a:t>
            </a:r>
            <a:r>
              <a:rPr lang="tr-TR" sz="900" dirty="0" err="1"/>
              <a:t>nüksüne</a:t>
            </a:r>
            <a:r>
              <a:rPr lang="tr-TR" sz="900" dirty="0"/>
              <a:t>, </a:t>
            </a:r>
            <a:r>
              <a:rPr lang="tr-TR" sz="900" dirty="0" err="1"/>
              <a:t>cGVHD’ye</a:t>
            </a:r>
            <a:r>
              <a:rPr lang="tr-TR" sz="900" dirty="0"/>
              <a:t> yönelik yeni sistemik tedavinin başlamasına veya ölüme (hangisi daha erkense) kadar geçen süre olarak tanımlanır. </a:t>
            </a:r>
            <a:r>
              <a:rPr lang="tr-TR" sz="900" baseline="30000" dirty="0"/>
              <a:t>b</a:t>
            </a:r>
            <a:r>
              <a:rPr lang="tr-TR" sz="900" dirty="0"/>
              <a:t> Ara analizde etkililik sınırı aşıldığı için, birincil analizdeki (yalnızca ABD dışı test dizisi) tanımlayıcı P değeri (N=196, risk oranı, 0.315 [%95 CI, 0.205-0.486], P&lt;0.0001). ABD test dizisi için, hipotez, genel hiyerarşik test prosedürünün ardından birincil analizde yeniden test edilmiştir.</a:t>
            </a:r>
          </a:p>
          <a:p>
            <a:r>
              <a:rPr kumimoji="0" lang="tr-TR" sz="900" b="0" i="0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Zeiser</a:t>
            </a:r>
            <a:r>
              <a:rPr kumimoji="0" lang="tr-TR" sz="9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 R, et al. </a:t>
            </a:r>
            <a:r>
              <a:rPr kumimoji="0" lang="tr-TR" sz="900" b="0" i="1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N </a:t>
            </a:r>
            <a:r>
              <a:rPr kumimoji="0" lang="tr-TR" sz="900" b="0" i="1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Engl</a:t>
            </a:r>
            <a:r>
              <a:rPr kumimoji="0" lang="tr-TR" sz="900" b="0" i="1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 J </a:t>
            </a:r>
            <a:r>
              <a:rPr kumimoji="0" lang="tr-TR" sz="900" b="0" i="1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Med</a:t>
            </a:r>
            <a:r>
              <a:rPr kumimoji="0" lang="tr-TR" sz="9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. 2021;385(3):228-238.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99F1E9AF-6FEF-4D10-A967-93901FA02302}"/>
              </a:ext>
            </a:extLst>
          </p:cNvPr>
          <p:cNvSpPr txBox="1"/>
          <p:nvPr/>
        </p:nvSpPr>
        <p:spPr>
          <a:xfrm>
            <a:off x="609600" y="5515070"/>
            <a:ext cx="10972800" cy="418688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marR="0" lvl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tabLst/>
              <a:defRPr/>
            </a:pPr>
            <a:r>
              <a:rPr kumimoji="0" lang="tr-TR" sz="1600" i="0" u="none" strike="noStrike" cap="none" normalizeH="0" baseline="0" noProof="0">
                <a:ln>
                  <a:noFill/>
                </a:ln>
                <a:uLnTx/>
                <a:uFillTx/>
                <a:latin typeface="Arial"/>
              </a:rPr>
              <a:t>Tedavi başarısızlığı olmaksızın medyan sağkalım BAT kolunda 5.7 aydır, ancak RUX kolunda ulaşılamamıştır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A57DC82-DBEE-F04B-260D-2EC1C55D9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59" y="870921"/>
            <a:ext cx="4988560" cy="4598828"/>
          </a:xfrm>
          <a:prstGeom prst="rect">
            <a:avLst/>
          </a:prstGeom>
        </p:spPr>
      </p:pic>
      <p:pic>
        <p:nvPicPr>
          <p:cNvPr id="10" name="Resim 9" descr="metin, ekran görüntüsü, diyagram, çizg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FA178AB-CF6A-0DE6-A786-73C5F0A1F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61940"/>
            <a:ext cx="3797982" cy="1308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06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907F18C-406B-4CA2-6F3B-D225319DE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57" y="1923636"/>
            <a:ext cx="4009269" cy="231027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357BA798-E286-4520-BBF0-1A3F415B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2610" y="225507"/>
            <a:ext cx="12617220" cy="840444"/>
          </a:xfrm>
        </p:spPr>
        <p:txBody>
          <a:bodyPr>
            <a:noAutofit/>
          </a:bodyPr>
          <a:lstStyle/>
          <a:p>
            <a:pPr algn="ctr"/>
            <a:r>
              <a:rPr lang="tr-TR" sz="3200" dirty="0" err="1">
                <a:solidFill>
                  <a:schemeClr val="accent1"/>
                </a:solidFill>
              </a:rPr>
              <a:t>Ruksolitinib</a:t>
            </a:r>
            <a:r>
              <a:rPr lang="tr-TR" sz="3200" dirty="0">
                <a:solidFill>
                  <a:schemeClr val="accent1"/>
                </a:solidFill>
              </a:rPr>
              <a:t>, </a:t>
            </a:r>
            <a:r>
              <a:rPr lang="tr-TR" sz="3200" dirty="0" err="1">
                <a:solidFill>
                  <a:schemeClr val="accent1"/>
                </a:solidFill>
              </a:rPr>
              <a:t>BAT’ye</a:t>
            </a:r>
            <a:r>
              <a:rPr lang="tr-TR" sz="3200" dirty="0">
                <a:solidFill>
                  <a:schemeClr val="accent1"/>
                </a:solidFill>
              </a:rPr>
              <a:t> Kıyasla Daha Fazla Semptom İyileşmesi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EA06A-E2A7-401B-B030-D4300CC9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91D6A-5593-47F7-BBC5-64A2A8FF0C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EFCCDE-6904-46D4-9EF7-CAB6FE5C8B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7" y="6239894"/>
            <a:ext cx="9519264" cy="611297"/>
          </a:xfrm>
        </p:spPr>
        <p:txBody>
          <a:bodyPr>
            <a:noAutofit/>
          </a:bodyPr>
          <a:lstStyle/>
          <a:p>
            <a:r>
              <a:rPr lang="tr-TR" sz="900"/>
              <a:t>BAT, mevcut en iyi tedavi; mLSS, modifiye Lee Semptom Ölçeği; OR, olasılık oranı; RR, risk oranı; RUX, ruksolitinib. </a:t>
            </a:r>
          </a:p>
          <a:p>
            <a:r>
              <a:rPr lang="tr-TR" sz="900" baseline="30000"/>
              <a:t>a</a:t>
            </a:r>
            <a:r>
              <a:rPr lang="tr-TR" sz="900"/>
              <a:t> mLSS yanıtı, toplam semptom skorunda başlangıca göre ≥7 puanlık bir azalma olarak tanımlanmıştır. </a:t>
            </a:r>
            <a:r>
              <a:rPr lang="tr-TR" sz="900" baseline="30000"/>
              <a:t>b</a:t>
            </a:r>
            <a:r>
              <a:rPr lang="tr-TR" sz="900"/>
              <a:t> Birincil analizde istatistiksel olarak anlamlı. Ara analizde (N=196), BAT alanlara kıyasla RUX alan hastalarda, sayısal olarak daha yüksek ancak anlamlı derecede daha yüksek olmayan bir mLSS yanıt oranı görülmüştür (%8.1'e karşı %19.6; OR, 2.80; </a:t>
            </a:r>
            <a:r>
              <a:rPr lang="tr-TR" sz="900" i="1"/>
              <a:t>P</a:t>
            </a:r>
            <a:r>
              <a:rPr lang="tr-TR" sz="900"/>
              <a:t>=0.0151).</a:t>
            </a:r>
            <a:r>
              <a:rPr lang="tr-TR" baseline="30000"/>
              <a:t>c</a:t>
            </a:r>
            <a:r>
              <a:rPr lang="tr-TR" sz="900"/>
              <a:t> </a:t>
            </a:r>
            <a:r>
              <a:rPr kumimoji="0" lang="tr-TR" sz="9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Her zaman noktasında verileri mevcut olan hastalar için ortalama toplam semptom skorları gösterilmiştir. </a:t>
            </a:r>
          </a:p>
          <a:p>
            <a:r>
              <a:rPr kumimoji="0" lang="tr-TR" sz="9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1. Zeiser R, et al. </a:t>
            </a:r>
            <a:r>
              <a:rPr kumimoji="0" lang="tr-TR" sz="900" b="0" i="1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N Engl J Med</a:t>
            </a:r>
            <a:r>
              <a:rPr kumimoji="0" lang="tr-TR" sz="9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. 2021;385(3):228-238. 2. Lee SJ, et al. ASH 2021. Abstract 3909.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EE3A824-D6D4-4C98-8D78-693EB7FA4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03" y="5019514"/>
            <a:ext cx="11336752" cy="875251"/>
          </a:xfrm>
          <a:prstGeom prst="roundRect">
            <a:avLst/>
          </a:prstGeo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tr-TR" sz="1500" dirty="0"/>
              <a:t>Ruksolitinib ile tedavi edilen hastalarda, BAT ile tedavi edilen hastalara kıyasla </a:t>
            </a:r>
            <a:r>
              <a:rPr lang="tr-TR" sz="1500" dirty="0" err="1"/>
              <a:t>mLSS</a:t>
            </a:r>
            <a:r>
              <a:rPr lang="tr-TR" sz="1500" dirty="0"/>
              <a:t> (temel ikincil sonlanım noktası) ile ölçülen daha yüksek bir semptom yanıt oranı görülmüştür</a:t>
            </a:r>
            <a:r>
              <a:rPr lang="tr-TR" sz="1500" baseline="30000" dirty="0"/>
              <a:t>1</a:t>
            </a:r>
          </a:p>
          <a:p>
            <a:pPr lvl="1"/>
            <a:r>
              <a:rPr lang="tr-TR" sz="1400" dirty="0"/>
              <a:t>Semptom yükündeki azalma hızlı ve uzun süreli olmuştur</a:t>
            </a:r>
            <a:r>
              <a:rPr lang="tr-TR" sz="1400" baseline="30000" dirty="0"/>
              <a:t>2</a:t>
            </a:r>
          </a:p>
          <a:p>
            <a:endParaRPr lang="en-US" sz="18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4D007-8FED-4822-9411-689AB73BB2B8}"/>
              </a:ext>
            </a:extLst>
          </p:cNvPr>
          <p:cNvSpPr txBox="1"/>
          <p:nvPr/>
        </p:nvSpPr>
        <p:spPr>
          <a:xfrm>
            <a:off x="5866881" y="1623288"/>
            <a:ext cx="6056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cap="none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uLnTx/>
                <a:uFillTx/>
                <a:latin typeface="Arial"/>
                <a:ea typeface="+mn-ea"/>
                <a:cs typeface="+mn-cs"/>
              </a:rPr>
              <a:t>SR/D </a:t>
            </a:r>
            <a:r>
              <a:rPr kumimoji="0" lang="tr-TR" sz="1600" b="1" i="0" u="none" strike="noStrike" cap="none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uLnTx/>
                <a:uFillTx/>
                <a:latin typeface="Arial"/>
                <a:ea typeface="+mn-ea"/>
                <a:cs typeface="+mn-cs"/>
              </a:rPr>
              <a:t>cGVHD</a:t>
            </a:r>
            <a:r>
              <a:rPr kumimoji="0" lang="tr-TR" sz="1600" b="1" i="0" u="none" strike="noStrike" cap="none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uLnTx/>
                <a:uFillTx/>
                <a:latin typeface="Arial"/>
                <a:ea typeface="+mn-ea"/>
                <a:cs typeface="+mn-cs"/>
              </a:rPr>
              <a:t> Hastalarında Zaman</a:t>
            </a:r>
            <a:r>
              <a:rPr kumimoji="0" lang="tr-TR" sz="1600" b="1" i="0" u="none" strike="noStrike" cap="none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uLnTx/>
                <a:uFillTx/>
                <a:latin typeface="Arial"/>
                <a:ea typeface="+mn-ea"/>
                <a:cs typeface="+mn-cs"/>
              </a:rPr>
              <a:t> İçinde Ortalama Toplam Semptom Skoru</a:t>
            </a:r>
            <a:r>
              <a:rPr kumimoji="0" lang="tr-TR" sz="1600" b="1" i="0" u="none" strike="noStrike" cap="none" normalizeH="0" baseline="30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uLnTx/>
                <a:uFillTx/>
                <a:latin typeface="Arial"/>
                <a:ea typeface="+mn-ea"/>
                <a:cs typeface="+mn-cs"/>
              </a:rPr>
              <a:t>2,c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596296-E477-4F8F-AB0B-42E5C88BD550}"/>
              </a:ext>
            </a:extLst>
          </p:cNvPr>
          <p:cNvSpPr txBox="1"/>
          <p:nvPr/>
        </p:nvSpPr>
        <p:spPr>
          <a:xfrm>
            <a:off x="848811" y="951741"/>
            <a:ext cx="3667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cap="none" normalizeH="0" baseline="0" noProof="0" dirty="0">
                <a:ln>
                  <a:noFill/>
                </a:ln>
                <a:solidFill>
                  <a:srgbClr val="40404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24. Haftada </a:t>
            </a:r>
            <a:r>
              <a:rPr kumimoji="0" lang="tr-TR" sz="1600" b="1" i="0" u="none" strike="noStrike" cap="none" normalizeH="0" baseline="0" noProof="0" dirty="0" err="1">
                <a:ln>
                  <a:noFill/>
                </a:ln>
                <a:solidFill>
                  <a:srgbClr val="40404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mLSS</a:t>
            </a:r>
            <a:r>
              <a:rPr kumimoji="0" lang="tr-TR" sz="1600" b="1" i="0" u="none" strike="noStrike" cap="none" normalizeH="0" baseline="0" noProof="0" dirty="0">
                <a:ln>
                  <a:noFill/>
                </a:ln>
                <a:solidFill>
                  <a:srgbClr val="40404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Yanıt Oranı </a:t>
            </a:r>
            <a:r>
              <a:rPr kumimoji="0" lang="tr-TR" sz="1600" b="1" i="0" u="none" strike="noStrike" cap="none" normalizeH="0" baseline="30000" noProof="0" dirty="0">
                <a:ln>
                  <a:noFill/>
                </a:ln>
                <a:solidFill>
                  <a:srgbClr val="40404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A5BA80-B23B-4DB8-B4D9-3B45FE8D21DB}"/>
              </a:ext>
            </a:extLst>
          </p:cNvPr>
          <p:cNvSpPr txBox="1"/>
          <p:nvPr/>
        </p:nvSpPr>
        <p:spPr>
          <a:xfrm rot="16200000">
            <a:off x="4233864" y="3063190"/>
            <a:ext cx="2129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Ortalama Toplam Semptom Skoru</a:t>
            </a: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BC78A909-2563-4E25-B8F8-6CEDEC260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7913" y="4301091"/>
            <a:ext cx="2693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RUX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F3B740C-D031-497F-A54A-1DC73F0EB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7914" y="4459413"/>
            <a:ext cx="2493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BAT</a:t>
            </a:r>
          </a:p>
        </p:txBody>
      </p:sp>
      <p:sp>
        <p:nvSpPr>
          <p:cNvPr id="32" name="Rectangle 135">
            <a:extLst>
              <a:ext uri="{FF2B5EF4-FFF2-40B4-BE49-F238E27FC236}">
                <a16:creationId xmlns:a16="http://schemas.microsoft.com/office/drawing/2014/main" id="{6941A666-FE6A-4C30-BA93-E5FC15480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478" y="3769946"/>
            <a:ext cx="2479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12.5</a:t>
            </a:r>
          </a:p>
        </p:txBody>
      </p:sp>
      <p:sp>
        <p:nvSpPr>
          <p:cNvPr id="33" name="Rectangle 137">
            <a:extLst>
              <a:ext uri="{FF2B5EF4-FFF2-40B4-BE49-F238E27FC236}">
                <a16:creationId xmlns:a16="http://schemas.microsoft.com/office/drawing/2014/main" id="{539F634D-A290-4D50-BC88-CEB42097A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478" y="3424848"/>
            <a:ext cx="2479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15.0</a:t>
            </a:r>
          </a:p>
        </p:txBody>
      </p:sp>
      <p:sp>
        <p:nvSpPr>
          <p:cNvPr id="34" name="Rectangle 139">
            <a:extLst>
              <a:ext uri="{FF2B5EF4-FFF2-40B4-BE49-F238E27FC236}">
                <a16:creationId xmlns:a16="http://schemas.microsoft.com/office/drawing/2014/main" id="{54DE36AF-FAD9-4BA0-B2FD-B3B80E72D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478" y="3079750"/>
            <a:ext cx="2479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17.5</a:t>
            </a:r>
          </a:p>
        </p:txBody>
      </p:sp>
      <p:sp>
        <p:nvSpPr>
          <p:cNvPr id="35" name="Rectangle 141">
            <a:extLst>
              <a:ext uri="{FF2B5EF4-FFF2-40B4-BE49-F238E27FC236}">
                <a16:creationId xmlns:a16="http://schemas.microsoft.com/office/drawing/2014/main" id="{97F907B8-406F-4F4C-AB90-DC8626DE7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478" y="2739321"/>
            <a:ext cx="2479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20.0</a:t>
            </a:r>
          </a:p>
        </p:txBody>
      </p:sp>
      <p:sp>
        <p:nvSpPr>
          <p:cNvPr id="36" name="Rectangle 143">
            <a:extLst>
              <a:ext uri="{FF2B5EF4-FFF2-40B4-BE49-F238E27FC236}">
                <a16:creationId xmlns:a16="http://schemas.microsoft.com/office/drawing/2014/main" id="{64DD098D-63D2-4CFD-8859-CD98086F9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478" y="2394223"/>
            <a:ext cx="2479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22.5</a:t>
            </a:r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CDB7DF36-3ED7-49B6-9D1F-2ECE8D4B585E}"/>
              </a:ext>
            </a:extLst>
          </p:cNvPr>
          <p:cNvSpPr>
            <a:spLocks/>
          </p:cNvSpPr>
          <p:nvPr/>
        </p:nvSpPr>
        <p:spPr bwMode="auto">
          <a:xfrm>
            <a:off x="6004873" y="2611058"/>
            <a:ext cx="5895147" cy="1145463"/>
          </a:xfrm>
          <a:custGeom>
            <a:avLst/>
            <a:gdLst>
              <a:gd name="T0" fmla="*/ 0 w 9174"/>
              <a:gd name="T1" fmla="*/ 0 h 1570"/>
              <a:gd name="T2" fmla="*/ 1529 w 9174"/>
              <a:gd name="T3" fmla="*/ 712 h 1570"/>
              <a:gd name="T4" fmla="*/ 3058 w 9174"/>
              <a:gd name="T5" fmla="*/ 1123 h 1570"/>
              <a:gd name="T6" fmla="*/ 4587 w 9174"/>
              <a:gd name="T7" fmla="*/ 1220 h 1570"/>
              <a:gd name="T8" fmla="*/ 6116 w 9174"/>
              <a:gd name="T9" fmla="*/ 1290 h 1570"/>
              <a:gd name="T10" fmla="*/ 7645 w 9174"/>
              <a:gd name="T11" fmla="*/ 1396 h 1570"/>
              <a:gd name="T12" fmla="*/ 9174 w 9174"/>
              <a:gd name="T13" fmla="*/ 1570 h 1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74" h="1570">
                <a:moveTo>
                  <a:pt x="0" y="0"/>
                </a:moveTo>
                <a:lnTo>
                  <a:pt x="1529" y="712"/>
                </a:lnTo>
                <a:lnTo>
                  <a:pt x="3058" y="1123"/>
                </a:lnTo>
                <a:lnTo>
                  <a:pt x="4587" y="1220"/>
                </a:lnTo>
                <a:lnTo>
                  <a:pt x="6116" y="1290"/>
                </a:lnTo>
                <a:lnTo>
                  <a:pt x="7645" y="1396"/>
                </a:lnTo>
                <a:lnTo>
                  <a:pt x="9174" y="1570"/>
                </a:lnTo>
              </a:path>
            </a:pathLst>
          </a:cu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Freeform 29">
            <a:extLst>
              <a:ext uri="{FF2B5EF4-FFF2-40B4-BE49-F238E27FC236}">
                <a16:creationId xmlns:a16="http://schemas.microsoft.com/office/drawing/2014/main" id="{B7E12569-3D07-45C0-9737-DB7865E4302B}"/>
              </a:ext>
            </a:extLst>
          </p:cNvPr>
          <p:cNvSpPr>
            <a:spLocks/>
          </p:cNvSpPr>
          <p:nvPr/>
        </p:nvSpPr>
        <p:spPr bwMode="auto">
          <a:xfrm>
            <a:off x="5978159" y="2579539"/>
            <a:ext cx="52429" cy="63037"/>
          </a:xfrm>
          <a:custGeom>
            <a:avLst/>
            <a:gdLst>
              <a:gd name="T0" fmla="*/ 96 w 96"/>
              <a:gd name="T1" fmla="*/ 50 h 100"/>
              <a:gd name="T2" fmla="*/ 72 w 96"/>
              <a:gd name="T3" fmla="*/ 8 h 100"/>
              <a:gd name="T4" fmla="*/ 24 w 96"/>
              <a:gd name="T5" fmla="*/ 8 h 100"/>
              <a:gd name="T6" fmla="*/ 0 w 96"/>
              <a:gd name="T7" fmla="*/ 50 h 100"/>
              <a:gd name="T8" fmla="*/ 24 w 96"/>
              <a:gd name="T9" fmla="*/ 91 h 100"/>
              <a:gd name="T10" fmla="*/ 72 w 96"/>
              <a:gd name="T11" fmla="*/ 91 h 100"/>
              <a:gd name="T12" fmla="*/ 96 w 96"/>
              <a:gd name="T13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" h="100">
                <a:moveTo>
                  <a:pt x="96" y="50"/>
                </a:moveTo>
                <a:cubicBezTo>
                  <a:pt x="96" y="33"/>
                  <a:pt x="87" y="17"/>
                  <a:pt x="72" y="8"/>
                </a:cubicBezTo>
                <a:cubicBezTo>
                  <a:pt x="57" y="0"/>
                  <a:pt x="39" y="0"/>
                  <a:pt x="24" y="8"/>
                </a:cubicBezTo>
                <a:cubicBezTo>
                  <a:pt x="9" y="17"/>
                  <a:pt x="0" y="33"/>
                  <a:pt x="0" y="50"/>
                </a:cubicBezTo>
                <a:cubicBezTo>
                  <a:pt x="0" y="67"/>
                  <a:pt x="9" y="83"/>
                  <a:pt x="24" y="91"/>
                </a:cubicBezTo>
                <a:cubicBezTo>
                  <a:pt x="39" y="100"/>
                  <a:pt x="57" y="100"/>
                  <a:pt x="72" y="91"/>
                </a:cubicBezTo>
                <a:cubicBezTo>
                  <a:pt x="87" y="83"/>
                  <a:pt x="96" y="67"/>
                  <a:pt x="96" y="50"/>
                </a:cubicBezTo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Line 43">
            <a:extLst>
              <a:ext uri="{FF2B5EF4-FFF2-40B4-BE49-F238E27FC236}">
                <a16:creationId xmlns:a16="http://schemas.microsoft.com/office/drawing/2014/main" id="{13A209F6-AED1-4DE4-953F-378D6459CE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5919" y="2444711"/>
            <a:ext cx="0" cy="166347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Line 57">
            <a:extLst>
              <a:ext uri="{FF2B5EF4-FFF2-40B4-BE49-F238E27FC236}">
                <a16:creationId xmlns:a16="http://schemas.microsoft.com/office/drawing/2014/main" id="{1C853899-E920-4D04-B80B-8479C5C39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829" y="2444711"/>
            <a:ext cx="84180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Line 85">
            <a:extLst>
              <a:ext uri="{FF2B5EF4-FFF2-40B4-BE49-F238E27FC236}">
                <a16:creationId xmlns:a16="http://schemas.microsoft.com/office/drawing/2014/main" id="{948EC3D3-6AD7-4D12-A85E-2D188A991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829" y="2777406"/>
            <a:ext cx="84180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Line 71">
            <a:extLst>
              <a:ext uri="{FF2B5EF4-FFF2-40B4-BE49-F238E27FC236}">
                <a16:creationId xmlns:a16="http://schemas.microsoft.com/office/drawing/2014/main" id="{3C47BF57-658F-4651-8BDE-3DB770E22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5919" y="2611058"/>
            <a:ext cx="0" cy="166347"/>
          </a:xfrm>
          <a:prstGeom prst="line">
            <a:avLst/>
          </a:prstGeom>
          <a:noFill/>
          <a:ln w="20638" cap="flat">
            <a:solidFill>
              <a:srgbClr val="0460A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Line 58">
            <a:extLst>
              <a:ext uri="{FF2B5EF4-FFF2-40B4-BE49-F238E27FC236}">
                <a16:creationId xmlns:a16="http://schemas.microsoft.com/office/drawing/2014/main" id="{B63229B3-A353-4CF6-9AFC-7E14880099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4166" y="2952508"/>
            <a:ext cx="84180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Line 50">
            <a:extLst>
              <a:ext uri="{FF2B5EF4-FFF2-40B4-BE49-F238E27FC236}">
                <a16:creationId xmlns:a16="http://schemas.microsoft.com/office/drawing/2014/main" id="{350F0ABD-52DC-458C-ACCD-6DE9369058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5919" y="2566553"/>
            <a:ext cx="0" cy="137893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Line 64">
            <a:extLst>
              <a:ext uri="{FF2B5EF4-FFF2-40B4-BE49-F238E27FC236}">
                <a16:creationId xmlns:a16="http://schemas.microsoft.com/office/drawing/2014/main" id="{1E9576FE-253C-42BB-BDE6-F27A166A2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829" y="2566553"/>
            <a:ext cx="84180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solidFill>
                  <a:srgbClr val="E74A21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B940AD4D-6E8D-49B3-BC1D-504D09AAE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2391" y="4307657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149</a:t>
            </a:r>
          </a:p>
        </p:txBody>
      </p:sp>
      <p:sp>
        <p:nvSpPr>
          <p:cNvPr id="65" name="Rectangle 11">
            <a:extLst>
              <a:ext uri="{FF2B5EF4-FFF2-40B4-BE49-F238E27FC236}">
                <a16:creationId xmlns:a16="http://schemas.microsoft.com/office/drawing/2014/main" id="{5EF668B8-5BF0-43FC-B495-DA0EE16DC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263" y="4307657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126</a:t>
            </a:r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id="{8F771813-82AF-4771-8913-82E69770E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4635" y="4307657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117</a:t>
            </a:r>
          </a:p>
        </p:txBody>
      </p:sp>
      <p:sp>
        <p:nvSpPr>
          <p:cNvPr id="67" name="Rectangle 13">
            <a:extLst>
              <a:ext uri="{FF2B5EF4-FFF2-40B4-BE49-F238E27FC236}">
                <a16:creationId xmlns:a16="http://schemas.microsoft.com/office/drawing/2014/main" id="{C14DC8D7-4F3D-4A36-AFC1-77EF8EA6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500" y="4307657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114</a:t>
            </a:r>
          </a:p>
        </p:txBody>
      </p:sp>
      <p:sp>
        <p:nvSpPr>
          <p:cNvPr id="68" name="Rectangle 14">
            <a:extLst>
              <a:ext uri="{FF2B5EF4-FFF2-40B4-BE49-F238E27FC236}">
                <a16:creationId xmlns:a16="http://schemas.microsoft.com/office/drawing/2014/main" id="{A871465B-C512-423F-897B-1186CF5D0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139" y="4307657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111</a:t>
            </a:r>
          </a:p>
        </p:txBody>
      </p:sp>
      <p:sp>
        <p:nvSpPr>
          <p:cNvPr id="69" name="Rectangle 15">
            <a:extLst>
              <a:ext uri="{FF2B5EF4-FFF2-40B4-BE49-F238E27FC236}">
                <a16:creationId xmlns:a16="http://schemas.microsoft.com/office/drawing/2014/main" id="{C49D8DD2-24A0-41B1-AF4E-D5B33ADF4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7645" y="4307657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104</a:t>
            </a:r>
          </a:p>
        </p:txBody>
      </p:sp>
      <p:sp>
        <p:nvSpPr>
          <p:cNvPr id="70" name="Rectangle 16">
            <a:extLst>
              <a:ext uri="{FF2B5EF4-FFF2-40B4-BE49-F238E27FC236}">
                <a16:creationId xmlns:a16="http://schemas.microsoft.com/office/drawing/2014/main" id="{37D9926C-A812-4773-ADE2-2A2059881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6604" y="4307657"/>
            <a:ext cx="1413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92</a:t>
            </a:r>
          </a:p>
        </p:txBody>
      </p:sp>
      <p:sp>
        <p:nvSpPr>
          <p:cNvPr id="71" name="Rectangle 17">
            <a:extLst>
              <a:ext uri="{FF2B5EF4-FFF2-40B4-BE49-F238E27FC236}">
                <a16:creationId xmlns:a16="http://schemas.microsoft.com/office/drawing/2014/main" id="{C145FBE3-8ED3-475B-A04D-07066E42D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2391" y="4471086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141</a:t>
            </a:r>
          </a:p>
        </p:txBody>
      </p:sp>
      <p:sp>
        <p:nvSpPr>
          <p:cNvPr id="72" name="Rectangle 18">
            <a:extLst>
              <a:ext uri="{FF2B5EF4-FFF2-40B4-BE49-F238E27FC236}">
                <a16:creationId xmlns:a16="http://schemas.microsoft.com/office/drawing/2014/main" id="{093736B3-39D4-4EC2-A955-F2811E30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263" y="4471086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107</a:t>
            </a:r>
          </a:p>
        </p:txBody>
      </p:sp>
      <p:sp>
        <p:nvSpPr>
          <p:cNvPr id="73" name="Rectangle 19">
            <a:extLst>
              <a:ext uri="{FF2B5EF4-FFF2-40B4-BE49-F238E27FC236}">
                <a16:creationId xmlns:a16="http://schemas.microsoft.com/office/drawing/2014/main" id="{00992E3C-87FD-4806-BD7E-CB29191C5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4635" y="4471086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113</a:t>
            </a:r>
          </a:p>
        </p:txBody>
      </p:sp>
      <p:sp>
        <p:nvSpPr>
          <p:cNvPr id="74" name="Rectangle 20">
            <a:extLst>
              <a:ext uri="{FF2B5EF4-FFF2-40B4-BE49-F238E27FC236}">
                <a16:creationId xmlns:a16="http://schemas.microsoft.com/office/drawing/2014/main" id="{AF2A935F-128F-4C67-AB14-B8A2D2588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500" y="4471086"/>
            <a:ext cx="2119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106</a:t>
            </a:r>
          </a:p>
        </p:txBody>
      </p:sp>
      <p:sp>
        <p:nvSpPr>
          <p:cNvPr id="75" name="Rectangle 21">
            <a:extLst>
              <a:ext uri="{FF2B5EF4-FFF2-40B4-BE49-F238E27FC236}">
                <a16:creationId xmlns:a16="http://schemas.microsoft.com/office/drawing/2014/main" id="{2AC10651-2959-4394-834D-EDBC259BA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470" y="4471086"/>
            <a:ext cx="1413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98</a:t>
            </a:r>
          </a:p>
        </p:txBody>
      </p:sp>
      <p:sp>
        <p:nvSpPr>
          <p:cNvPr id="76" name="Rectangle 22">
            <a:extLst>
              <a:ext uri="{FF2B5EF4-FFF2-40B4-BE49-F238E27FC236}">
                <a16:creationId xmlns:a16="http://schemas.microsoft.com/office/drawing/2014/main" id="{9BA0B9FD-6606-49BF-9346-885869257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2976" y="4471086"/>
            <a:ext cx="1413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92</a:t>
            </a:r>
          </a:p>
        </p:txBody>
      </p:sp>
      <p:sp>
        <p:nvSpPr>
          <p:cNvPr id="77" name="Rectangle 23">
            <a:extLst>
              <a:ext uri="{FF2B5EF4-FFF2-40B4-BE49-F238E27FC236}">
                <a16:creationId xmlns:a16="http://schemas.microsoft.com/office/drawing/2014/main" id="{0D057CEA-BF20-4D63-B884-BCBCC757F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6604" y="4471086"/>
            <a:ext cx="1413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87</a:t>
            </a:r>
          </a:p>
        </p:txBody>
      </p:sp>
      <p:sp>
        <p:nvSpPr>
          <p:cNvPr id="78" name="Freeform 28">
            <a:extLst>
              <a:ext uri="{FF2B5EF4-FFF2-40B4-BE49-F238E27FC236}">
                <a16:creationId xmlns:a16="http://schemas.microsoft.com/office/drawing/2014/main" id="{5E4D305E-A9E4-4A62-B065-75EA5B0A51C5}"/>
              </a:ext>
            </a:extLst>
          </p:cNvPr>
          <p:cNvSpPr>
            <a:spLocks/>
          </p:cNvSpPr>
          <p:nvPr/>
        </p:nvSpPr>
        <p:spPr bwMode="auto">
          <a:xfrm>
            <a:off x="6004873" y="2704446"/>
            <a:ext cx="5895147" cy="391792"/>
          </a:xfrm>
          <a:custGeom>
            <a:avLst/>
            <a:gdLst>
              <a:gd name="T0" fmla="*/ 0 w 9174"/>
              <a:gd name="T1" fmla="*/ 0 h 537"/>
              <a:gd name="T2" fmla="*/ 1529 w 9174"/>
              <a:gd name="T3" fmla="*/ 522 h 537"/>
              <a:gd name="T4" fmla="*/ 3058 w 9174"/>
              <a:gd name="T5" fmla="*/ 330 h 537"/>
              <a:gd name="T6" fmla="*/ 4587 w 9174"/>
              <a:gd name="T7" fmla="*/ 495 h 537"/>
              <a:gd name="T8" fmla="*/ 6116 w 9174"/>
              <a:gd name="T9" fmla="*/ 317 h 537"/>
              <a:gd name="T10" fmla="*/ 7645 w 9174"/>
              <a:gd name="T11" fmla="*/ 537 h 537"/>
              <a:gd name="T12" fmla="*/ 9174 w 9174"/>
              <a:gd name="T13" fmla="*/ 382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74" h="537">
                <a:moveTo>
                  <a:pt x="0" y="0"/>
                </a:moveTo>
                <a:lnTo>
                  <a:pt x="1529" y="522"/>
                </a:lnTo>
                <a:lnTo>
                  <a:pt x="3058" y="330"/>
                </a:lnTo>
                <a:lnTo>
                  <a:pt x="4587" y="495"/>
                </a:lnTo>
                <a:lnTo>
                  <a:pt x="6116" y="317"/>
                </a:lnTo>
                <a:lnTo>
                  <a:pt x="7645" y="537"/>
                </a:lnTo>
                <a:lnTo>
                  <a:pt x="9174" y="382"/>
                </a:lnTo>
              </a:path>
            </a:pathLst>
          </a:cu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Freeform 30">
            <a:extLst>
              <a:ext uri="{FF2B5EF4-FFF2-40B4-BE49-F238E27FC236}">
                <a16:creationId xmlns:a16="http://schemas.microsoft.com/office/drawing/2014/main" id="{6B220F52-781A-4311-8F9C-1CD7049EA760}"/>
              </a:ext>
            </a:extLst>
          </p:cNvPr>
          <p:cNvSpPr>
            <a:spLocks/>
          </p:cNvSpPr>
          <p:nvPr/>
        </p:nvSpPr>
        <p:spPr bwMode="auto">
          <a:xfrm>
            <a:off x="6958496" y="3102507"/>
            <a:ext cx="52429" cy="63037"/>
          </a:xfrm>
          <a:custGeom>
            <a:avLst/>
            <a:gdLst>
              <a:gd name="T0" fmla="*/ 96 w 96"/>
              <a:gd name="T1" fmla="*/ 50 h 100"/>
              <a:gd name="T2" fmla="*/ 72 w 96"/>
              <a:gd name="T3" fmla="*/ 9 h 100"/>
              <a:gd name="T4" fmla="*/ 24 w 96"/>
              <a:gd name="T5" fmla="*/ 9 h 100"/>
              <a:gd name="T6" fmla="*/ 0 w 96"/>
              <a:gd name="T7" fmla="*/ 50 h 100"/>
              <a:gd name="T8" fmla="*/ 24 w 96"/>
              <a:gd name="T9" fmla="*/ 92 h 100"/>
              <a:gd name="T10" fmla="*/ 72 w 96"/>
              <a:gd name="T11" fmla="*/ 92 h 100"/>
              <a:gd name="T12" fmla="*/ 96 w 96"/>
              <a:gd name="T13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" h="100">
                <a:moveTo>
                  <a:pt x="96" y="50"/>
                </a:moveTo>
                <a:cubicBezTo>
                  <a:pt x="96" y="33"/>
                  <a:pt x="87" y="17"/>
                  <a:pt x="72" y="9"/>
                </a:cubicBezTo>
                <a:cubicBezTo>
                  <a:pt x="57" y="0"/>
                  <a:pt x="39" y="0"/>
                  <a:pt x="24" y="9"/>
                </a:cubicBezTo>
                <a:cubicBezTo>
                  <a:pt x="9" y="17"/>
                  <a:pt x="0" y="33"/>
                  <a:pt x="0" y="50"/>
                </a:cubicBezTo>
                <a:cubicBezTo>
                  <a:pt x="0" y="67"/>
                  <a:pt x="9" y="83"/>
                  <a:pt x="24" y="92"/>
                </a:cubicBezTo>
                <a:cubicBezTo>
                  <a:pt x="39" y="100"/>
                  <a:pt x="57" y="100"/>
                  <a:pt x="72" y="92"/>
                </a:cubicBezTo>
                <a:cubicBezTo>
                  <a:pt x="87" y="83"/>
                  <a:pt x="96" y="67"/>
                  <a:pt x="96" y="50"/>
                </a:cubicBezTo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Freeform 31">
            <a:extLst>
              <a:ext uri="{FF2B5EF4-FFF2-40B4-BE49-F238E27FC236}">
                <a16:creationId xmlns:a16="http://schemas.microsoft.com/office/drawing/2014/main" id="{8924D41B-699E-4B6A-AAAF-8A9ABDA9173E}"/>
              </a:ext>
            </a:extLst>
          </p:cNvPr>
          <p:cNvSpPr>
            <a:spLocks/>
          </p:cNvSpPr>
          <p:nvPr/>
        </p:nvSpPr>
        <p:spPr bwMode="auto">
          <a:xfrm>
            <a:off x="7944689" y="3397994"/>
            <a:ext cx="52429" cy="63037"/>
          </a:xfrm>
          <a:custGeom>
            <a:avLst/>
            <a:gdLst>
              <a:gd name="T0" fmla="*/ 96 w 96"/>
              <a:gd name="T1" fmla="*/ 50 h 100"/>
              <a:gd name="T2" fmla="*/ 72 w 96"/>
              <a:gd name="T3" fmla="*/ 8 h 100"/>
              <a:gd name="T4" fmla="*/ 24 w 96"/>
              <a:gd name="T5" fmla="*/ 8 h 100"/>
              <a:gd name="T6" fmla="*/ 0 w 96"/>
              <a:gd name="T7" fmla="*/ 50 h 100"/>
              <a:gd name="T8" fmla="*/ 24 w 96"/>
              <a:gd name="T9" fmla="*/ 91 h 100"/>
              <a:gd name="T10" fmla="*/ 72 w 96"/>
              <a:gd name="T11" fmla="*/ 91 h 100"/>
              <a:gd name="T12" fmla="*/ 96 w 96"/>
              <a:gd name="T13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" h="100">
                <a:moveTo>
                  <a:pt x="96" y="50"/>
                </a:moveTo>
                <a:cubicBezTo>
                  <a:pt x="96" y="33"/>
                  <a:pt x="87" y="17"/>
                  <a:pt x="72" y="8"/>
                </a:cubicBezTo>
                <a:cubicBezTo>
                  <a:pt x="57" y="0"/>
                  <a:pt x="39" y="0"/>
                  <a:pt x="24" y="8"/>
                </a:cubicBezTo>
                <a:cubicBezTo>
                  <a:pt x="9" y="17"/>
                  <a:pt x="0" y="33"/>
                  <a:pt x="0" y="50"/>
                </a:cubicBezTo>
                <a:cubicBezTo>
                  <a:pt x="0" y="67"/>
                  <a:pt x="9" y="83"/>
                  <a:pt x="24" y="91"/>
                </a:cubicBezTo>
                <a:cubicBezTo>
                  <a:pt x="39" y="100"/>
                  <a:pt x="57" y="100"/>
                  <a:pt x="72" y="91"/>
                </a:cubicBezTo>
                <a:cubicBezTo>
                  <a:pt x="87" y="83"/>
                  <a:pt x="96" y="67"/>
                  <a:pt x="96" y="50"/>
                </a:cubicBezTo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Freeform 32">
            <a:extLst>
              <a:ext uri="{FF2B5EF4-FFF2-40B4-BE49-F238E27FC236}">
                <a16:creationId xmlns:a16="http://schemas.microsoft.com/office/drawing/2014/main" id="{8A8FC387-50C3-481E-8396-84D3E05BBED3}"/>
              </a:ext>
            </a:extLst>
          </p:cNvPr>
          <p:cNvSpPr>
            <a:spLocks/>
          </p:cNvSpPr>
          <p:nvPr/>
        </p:nvSpPr>
        <p:spPr bwMode="auto">
          <a:xfrm>
            <a:off x="8926189" y="3470082"/>
            <a:ext cx="52429" cy="63037"/>
          </a:xfrm>
          <a:custGeom>
            <a:avLst/>
            <a:gdLst>
              <a:gd name="T0" fmla="*/ 96 w 96"/>
              <a:gd name="T1" fmla="*/ 50 h 100"/>
              <a:gd name="T2" fmla="*/ 72 w 96"/>
              <a:gd name="T3" fmla="*/ 9 h 100"/>
              <a:gd name="T4" fmla="*/ 24 w 96"/>
              <a:gd name="T5" fmla="*/ 9 h 100"/>
              <a:gd name="T6" fmla="*/ 0 w 96"/>
              <a:gd name="T7" fmla="*/ 50 h 100"/>
              <a:gd name="T8" fmla="*/ 24 w 96"/>
              <a:gd name="T9" fmla="*/ 92 h 100"/>
              <a:gd name="T10" fmla="*/ 72 w 96"/>
              <a:gd name="T11" fmla="*/ 92 h 100"/>
              <a:gd name="T12" fmla="*/ 96 w 96"/>
              <a:gd name="T13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" h="100">
                <a:moveTo>
                  <a:pt x="96" y="50"/>
                </a:moveTo>
                <a:cubicBezTo>
                  <a:pt x="96" y="33"/>
                  <a:pt x="87" y="17"/>
                  <a:pt x="72" y="9"/>
                </a:cubicBezTo>
                <a:cubicBezTo>
                  <a:pt x="57" y="0"/>
                  <a:pt x="39" y="0"/>
                  <a:pt x="24" y="9"/>
                </a:cubicBezTo>
                <a:cubicBezTo>
                  <a:pt x="9" y="17"/>
                  <a:pt x="0" y="33"/>
                  <a:pt x="0" y="50"/>
                </a:cubicBezTo>
                <a:cubicBezTo>
                  <a:pt x="0" y="67"/>
                  <a:pt x="9" y="83"/>
                  <a:pt x="24" y="92"/>
                </a:cubicBezTo>
                <a:cubicBezTo>
                  <a:pt x="39" y="100"/>
                  <a:pt x="57" y="100"/>
                  <a:pt x="72" y="92"/>
                </a:cubicBezTo>
                <a:cubicBezTo>
                  <a:pt x="87" y="83"/>
                  <a:pt x="96" y="67"/>
                  <a:pt x="96" y="50"/>
                </a:cubicBezTo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Freeform 33">
            <a:extLst>
              <a:ext uri="{FF2B5EF4-FFF2-40B4-BE49-F238E27FC236}">
                <a16:creationId xmlns:a16="http://schemas.microsoft.com/office/drawing/2014/main" id="{BBBCDC60-0199-42BB-87A1-CFA5385E6E6F}"/>
              </a:ext>
            </a:extLst>
          </p:cNvPr>
          <p:cNvSpPr>
            <a:spLocks/>
          </p:cNvSpPr>
          <p:nvPr/>
        </p:nvSpPr>
        <p:spPr bwMode="auto">
          <a:xfrm>
            <a:off x="9910977" y="3519839"/>
            <a:ext cx="52429" cy="63037"/>
          </a:xfrm>
          <a:custGeom>
            <a:avLst/>
            <a:gdLst>
              <a:gd name="T0" fmla="*/ 96 w 96"/>
              <a:gd name="T1" fmla="*/ 50 h 100"/>
              <a:gd name="T2" fmla="*/ 72 w 96"/>
              <a:gd name="T3" fmla="*/ 9 h 100"/>
              <a:gd name="T4" fmla="*/ 24 w 96"/>
              <a:gd name="T5" fmla="*/ 9 h 100"/>
              <a:gd name="T6" fmla="*/ 0 w 96"/>
              <a:gd name="T7" fmla="*/ 50 h 100"/>
              <a:gd name="T8" fmla="*/ 24 w 96"/>
              <a:gd name="T9" fmla="*/ 92 h 100"/>
              <a:gd name="T10" fmla="*/ 72 w 96"/>
              <a:gd name="T11" fmla="*/ 92 h 100"/>
              <a:gd name="T12" fmla="*/ 96 w 96"/>
              <a:gd name="T13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" h="100">
                <a:moveTo>
                  <a:pt x="96" y="50"/>
                </a:moveTo>
                <a:cubicBezTo>
                  <a:pt x="96" y="33"/>
                  <a:pt x="87" y="17"/>
                  <a:pt x="72" y="9"/>
                </a:cubicBezTo>
                <a:cubicBezTo>
                  <a:pt x="57" y="0"/>
                  <a:pt x="39" y="0"/>
                  <a:pt x="24" y="9"/>
                </a:cubicBezTo>
                <a:cubicBezTo>
                  <a:pt x="9" y="17"/>
                  <a:pt x="0" y="33"/>
                  <a:pt x="0" y="50"/>
                </a:cubicBezTo>
                <a:cubicBezTo>
                  <a:pt x="0" y="67"/>
                  <a:pt x="9" y="83"/>
                  <a:pt x="24" y="92"/>
                </a:cubicBezTo>
                <a:cubicBezTo>
                  <a:pt x="39" y="100"/>
                  <a:pt x="57" y="100"/>
                  <a:pt x="72" y="92"/>
                </a:cubicBezTo>
                <a:cubicBezTo>
                  <a:pt x="87" y="83"/>
                  <a:pt x="96" y="67"/>
                  <a:pt x="96" y="50"/>
                </a:cubicBezTo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Freeform 34">
            <a:extLst>
              <a:ext uri="{FF2B5EF4-FFF2-40B4-BE49-F238E27FC236}">
                <a16:creationId xmlns:a16="http://schemas.microsoft.com/office/drawing/2014/main" id="{58581DEA-BB69-4974-BB9A-4CE9AF224C1B}"/>
              </a:ext>
            </a:extLst>
          </p:cNvPr>
          <p:cNvSpPr>
            <a:spLocks/>
          </p:cNvSpPr>
          <p:nvPr/>
        </p:nvSpPr>
        <p:spPr bwMode="auto">
          <a:xfrm>
            <a:off x="10887335" y="3597176"/>
            <a:ext cx="52429" cy="63037"/>
          </a:xfrm>
          <a:custGeom>
            <a:avLst/>
            <a:gdLst>
              <a:gd name="T0" fmla="*/ 96 w 96"/>
              <a:gd name="T1" fmla="*/ 50 h 100"/>
              <a:gd name="T2" fmla="*/ 72 w 96"/>
              <a:gd name="T3" fmla="*/ 9 h 100"/>
              <a:gd name="T4" fmla="*/ 24 w 96"/>
              <a:gd name="T5" fmla="*/ 9 h 100"/>
              <a:gd name="T6" fmla="*/ 0 w 96"/>
              <a:gd name="T7" fmla="*/ 50 h 100"/>
              <a:gd name="T8" fmla="*/ 24 w 96"/>
              <a:gd name="T9" fmla="*/ 92 h 100"/>
              <a:gd name="T10" fmla="*/ 72 w 96"/>
              <a:gd name="T11" fmla="*/ 92 h 100"/>
              <a:gd name="T12" fmla="*/ 96 w 96"/>
              <a:gd name="T13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" h="100">
                <a:moveTo>
                  <a:pt x="96" y="50"/>
                </a:moveTo>
                <a:cubicBezTo>
                  <a:pt x="96" y="33"/>
                  <a:pt x="87" y="17"/>
                  <a:pt x="72" y="9"/>
                </a:cubicBezTo>
                <a:cubicBezTo>
                  <a:pt x="57" y="0"/>
                  <a:pt x="39" y="0"/>
                  <a:pt x="24" y="9"/>
                </a:cubicBezTo>
                <a:cubicBezTo>
                  <a:pt x="9" y="17"/>
                  <a:pt x="0" y="33"/>
                  <a:pt x="0" y="50"/>
                </a:cubicBezTo>
                <a:cubicBezTo>
                  <a:pt x="0" y="67"/>
                  <a:pt x="9" y="83"/>
                  <a:pt x="24" y="92"/>
                </a:cubicBezTo>
                <a:cubicBezTo>
                  <a:pt x="39" y="100"/>
                  <a:pt x="57" y="100"/>
                  <a:pt x="72" y="92"/>
                </a:cubicBezTo>
                <a:cubicBezTo>
                  <a:pt x="87" y="83"/>
                  <a:pt x="96" y="67"/>
                  <a:pt x="96" y="50"/>
                </a:cubicBezTo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Freeform 35">
            <a:extLst>
              <a:ext uri="{FF2B5EF4-FFF2-40B4-BE49-F238E27FC236}">
                <a16:creationId xmlns:a16="http://schemas.microsoft.com/office/drawing/2014/main" id="{A2F2D461-1E76-4539-837A-EF4F49360AC8}"/>
              </a:ext>
            </a:extLst>
          </p:cNvPr>
          <p:cNvSpPr>
            <a:spLocks/>
          </p:cNvSpPr>
          <p:nvPr/>
        </p:nvSpPr>
        <p:spPr bwMode="auto">
          <a:xfrm>
            <a:off x="11871326" y="3722373"/>
            <a:ext cx="52429" cy="63037"/>
          </a:xfrm>
          <a:custGeom>
            <a:avLst/>
            <a:gdLst>
              <a:gd name="T0" fmla="*/ 96 w 96"/>
              <a:gd name="T1" fmla="*/ 50 h 100"/>
              <a:gd name="T2" fmla="*/ 72 w 96"/>
              <a:gd name="T3" fmla="*/ 9 h 100"/>
              <a:gd name="T4" fmla="*/ 24 w 96"/>
              <a:gd name="T5" fmla="*/ 9 h 100"/>
              <a:gd name="T6" fmla="*/ 0 w 96"/>
              <a:gd name="T7" fmla="*/ 50 h 100"/>
              <a:gd name="T8" fmla="*/ 24 w 96"/>
              <a:gd name="T9" fmla="*/ 92 h 100"/>
              <a:gd name="T10" fmla="*/ 72 w 96"/>
              <a:gd name="T11" fmla="*/ 92 h 100"/>
              <a:gd name="T12" fmla="*/ 96 w 96"/>
              <a:gd name="T13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" h="100">
                <a:moveTo>
                  <a:pt x="96" y="50"/>
                </a:moveTo>
                <a:cubicBezTo>
                  <a:pt x="96" y="33"/>
                  <a:pt x="87" y="17"/>
                  <a:pt x="72" y="9"/>
                </a:cubicBezTo>
                <a:cubicBezTo>
                  <a:pt x="57" y="0"/>
                  <a:pt x="39" y="0"/>
                  <a:pt x="24" y="9"/>
                </a:cubicBezTo>
                <a:cubicBezTo>
                  <a:pt x="9" y="17"/>
                  <a:pt x="0" y="33"/>
                  <a:pt x="0" y="50"/>
                </a:cubicBezTo>
                <a:cubicBezTo>
                  <a:pt x="0" y="67"/>
                  <a:pt x="9" y="83"/>
                  <a:pt x="24" y="92"/>
                </a:cubicBezTo>
                <a:cubicBezTo>
                  <a:pt x="39" y="100"/>
                  <a:pt x="57" y="100"/>
                  <a:pt x="72" y="92"/>
                </a:cubicBezTo>
                <a:cubicBezTo>
                  <a:pt x="87" y="83"/>
                  <a:pt x="96" y="67"/>
                  <a:pt x="96" y="50"/>
                </a:cubicBezTo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6FF70C2F-5E7B-4CF7-8AC7-46AD42DB3D30}"/>
              </a:ext>
            </a:extLst>
          </p:cNvPr>
          <p:cNvSpPr>
            <a:spLocks/>
          </p:cNvSpPr>
          <p:nvPr/>
        </p:nvSpPr>
        <p:spPr bwMode="auto">
          <a:xfrm>
            <a:off x="5978159" y="2680079"/>
            <a:ext cx="55520" cy="63037"/>
          </a:xfrm>
          <a:custGeom>
            <a:avLst/>
            <a:gdLst>
              <a:gd name="T0" fmla="*/ 0 w 131"/>
              <a:gd name="T1" fmla="*/ 39 h 78"/>
              <a:gd name="T2" fmla="*/ 66 w 131"/>
              <a:gd name="T3" fmla="*/ 0 h 78"/>
              <a:gd name="T4" fmla="*/ 131 w 131"/>
              <a:gd name="T5" fmla="*/ 39 h 78"/>
              <a:gd name="T6" fmla="*/ 66 w 131"/>
              <a:gd name="T7" fmla="*/ 78 h 78"/>
              <a:gd name="T8" fmla="*/ 0 w 131"/>
              <a:gd name="T9" fmla="*/ 3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78">
                <a:moveTo>
                  <a:pt x="0" y="39"/>
                </a:moveTo>
                <a:lnTo>
                  <a:pt x="66" y="0"/>
                </a:lnTo>
                <a:lnTo>
                  <a:pt x="131" y="39"/>
                </a:lnTo>
                <a:lnTo>
                  <a:pt x="66" y="78"/>
                </a:lnTo>
                <a:lnTo>
                  <a:pt x="0" y="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6" name="Freeform 37">
            <a:extLst>
              <a:ext uri="{FF2B5EF4-FFF2-40B4-BE49-F238E27FC236}">
                <a16:creationId xmlns:a16="http://schemas.microsoft.com/office/drawing/2014/main" id="{B4B25C7F-DC16-4D0A-8669-796C771427E9}"/>
              </a:ext>
            </a:extLst>
          </p:cNvPr>
          <p:cNvSpPr>
            <a:spLocks/>
          </p:cNvSpPr>
          <p:nvPr/>
        </p:nvSpPr>
        <p:spPr bwMode="auto">
          <a:xfrm>
            <a:off x="6958496" y="3047255"/>
            <a:ext cx="55520" cy="63037"/>
          </a:xfrm>
          <a:custGeom>
            <a:avLst/>
            <a:gdLst>
              <a:gd name="T0" fmla="*/ 0 w 131"/>
              <a:gd name="T1" fmla="*/ 39 h 77"/>
              <a:gd name="T2" fmla="*/ 66 w 131"/>
              <a:gd name="T3" fmla="*/ 0 h 77"/>
              <a:gd name="T4" fmla="*/ 131 w 131"/>
              <a:gd name="T5" fmla="*/ 39 h 77"/>
              <a:gd name="T6" fmla="*/ 66 w 131"/>
              <a:gd name="T7" fmla="*/ 77 h 77"/>
              <a:gd name="T8" fmla="*/ 0 w 131"/>
              <a:gd name="T9" fmla="*/ 3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77">
                <a:moveTo>
                  <a:pt x="0" y="39"/>
                </a:moveTo>
                <a:lnTo>
                  <a:pt x="66" y="0"/>
                </a:lnTo>
                <a:lnTo>
                  <a:pt x="131" y="39"/>
                </a:lnTo>
                <a:lnTo>
                  <a:pt x="66" y="77"/>
                </a:lnTo>
                <a:lnTo>
                  <a:pt x="0" y="39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Freeform 38">
            <a:extLst>
              <a:ext uri="{FF2B5EF4-FFF2-40B4-BE49-F238E27FC236}">
                <a16:creationId xmlns:a16="http://schemas.microsoft.com/office/drawing/2014/main" id="{AA9E5042-2AF9-4AFB-BCD2-97C28317347B}"/>
              </a:ext>
            </a:extLst>
          </p:cNvPr>
          <p:cNvSpPr>
            <a:spLocks/>
          </p:cNvSpPr>
          <p:nvPr/>
        </p:nvSpPr>
        <p:spPr bwMode="auto">
          <a:xfrm>
            <a:off x="7942868" y="2916758"/>
            <a:ext cx="55520" cy="63037"/>
          </a:xfrm>
          <a:custGeom>
            <a:avLst/>
            <a:gdLst>
              <a:gd name="T0" fmla="*/ 0 w 130"/>
              <a:gd name="T1" fmla="*/ 39 h 77"/>
              <a:gd name="T2" fmla="*/ 65 w 130"/>
              <a:gd name="T3" fmla="*/ 0 h 77"/>
              <a:gd name="T4" fmla="*/ 130 w 130"/>
              <a:gd name="T5" fmla="*/ 39 h 77"/>
              <a:gd name="T6" fmla="*/ 65 w 130"/>
              <a:gd name="T7" fmla="*/ 77 h 77"/>
              <a:gd name="T8" fmla="*/ 0 w 130"/>
              <a:gd name="T9" fmla="*/ 3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77">
                <a:moveTo>
                  <a:pt x="0" y="39"/>
                </a:moveTo>
                <a:lnTo>
                  <a:pt x="65" y="0"/>
                </a:lnTo>
                <a:lnTo>
                  <a:pt x="130" y="39"/>
                </a:lnTo>
                <a:lnTo>
                  <a:pt x="65" y="77"/>
                </a:lnTo>
                <a:lnTo>
                  <a:pt x="0" y="3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88" name="Freeform 39">
            <a:extLst>
              <a:ext uri="{FF2B5EF4-FFF2-40B4-BE49-F238E27FC236}">
                <a16:creationId xmlns:a16="http://schemas.microsoft.com/office/drawing/2014/main" id="{2211EE86-C0FB-415B-882D-593243A517C3}"/>
              </a:ext>
            </a:extLst>
          </p:cNvPr>
          <p:cNvSpPr>
            <a:spLocks/>
          </p:cNvSpPr>
          <p:nvPr/>
        </p:nvSpPr>
        <p:spPr bwMode="auto">
          <a:xfrm>
            <a:off x="8925096" y="3033053"/>
            <a:ext cx="55520" cy="63037"/>
          </a:xfrm>
          <a:custGeom>
            <a:avLst/>
            <a:gdLst>
              <a:gd name="T0" fmla="*/ 0 w 130"/>
              <a:gd name="T1" fmla="*/ 38 h 77"/>
              <a:gd name="T2" fmla="*/ 65 w 130"/>
              <a:gd name="T3" fmla="*/ 0 h 77"/>
              <a:gd name="T4" fmla="*/ 130 w 130"/>
              <a:gd name="T5" fmla="*/ 38 h 77"/>
              <a:gd name="T6" fmla="*/ 65 w 130"/>
              <a:gd name="T7" fmla="*/ 77 h 77"/>
              <a:gd name="T8" fmla="*/ 0 w 130"/>
              <a:gd name="T9" fmla="*/ 3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77">
                <a:moveTo>
                  <a:pt x="0" y="38"/>
                </a:moveTo>
                <a:lnTo>
                  <a:pt x="65" y="0"/>
                </a:lnTo>
                <a:lnTo>
                  <a:pt x="130" y="38"/>
                </a:lnTo>
                <a:lnTo>
                  <a:pt x="65" y="77"/>
                </a:lnTo>
                <a:lnTo>
                  <a:pt x="0" y="38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Freeform 40">
            <a:extLst>
              <a:ext uri="{FF2B5EF4-FFF2-40B4-BE49-F238E27FC236}">
                <a16:creationId xmlns:a16="http://schemas.microsoft.com/office/drawing/2014/main" id="{B39C6176-80D3-4676-B2BB-88ABC16E5326}"/>
              </a:ext>
            </a:extLst>
          </p:cNvPr>
          <p:cNvSpPr>
            <a:spLocks/>
          </p:cNvSpPr>
          <p:nvPr/>
        </p:nvSpPr>
        <p:spPr bwMode="auto">
          <a:xfrm>
            <a:off x="9907581" y="2910777"/>
            <a:ext cx="55924" cy="63037"/>
          </a:xfrm>
          <a:custGeom>
            <a:avLst/>
            <a:gdLst>
              <a:gd name="T0" fmla="*/ 0 w 130"/>
              <a:gd name="T1" fmla="*/ 39 h 78"/>
              <a:gd name="T2" fmla="*/ 65 w 130"/>
              <a:gd name="T3" fmla="*/ 0 h 78"/>
              <a:gd name="T4" fmla="*/ 130 w 130"/>
              <a:gd name="T5" fmla="*/ 39 h 78"/>
              <a:gd name="T6" fmla="*/ 65 w 130"/>
              <a:gd name="T7" fmla="*/ 78 h 78"/>
              <a:gd name="T8" fmla="*/ 0 w 130"/>
              <a:gd name="T9" fmla="*/ 3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78">
                <a:moveTo>
                  <a:pt x="0" y="39"/>
                </a:moveTo>
                <a:lnTo>
                  <a:pt x="65" y="0"/>
                </a:lnTo>
                <a:lnTo>
                  <a:pt x="130" y="39"/>
                </a:lnTo>
                <a:lnTo>
                  <a:pt x="65" y="78"/>
                </a:lnTo>
                <a:lnTo>
                  <a:pt x="0" y="3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Freeform 41">
            <a:extLst>
              <a:ext uri="{FF2B5EF4-FFF2-40B4-BE49-F238E27FC236}">
                <a16:creationId xmlns:a16="http://schemas.microsoft.com/office/drawing/2014/main" id="{35A6794F-6241-4023-A6C0-3A49B36676CC}"/>
              </a:ext>
            </a:extLst>
          </p:cNvPr>
          <p:cNvSpPr>
            <a:spLocks/>
          </p:cNvSpPr>
          <p:nvPr/>
        </p:nvSpPr>
        <p:spPr bwMode="auto">
          <a:xfrm>
            <a:off x="10885877" y="3061214"/>
            <a:ext cx="55520" cy="63037"/>
          </a:xfrm>
          <a:custGeom>
            <a:avLst/>
            <a:gdLst>
              <a:gd name="T0" fmla="*/ 0 w 131"/>
              <a:gd name="T1" fmla="*/ 39 h 78"/>
              <a:gd name="T2" fmla="*/ 65 w 131"/>
              <a:gd name="T3" fmla="*/ 0 h 78"/>
              <a:gd name="T4" fmla="*/ 131 w 131"/>
              <a:gd name="T5" fmla="*/ 39 h 78"/>
              <a:gd name="T6" fmla="*/ 65 w 131"/>
              <a:gd name="T7" fmla="*/ 78 h 78"/>
              <a:gd name="T8" fmla="*/ 0 w 131"/>
              <a:gd name="T9" fmla="*/ 3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78">
                <a:moveTo>
                  <a:pt x="0" y="39"/>
                </a:moveTo>
                <a:lnTo>
                  <a:pt x="65" y="0"/>
                </a:lnTo>
                <a:lnTo>
                  <a:pt x="131" y="39"/>
                </a:lnTo>
                <a:lnTo>
                  <a:pt x="65" y="78"/>
                </a:lnTo>
                <a:lnTo>
                  <a:pt x="0" y="39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1" name="Freeform 42">
            <a:extLst>
              <a:ext uri="{FF2B5EF4-FFF2-40B4-BE49-F238E27FC236}">
                <a16:creationId xmlns:a16="http://schemas.microsoft.com/office/drawing/2014/main" id="{2FAA6A3D-8F80-4BB9-B1CC-AA4A5FFC8677}"/>
              </a:ext>
            </a:extLst>
          </p:cNvPr>
          <p:cNvSpPr>
            <a:spLocks/>
          </p:cNvSpPr>
          <p:nvPr/>
        </p:nvSpPr>
        <p:spPr bwMode="auto">
          <a:xfrm>
            <a:off x="11869504" y="2955429"/>
            <a:ext cx="55520" cy="63037"/>
          </a:xfrm>
          <a:custGeom>
            <a:avLst/>
            <a:gdLst>
              <a:gd name="T0" fmla="*/ 0 w 131"/>
              <a:gd name="T1" fmla="*/ 38 h 77"/>
              <a:gd name="T2" fmla="*/ 65 w 131"/>
              <a:gd name="T3" fmla="*/ 0 h 77"/>
              <a:gd name="T4" fmla="*/ 131 w 131"/>
              <a:gd name="T5" fmla="*/ 38 h 77"/>
              <a:gd name="T6" fmla="*/ 65 w 131"/>
              <a:gd name="T7" fmla="*/ 77 h 77"/>
              <a:gd name="T8" fmla="*/ 0 w 131"/>
              <a:gd name="T9" fmla="*/ 3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77">
                <a:moveTo>
                  <a:pt x="0" y="38"/>
                </a:moveTo>
                <a:lnTo>
                  <a:pt x="65" y="0"/>
                </a:lnTo>
                <a:lnTo>
                  <a:pt x="131" y="38"/>
                </a:lnTo>
                <a:lnTo>
                  <a:pt x="65" y="77"/>
                </a:lnTo>
                <a:lnTo>
                  <a:pt x="0" y="38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Line 44">
            <a:extLst>
              <a:ext uri="{FF2B5EF4-FFF2-40B4-BE49-F238E27FC236}">
                <a16:creationId xmlns:a16="http://schemas.microsoft.com/office/drawing/2014/main" id="{BC33315A-7C5E-4D85-A7BB-3D2B46B66A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86256" y="2952508"/>
            <a:ext cx="0" cy="178021"/>
          </a:xfrm>
          <a:prstGeom prst="line">
            <a:avLst/>
          </a:prstGeom>
          <a:noFill/>
          <a:ln w="20638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3" name="Line 45">
            <a:extLst>
              <a:ext uri="{FF2B5EF4-FFF2-40B4-BE49-F238E27FC236}">
                <a16:creationId xmlns:a16="http://schemas.microsoft.com/office/drawing/2014/main" id="{D994C149-3B27-4549-B7A1-ADAD1BE85A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70628" y="3278637"/>
            <a:ext cx="0" cy="151755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Line 46">
            <a:extLst>
              <a:ext uri="{FF2B5EF4-FFF2-40B4-BE49-F238E27FC236}">
                <a16:creationId xmlns:a16="http://schemas.microsoft.com/office/drawing/2014/main" id="{5FCC0DBF-E01E-486E-AF0C-D92A5028E3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52492" y="3344300"/>
            <a:ext cx="0" cy="156863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Line 47">
            <a:extLst>
              <a:ext uri="{FF2B5EF4-FFF2-40B4-BE49-F238E27FC236}">
                <a16:creationId xmlns:a16="http://schemas.microsoft.com/office/drawing/2014/main" id="{08C14817-FC93-4AE3-BE0D-7432BF124F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37131" y="3405586"/>
            <a:ext cx="0" cy="146649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6" name="Line 48">
            <a:extLst>
              <a:ext uri="{FF2B5EF4-FFF2-40B4-BE49-F238E27FC236}">
                <a16:creationId xmlns:a16="http://schemas.microsoft.com/office/drawing/2014/main" id="{33AE7544-5687-4027-85DD-75FE343B6D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13638" y="3471980"/>
            <a:ext cx="0" cy="157592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Line 49">
            <a:extLst>
              <a:ext uri="{FF2B5EF4-FFF2-40B4-BE49-F238E27FC236}">
                <a16:creationId xmlns:a16="http://schemas.microsoft.com/office/drawing/2014/main" id="{692E5255-E375-49A7-AC0B-EA5630E1D2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97265" y="3596010"/>
            <a:ext cx="0" cy="160511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Line 51">
            <a:extLst>
              <a:ext uri="{FF2B5EF4-FFF2-40B4-BE49-F238E27FC236}">
                <a16:creationId xmlns:a16="http://schemas.microsoft.com/office/drawing/2014/main" id="{12EFE522-DAFE-4584-9CD2-C85D044944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86256" y="2932809"/>
            <a:ext cx="0" cy="152485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Line 52">
            <a:extLst>
              <a:ext uri="{FF2B5EF4-FFF2-40B4-BE49-F238E27FC236}">
                <a16:creationId xmlns:a16="http://schemas.microsoft.com/office/drawing/2014/main" id="{1B54B526-DD4D-4DA9-8128-F4C5CEB742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70628" y="2777406"/>
            <a:ext cx="0" cy="167807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Line 53">
            <a:extLst>
              <a:ext uri="{FF2B5EF4-FFF2-40B4-BE49-F238E27FC236}">
                <a16:creationId xmlns:a16="http://schemas.microsoft.com/office/drawing/2014/main" id="{23340FBB-169D-4C31-86B2-17D5C59689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52492" y="2889763"/>
            <a:ext cx="0" cy="175832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1" name="Line 54">
            <a:extLst>
              <a:ext uri="{FF2B5EF4-FFF2-40B4-BE49-F238E27FC236}">
                <a16:creationId xmlns:a16="http://schemas.microsoft.com/office/drawing/2014/main" id="{F837FBD5-9DDB-4D36-A942-0CAD309B19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37131" y="2735819"/>
            <a:ext cx="0" cy="199909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Line 55">
            <a:extLst>
              <a:ext uri="{FF2B5EF4-FFF2-40B4-BE49-F238E27FC236}">
                <a16:creationId xmlns:a16="http://schemas.microsoft.com/office/drawing/2014/main" id="{7173747D-2110-42A6-AA22-B8A6EF5E0F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13638" y="2897789"/>
            <a:ext cx="0" cy="198449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" name="Line 56">
            <a:extLst>
              <a:ext uri="{FF2B5EF4-FFF2-40B4-BE49-F238E27FC236}">
                <a16:creationId xmlns:a16="http://schemas.microsoft.com/office/drawing/2014/main" id="{7C121F4C-CF5E-4923-883F-353875188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97265" y="2770839"/>
            <a:ext cx="0" cy="212312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Line 59">
            <a:extLst>
              <a:ext uri="{FF2B5EF4-FFF2-40B4-BE49-F238E27FC236}">
                <a16:creationId xmlns:a16="http://schemas.microsoft.com/office/drawing/2014/main" id="{06AE6A37-C676-4907-9B5A-65EF193D6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8859" y="3278637"/>
            <a:ext cx="83537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" name="Line 60">
            <a:extLst>
              <a:ext uri="{FF2B5EF4-FFF2-40B4-BE49-F238E27FC236}">
                <a16:creationId xmlns:a16="http://schemas.microsoft.com/office/drawing/2014/main" id="{778E650E-FDC0-4E6A-95BB-474299AD0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0724" y="3344300"/>
            <a:ext cx="83537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Line 61">
            <a:extLst>
              <a:ext uri="{FF2B5EF4-FFF2-40B4-BE49-F238E27FC236}">
                <a16:creationId xmlns:a16="http://schemas.microsoft.com/office/drawing/2014/main" id="{44C8F9A4-AD97-4C60-998F-C158ECF37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5363" y="3405586"/>
            <a:ext cx="83537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Line 62">
            <a:extLst>
              <a:ext uri="{FF2B5EF4-FFF2-40B4-BE49-F238E27FC236}">
                <a16:creationId xmlns:a16="http://schemas.microsoft.com/office/drawing/2014/main" id="{33AE064C-0DA5-401D-BC7A-8A2F3D498E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1548" y="3471980"/>
            <a:ext cx="84180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" name="Line 63">
            <a:extLst>
              <a:ext uri="{FF2B5EF4-FFF2-40B4-BE49-F238E27FC236}">
                <a16:creationId xmlns:a16="http://schemas.microsoft.com/office/drawing/2014/main" id="{2D8FBF20-F708-469C-8F6F-1D5AA35DA4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55175" y="3596010"/>
            <a:ext cx="84180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Line 65">
            <a:extLst>
              <a:ext uri="{FF2B5EF4-FFF2-40B4-BE49-F238E27FC236}">
                <a16:creationId xmlns:a16="http://schemas.microsoft.com/office/drawing/2014/main" id="{2D60FFAC-33B2-46D7-BA01-1C4E1FC24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4166" y="2932809"/>
            <a:ext cx="84180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" name="Line 66">
            <a:extLst>
              <a:ext uri="{FF2B5EF4-FFF2-40B4-BE49-F238E27FC236}">
                <a16:creationId xmlns:a16="http://schemas.microsoft.com/office/drawing/2014/main" id="{0869DF06-20A9-47CF-B1BE-4A845A2A8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8859" y="2777406"/>
            <a:ext cx="83537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Line 67">
            <a:extLst>
              <a:ext uri="{FF2B5EF4-FFF2-40B4-BE49-F238E27FC236}">
                <a16:creationId xmlns:a16="http://schemas.microsoft.com/office/drawing/2014/main" id="{784BF231-4855-4E69-8C09-5CCE5DCFAC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0724" y="2889763"/>
            <a:ext cx="83537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" name="Line 68">
            <a:extLst>
              <a:ext uri="{FF2B5EF4-FFF2-40B4-BE49-F238E27FC236}">
                <a16:creationId xmlns:a16="http://schemas.microsoft.com/office/drawing/2014/main" id="{854345D2-2B0E-42B4-8516-C5B4B06AF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5363" y="2735819"/>
            <a:ext cx="83537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" name="Line 69">
            <a:extLst>
              <a:ext uri="{FF2B5EF4-FFF2-40B4-BE49-F238E27FC236}">
                <a16:creationId xmlns:a16="http://schemas.microsoft.com/office/drawing/2014/main" id="{3627F23E-57EF-4950-A23A-8A541CB0A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1548" y="2897789"/>
            <a:ext cx="84180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Line 70">
            <a:extLst>
              <a:ext uri="{FF2B5EF4-FFF2-40B4-BE49-F238E27FC236}">
                <a16:creationId xmlns:a16="http://schemas.microsoft.com/office/drawing/2014/main" id="{EAFB0D32-5AE9-4830-A9CC-906F326B2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55175" y="2770839"/>
            <a:ext cx="84180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" name="Line 72">
            <a:extLst>
              <a:ext uri="{FF2B5EF4-FFF2-40B4-BE49-F238E27FC236}">
                <a16:creationId xmlns:a16="http://schemas.microsoft.com/office/drawing/2014/main" id="{1CF5BCBE-4569-4C65-9F33-99784FF5C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6256" y="3130529"/>
            <a:ext cx="0" cy="178021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" name="Line 73">
            <a:extLst>
              <a:ext uri="{FF2B5EF4-FFF2-40B4-BE49-F238E27FC236}">
                <a16:creationId xmlns:a16="http://schemas.microsoft.com/office/drawing/2014/main" id="{BDC159DF-AF8B-4EF7-8FA6-B2E54AECB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0628" y="3430392"/>
            <a:ext cx="0" cy="151755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Line 74">
            <a:extLst>
              <a:ext uri="{FF2B5EF4-FFF2-40B4-BE49-F238E27FC236}">
                <a16:creationId xmlns:a16="http://schemas.microsoft.com/office/drawing/2014/main" id="{040D2602-0721-45E9-AC48-38C09CCB16D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2492" y="3501163"/>
            <a:ext cx="0" cy="156863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Line 75">
            <a:extLst>
              <a:ext uri="{FF2B5EF4-FFF2-40B4-BE49-F238E27FC236}">
                <a16:creationId xmlns:a16="http://schemas.microsoft.com/office/drawing/2014/main" id="{806CBDA1-CDE8-4974-B3EF-F1D7C25D9251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7131" y="3552235"/>
            <a:ext cx="0" cy="148108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" name="Line 76">
            <a:extLst>
              <a:ext uri="{FF2B5EF4-FFF2-40B4-BE49-F238E27FC236}">
                <a16:creationId xmlns:a16="http://schemas.microsoft.com/office/drawing/2014/main" id="{85F6E17B-0BB6-488F-AEA6-610E07713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13638" y="3629572"/>
            <a:ext cx="0" cy="157592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" name="Line 77">
            <a:extLst>
              <a:ext uri="{FF2B5EF4-FFF2-40B4-BE49-F238E27FC236}">
                <a16:creationId xmlns:a16="http://schemas.microsoft.com/office/drawing/2014/main" id="{ECC6C4E5-E2CD-4184-8609-668ABB7BB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97265" y="3756521"/>
            <a:ext cx="0" cy="16124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" name="Line 78">
            <a:extLst>
              <a:ext uri="{FF2B5EF4-FFF2-40B4-BE49-F238E27FC236}">
                <a16:creationId xmlns:a16="http://schemas.microsoft.com/office/drawing/2014/main" id="{283EE796-E046-4324-980C-FA9FD90D20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5919" y="2704446"/>
            <a:ext cx="0" cy="137893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solidFill>
                  <a:srgbClr val="E74A21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Line 79">
            <a:extLst>
              <a:ext uri="{FF2B5EF4-FFF2-40B4-BE49-F238E27FC236}">
                <a16:creationId xmlns:a16="http://schemas.microsoft.com/office/drawing/2014/main" id="{8C6D4B5D-730B-4472-9AFD-FB1F657EF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6256" y="3085294"/>
            <a:ext cx="0" cy="151755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" name="Line 80">
            <a:extLst>
              <a:ext uri="{FF2B5EF4-FFF2-40B4-BE49-F238E27FC236}">
                <a16:creationId xmlns:a16="http://schemas.microsoft.com/office/drawing/2014/main" id="{EE993AD2-1DBB-4D57-9A21-184298443F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0628" y="2945213"/>
            <a:ext cx="0" cy="167077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" name="Line 81">
            <a:extLst>
              <a:ext uri="{FF2B5EF4-FFF2-40B4-BE49-F238E27FC236}">
                <a16:creationId xmlns:a16="http://schemas.microsoft.com/office/drawing/2014/main" id="{50C2C4B3-1EFB-428F-B3EE-1F2475B755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2492" y="3065595"/>
            <a:ext cx="0" cy="175832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" name="Line 82">
            <a:extLst>
              <a:ext uri="{FF2B5EF4-FFF2-40B4-BE49-F238E27FC236}">
                <a16:creationId xmlns:a16="http://schemas.microsoft.com/office/drawing/2014/main" id="{D1153DE8-6C5B-4D2E-BC5F-D0DF17741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7131" y="2935728"/>
            <a:ext cx="0" cy="199179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" name="Line 83">
            <a:extLst>
              <a:ext uri="{FF2B5EF4-FFF2-40B4-BE49-F238E27FC236}">
                <a16:creationId xmlns:a16="http://schemas.microsoft.com/office/drawing/2014/main" id="{3A3DBCB6-E15F-46D3-98A9-B03600784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13638" y="3096238"/>
            <a:ext cx="0" cy="198449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" name="Line 84">
            <a:extLst>
              <a:ext uri="{FF2B5EF4-FFF2-40B4-BE49-F238E27FC236}">
                <a16:creationId xmlns:a16="http://schemas.microsoft.com/office/drawing/2014/main" id="{53A0CAFA-3689-4727-B9E7-363681C471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97265" y="2983151"/>
            <a:ext cx="0" cy="212312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Line 86">
            <a:extLst>
              <a:ext uri="{FF2B5EF4-FFF2-40B4-BE49-F238E27FC236}">
                <a16:creationId xmlns:a16="http://schemas.microsoft.com/office/drawing/2014/main" id="{C7B1B5BD-C58C-4025-BB81-D9ED1EFB5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4166" y="3308550"/>
            <a:ext cx="84180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" name="Line 87">
            <a:extLst>
              <a:ext uri="{FF2B5EF4-FFF2-40B4-BE49-F238E27FC236}">
                <a16:creationId xmlns:a16="http://schemas.microsoft.com/office/drawing/2014/main" id="{CBA9844E-D718-4466-B6A7-EB9CB7DC8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8859" y="3582148"/>
            <a:ext cx="83537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Line 88">
            <a:extLst>
              <a:ext uri="{FF2B5EF4-FFF2-40B4-BE49-F238E27FC236}">
                <a16:creationId xmlns:a16="http://schemas.microsoft.com/office/drawing/2014/main" id="{7CD86C21-6F1A-4FCD-9740-7F10097613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0724" y="3658026"/>
            <a:ext cx="83537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Line 89">
            <a:extLst>
              <a:ext uri="{FF2B5EF4-FFF2-40B4-BE49-F238E27FC236}">
                <a16:creationId xmlns:a16="http://schemas.microsoft.com/office/drawing/2014/main" id="{4D41072B-D177-4DFE-8DE2-55F28304E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5363" y="3700343"/>
            <a:ext cx="83537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" name="Line 90">
            <a:extLst>
              <a:ext uri="{FF2B5EF4-FFF2-40B4-BE49-F238E27FC236}">
                <a16:creationId xmlns:a16="http://schemas.microsoft.com/office/drawing/2014/main" id="{476F1C7C-824B-477F-9E8D-97A9722C7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1548" y="3787164"/>
            <a:ext cx="84180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Line 91">
            <a:extLst>
              <a:ext uri="{FF2B5EF4-FFF2-40B4-BE49-F238E27FC236}">
                <a16:creationId xmlns:a16="http://schemas.microsoft.com/office/drawing/2014/main" id="{91EB81E6-4336-4C12-9FAB-627ED7CDC8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55175" y="3917761"/>
            <a:ext cx="84180" cy="0"/>
          </a:xfrm>
          <a:prstGeom prst="line">
            <a:avLst/>
          </a:prstGeom>
          <a:noFill/>
          <a:ln w="2063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Line 92">
            <a:extLst>
              <a:ext uri="{FF2B5EF4-FFF2-40B4-BE49-F238E27FC236}">
                <a16:creationId xmlns:a16="http://schemas.microsoft.com/office/drawing/2014/main" id="{C07C8D8C-F9E0-46A6-8D7A-122A87C904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829" y="2842340"/>
            <a:ext cx="84180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solidFill>
                  <a:srgbClr val="E74A21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Line 93">
            <a:extLst>
              <a:ext uri="{FF2B5EF4-FFF2-40B4-BE49-F238E27FC236}">
                <a16:creationId xmlns:a16="http://schemas.microsoft.com/office/drawing/2014/main" id="{C3A15141-80D7-4FFB-B689-66C7C6897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4166" y="3237050"/>
            <a:ext cx="84180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Line 94">
            <a:extLst>
              <a:ext uri="{FF2B5EF4-FFF2-40B4-BE49-F238E27FC236}">
                <a16:creationId xmlns:a16="http://schemas.microsoft.com/office/drawing/2014/main" id="{CB9B3166-25A1-4C07-8CD4-D928D39B95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8859" y="3112289"/>
            <a:ext cx="83537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Line 95">
            <a:extLst>
              <a:ext uri="{FF2B5EF4-FFF2-40B4-BE49-F238E27FC236}">
                <a16:creationId xmlns:a16="http://schemas.microsoft.com/office/drawing/2014/main" id="{BCB7A419-409A-4676-8D42-A0CB1F62E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0724" y="3241427"/>
            <a:ext cx="83537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Line 96">
            <a:extLst>
              <a:ext uri="{FF2B5EF4-FFF2-40B4-BE49-F238E27FC236}">
                <a16:creationId xmlns:a16="http://schemas.microsoft.com/office/drawing/2014/main" id="{855A8A41-3F12-4FE8-84AB-13CBEB43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5363" y="3134907"/>
            <a:ext cx="83537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9" name="Line 97">
            <a:extLst>
              <a:ext uri="{FF2B5EF4-FFF2-40B4-BE49-F238E27FC236}">
                <a16:creationId xmlns:a16="http://schemas.microsoft.com/office/drawing/2014/main" id="{FBE3E937-294B-45E4-9603-3E2CCF455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1548" y="3294688"/>
            <a:ext cx="84180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0" name="Line 98">
            <a:extLst>
              <a:ext uri="{FF2B5EF4-FFF2-40B4-BE49-F238E27FC236}">
                <a16:creationId xmlns:a16="http://schemas.microsoft.com/office/drawing/2014/main" id="{42B72283-D898-4862-90DB-153CF97A0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55175" y="3195463"/>
            <a:ext cx="84180" cy="0"/>
          </a:xfrm>
          <a:prstGeom prst="line">
            <a:avLst/>
          </a:prstGeom>
          <a:noFill/>
          <a:ln w="20638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1" name="Line 118">
            <a:extLst>
              <a:ext uri="{FF2B5EF4-FFF2-40B4-BE49-F238E27FC236}">
                <a16:creationId xmlns:a16="http://schemas.microsoft.com/office/drawing/2014/main" id="{34BDF08B-A113-4CC0-8D42-B4C327144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4873" y="3962996"/>
            <a:ext cx="0" cy="35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2" name="Rectangle 119">
            <a:extLst>
              <a:ext uri="{FF2B5EF4-FFF2-40B4-BE49-F238E27FC236}">
                <a16:creationId xmlns:a16="http://schemas.microsoft.com/office/drawing/2014/main" id="{B323750F-2885-475A-B146-C76789965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804" y="4026471"/>
            <a:ext cx="4879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Başlangıç</a:t>
            </a:r>
          </a:p>
        </p:txBody>
      </p:sp>
      <p:sp>
        <p:nvSpPr>
          <p:cNvPr id="143" name="Line 120">
            <a:extLst>
              <a:ext uri="{FF2B5EF4-FFF2-40B4-BE49-F238E27FC236}">
                <a16:creationId xmlns:a16="http://schemas.microsoft.com/office/drawing/2014/main" id="{7B7C989D-9D4A-4B17-8100-E42F47207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6256" y="3962996"/>
            <a:ext cx="0" cy="35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4" name="Rectangle 121">
            <a:extLst>
              <a:ext uri="{FF2B5EF4-FFF2-40B4-BE49-F238E27FC236}">
                <a16:creationId xmlns:a16="http://schemas.microsoft.com/office/drawing/2014/main" id="{3EB2797E-3F5A-413B-9523-B5ED86610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267" y="4026471"/>
            <a:ext cx="29197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4. Hafta</a:t>
            </a:r>
          </a:p>
        </p:txBody>
      </p:sp>
      <p:sp>
        <p:nvSpPr>
          <p:cNvPr id="145" name="Line 122">
            <a:extLst>
              <a:ext uri="{FF2B5EF4-FFF2-40B4-BE49-F238E27FC236}">
                <a16:creationId xmlns:a16="http://schemas.microsoft.com/office/drawing/2014/main" id="{F3CD0412-BA92-450B-BB09-756528877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0628" y="3962996"/>
            <a:ext cx="0" cy="35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6" name="Rectangle 123">
            <a:extLst>
              <a:ext uri="{FF2B5EF4-FFF2-40B4-BE49-F238E27FC236}">
                <a16:creationId xmlns:a16="http://schemas.microsoft.com/office/drawing/2014/main" id="{25B1E18F-1B27-46AE-8F9A-0352A1249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639" y="4026471"/>
            <a:ext cx="29197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8. Hafta</a:t>
            </a:r>
          </a:p>
        </p:txBody>
      </p:sp>
      <p:sp>
        <p:nvSpPr>
          <p:cNvPr id="147" name="Line 124">
            <a:extLst>
              <a:ext uri="{FF2B5EF4-FFF2-40B4-BE49-F238E27FC236}">
                <a16:creationId xmlns:a16="http://schemas.microsoft.com/office/drawing/2014/main" id="{D73E3840-1D24-4C16-B122-41EA7E725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2492" y="3962996"/>
            <a:ext cx="0" cy="35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8" name="Rectangle 125">
            <a:extLst>
              <a:ext uri="{FF2B5EF4-FFF2-40B4-BE49-F238E27FC236}">
                <a16:creationId xmlns:a16="http://schemas.microsoft.com/office/drawing/2014/main" id="{1E747FB9-2D7A-49A7-9E39-D0CDCDA8A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1171" y="4026471"/>
            <a:ext cx="362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12. Hafta</a:t>
            </a:r>
          </a:p>
        </p:txBody>
      </p:sp>
      <p:sp>
        <p:nvSpPr>
          <p:cNvPr id="149" name="Line 126">
            <a:extLst>
              <a:ext uri="{FF2B5EF4-FFF2-40B4-BE49-F238E27FC236}">
                <a16:creationId xmlns:a16="http://schemas.microsoft.com/office/drawing/2014/main" id="{FAAE5A27-5865-4F0A-8C96-34FAC60188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7131" y="3962996"/>
            <a:ext cx="0" cy="35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0" name="Rectangle 127">
            <a:extLst>
              <a:ext uri="{FF2B5EF4-FFF2-40B4-BE49-F238E27FC236}">
                <a16:creationId xmlns:a16="http://schemas.microsoft.com/office/drawing/2014/main" id="{474DC286-0AC1-4D2E-97EB-8801CCD8B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5811" y="4026471"/>
            <a:ext cx="362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16. Hafta</a:t>
            </a:r>
          </a:p>
        </p:txBody>
      </p:sp>
      <p:sp>
        <p:nvSpPr>
          <p:cNvPr id="151" name="Line 128">
            <a:extLst>
              <a:ext uri="{FF2B5EF4-FFF2-40B4-BE49-F238E27FC236}">
                <a16:creationId xmlns:a16="http://schemas.microsoft.com/office/drawing/2014/main" id="{897C0AE6-36DA-4D92-B1F6-3EC86E74E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13638" y="3962996"/>
            <a:ext cx="0" cy="35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2" name="Rectangle 129">
            <a:extLst>
              <a:ext uri="{FF2B5EF4-FFF2-40B4-BE49-F238E27FC236}">
                <a16:creationId xmlns:a16="http://schemas.microsoft.com/office/drawing/2014/main" id="{4E2E6779-9EEA-4368-86CC-32CB2AA62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2317" y="4026471"/>
            <a:ext cx="362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20. Hafta</a:t>
            </a:r>
          </a:p>
        </p:txBody>
      </p:sp>
      <p:sp>
        <p:nvSpPr>
          <p:cNvPr id="153" name="Line 130">
            <a:extLst>
              <a:ext uri="{FF2B5EF4-FFF2-40B4-BE49-F238E27FC236}">
                <a16:creationId xmlns:a16="http://schemas.microsoft.com/office/drawing/2014/main" id="{32A2E51A-843A-4BE2-85C4-A9ED4279BA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97265" y="3962996"/>
            <a:ext cx="0" cy="357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4" name="Rectangle 131">
            <a:extLst>
              <a:ext uri="{FF2B5EF4-FFF2-40B4-BE49-F238E27FC236}">
                <a16:creationId xmlns:a16="http://schemas.microsoft.com/office/drawing/2014/main" id="{5BF6BA96-4530-4E0A-90BA-7DECF4D8F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5944" y="4026471"/>
            <a:ext cx="3626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/>
                <a:ea typeface="+mn-ea"/>
                <a:cs typeface="+mn-cs"/>
              </a:rPr>
              <a:t>24. Hafta</a:t>
            </a:r>
          </a:p>
        </p:txBody>
      </p:sp>
      <p:sp>
        <p:nvSpPr>
          <p:cNvPr id="155" name="Line 134">
            <a:extLst>
              <a:ext uri="{FF2B5EF4-FFF2-40B4-BE49-F238E27FC236}">
                <a16:creationId xmlns:a16="http://schemas.microsoft.com/office/drawing/2014/main" id="{5B11FAC1-E201-4E1D-9149-0F390964A9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6360" y="3830210"/>
            <a:ext cx="4071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6" name="Line 136">
            <a:extLst>
              <a:ext uri="{FF2B5EF4-FFF2-40B4-BE49-F238E27FC236}">
                <a16:creationId xmlns:a16="http://schemas.microsoft.com/office/drawing/2014/main" id="{5322D248-5593-4BD3-B9EC-E40A076025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6360" y="3484382"/>
            <a:ext cx="4071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7" name="Line 138">
            <a:extLst>
              <a:ext uri="{FF2B5EF4-FFF2-40B4-BE49-F238E27FC236}">
                <a16:creationId xmlns:a16="http://schemas.microsoft.com/office/drawing/2014/main" id="{AB55134C-6701-41AD-B185-BAE54F5DF3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6360" y="3139284"/>
            <a:ext cx="4071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8" name="Line 140">
            <a:extLst>
              <a:ext uri="{FF2B5EF4-FFF2-40B4-BE49-F238E27FC236}">
                <a16:creationId xmlns:a16="http://schemas.microsoft.com/office/drawing/2014/main" id="{3C310BC0-31A6-4E3C-9A65-5E5379167E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6360" y="2793457"/>
            <a:ext cx="4071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9" name="Line 142">
            <a:extLst>
              <a:ext uri="{FF2B5EF4-FFF2-40B4-BE49-F238E27FC236}">
                <a16:creationId xmlns:a16="http://schemas.microsoft.com/office/drawing/2014/main" id="{47564FD8-6BE3-4784-A80D-908C2F8221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6360" y="2448359"/>
            <a:ext cx="4071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0" name="Rectangle 161">
            <a:extLst>
              <a:ext uri="{FF2B5EF4-FFF2-40B4-BE49-F238E27FC236}">
                <a16:creationId xmlns:a16="http://schemas.microsoft.com/office/drawing/2014/main" id="{B0675CC2-D38A-457D-B7AE-4A924B076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950" y="3790231"/>
            <a:ext cx="1425914" cy="795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0A69EA93-3B30-4D37-9C7A-439236C310B2}"/>
              </a:ext>
            </a:extLst>
          </p:cNvPr>
          <p:cNvSpPr/>
          <p:nvPr/>
        </p:nvSpPr>
        <p:spPr>
          <a:xfrm>
            <a:off x="5866881" y="2448936"/>
            <a:ext cx="6134543" cy="1516354"/>
          </a:xfrm>
          <a:custGeom>
            <a:avLst/>
            <a:gdLst>
              <a:gd name="connsiteX0" fmla="*/ 0 w 3375660"/>
              <a:gd name="connsiteY0" fmla="*/ 0 h 2632710"/>
              <a:gd name="connsiteX1" fmla="*/ 0 w 3375660"/>
              <a:gd name="connsiteY1" fmla="*/ 2632710 h 2632710"/>
              <a:gd name="connsiteX2" fmla="*/ 3375660 w 3375660"/>
              <a:gd name="connsiteY2" fmla="*/ 2632710 h 263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5660" h="2632710">
                <a:moveTo>
                  <a:pt x="0" y="0"/>
                </a:moveTo>
                <a:lnTo>
                  <a:pt x="0" y="2632710"/>
                </a:lnTo>
                <a:lnTo>
                  <a:pt x="3375660" y="2632710"/>
                </a:lnTo>
              </a:path>
            </a:pathLst>
          </a:custGeom>
          <a:noFill/>
          <a:ln w="12700" cap="sq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9A567BB-BA6C-41A2-9D5F-A0AD81D42D42}"/>
              </a:ext>
            </a:extLst>
          </p:cNvPr>
          <p:cNvGrpSpPr/>
          <p:nvPr/>
        </p:nvGrpSpPr>
        <p:grpSpPr>
          <a:xfrm>
            <a:off x="5966323" y="3564874"/>
            <a:ext cx="608185" cy="360699"/>
            <a:chOff x="1579187" y="3990022"/>
            <a:chExt cx="1591092" cy="784833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F02DC7BA-A28F-4393-BA74-0D46FC540868}"/>
                </a:ext>
              </a:extLst>
            </p:cNvPr>
            <p:cNvGrpSpPr/>
            <p:nvPr/>
          </p:nvGrpSpPr>
          <p:grpSpPr>
            <a:xfrm>
              <a:off x="1601003" y="4373047"/>
              <a:ext cx="1516956" cy="401808"/>
              <a:chOff x="3208325" y="4677847"/>
              <a:chExt cx="1516956" cy="401808"/>
            </a:xfrm>
          </p:grpSpPr>
          <p:sp>
            <p:nvSpPr>
              <p:cNvPr id="168" name="Rectangle 162">
                <a:extLst>
                  <a:ext uri="{FF2B5EF4-FFF2-40B4-BE49-F238E27FC236}">
                    <a16:creationId xmlns:a16="http://schemas.microsoft.com/office/drawing/2014/main" id="{708AD475-4198-47B7-A606-F54A3BA7F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3038" y="4677847"/>
                <a:ext cx="652243" cy="401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200" b="0" i="0" u="none" strike="noStrike" cap="none" normalizeH="0" baseline="0" noProof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"/>
                    <a:ea typeface="+mn-ea"/>
                    <a:cs typeface="+mn-cs"/>
                  </a:rPr>
                  <a:t>BAT</a:t>
                </a:r>
              </a:p>
            </p:txBody>
          </p:sp>
          <p:sp>
            <p:nvSpPr>
              <p:cNvPr id="169" name="Line 163">
                <a:extLst>
                  <a:ext uri="{FF2B5EF4-FFF2-40B4-BE49-F238E27FC236}">
                    <a16:creationId xmlns:a16="http://schemas.microsoft.com/office/drawing/2014/main" id="{450BAB91-F2B3-4454-B59E-0605BEC6B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8325" y="4883858"/>
                <a:ext cx="708566" cy="0"/>
              </a:xfrm>
              <a:prstGeom prst="line">
                <a:avLst/>
              </a:prstGeom>
              <a:noFill/>
              <a:ln w="20638" cap="sq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0" name="Freeform 164">
                <a:extLst>
                  <a:ext uri="{FF2B5EF4-FFF2-40B4-BE49-F238E27FC236}">
                    <a16:creationId xmlns:a16="http://schemas.microsoft.com/office/drawing/2014/main" id="{6BFD7DD9-427D-414B-B152-9B4A75661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935" y="4815277"/>
                <a:ext cx="145248" cy="137160"/>
              </a:xfrm>
              <a:custGeom>
                <a:avLst/>
                <a:gdLst>
                  <a:gd name="T0" fmla="*/ 0 w 130"/>
                  <a:gd name="T1" fmla="*/ 38 h 77"/>
                  <a:gd name="T2" fmla="*/ 65 w 130"/>
                  <a:gd name="T3" fmla="*/ 0 h 77"/>
                  <a:gd name="T4" fmla="*/ 130 w 130"/>
                  <a:gd name="T5" fmla="*/ 38 h 77"/>
                  <a:gd name="T6" fmla="*/ 65 w 130"/>
                  <a:gd name="T7" fmla="*/ 77 h 77"/>
                  <a:gd name="T8" fmla="*/ 0 w 130"/>
                  <a:gd name="T9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77">
                    <a:moveTo>
                      <a:pt x="0" y="38"/>
                    </a:moveTo>
                    <a:lnTo>
                      <a:pt x="65" y="0"/>
                    </a:lnTo>
                    <a:lnTo>
                      <a:pt x="130" y="38"/>
                    </a:lnTo>
                    <a:lnTo>
                      <a:pt x="65" y="77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B166939-0811-4F9C-84D3-0E7ECF53E0EB}"/>
                </a:ext>
              </a:extLst>
            </p:cNvPr>
            <p:cNvGrpSpPr/>
            <p:nvPr/>
          </p:nvGrpSpPr>
          <p:grpSpPr>
            <a:xfrm>
              <a:off x="1579187" y="3990022"/>
              <a:ext cx="1591092" cy="401808"/>
              <a:chOff x="1579187" y="3990022"/>
              <a:chExt cx="1591092" cy="401808"/>
            </a:xfrm>
          </p:grpSpPr>
          <p:sp>
            <p:nvSpPr>
              <p:cNvPr id="165" name="Rectangle 165">
                <a:extLst>
                  <a:ext uri="{FF2B5EF4-FFF2-40B4-BE49-F238E27FC236}">
                    <a16:creationId xmlns:a16="http://schemas.microsoft.com/office/drawing/2014/main" id="{32FA9A95-17C5-460A-B073-52A1575B0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5716" y="3990022"/>
                <a:ext cx="704563" cy="401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200" b="0" i="0" u="none" strike="noStrike" cap="none" normalizeH="0" baseline="0" noProof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latin typeface="Arial"/>
                    <a:ea typeface="+mn-ea"/>
                    <a:cs typeface="+mn-cs"/>
                  </a:rPr>
                  <a:t>RUX</a:t>
                </a:r>
              </a:p>
            </p:txBody>
          </p:sp>
          <p:sp>
            <p:nvSpPr>
              <p:cNvPr id="166" name="Line 166">
                <a:extLst>
                  <a:ext uri="{FF2B5EF4-FFF2-40B4-BE49-F238E27FC236}">
                    <a16:creationId xmlns:a16="http://schemas.microsoft.com/office/drawing/2014/main" id="{7A6C2EB6-5ABA-4C53-8C73-03B80439E0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9187" y="4196032"/>
                <a:ext cx="708567" cy="0"/>
              </a:xfrm>
              <a:prstGeom prst="line">
                <a:avLst/>
              </a:prstGeom>
              <a:noFill/>
              <a:ln w="20638" cap="sq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 167">
                <a:extLst>
                  <a:ext uri="{FF2B5EF4-FFF2-40B4-BE49-F238E27FC236}">
                    <a16:creationId xmlns:a16="http://schemas.microsoft.com/office/drawing/2014/main" id="{46CA0210-9D0F-4348-938C-9E2F536D3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0841" y="4127452"/>
                <a:ext cx="137160" cy="137160"/>
              </a:xfrm>
              <a:custGeom>
                <a:avLst/>
                <a:gdLst>
                  <a:gd name="T0" fmla="*/ 96 w 96"/>
                  <a:gd name="T1" fmla="*/ 50 h 101"/>
                  <a:gd name="T2" fmla="*/ 72 w 96"/>
                  <a:gd name="T3" fmla="*/ 9 h 101"/>
                  <a:gd name="T4" fmla="*/ 24 w 96"/>
                  <a:gd name="T5" fmla="*/ 9 h 101"/>
                  <a:gd name="T6" fmla="*/ 0 w 96"/>
                  <a:gd name="T7" fmla="*/ 50 h 101"/>
                  <a:gd name="T8" fmla="*/ 24 w 96"/>
                  <a:gd name="T9" fmla="*/ 92 h 101"/>
                  <a:gd name="T10" fmla="*/ 72 w 96"/>
                  <a:gd name="T11" fmla="*/ 92 h 101"/>
                  <a:gd name="T12" fmla="*/ 96 w 96"/>
                  <a:gd name="T13" fmla="*/ 5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01">
                    <a:moveTo>
                      <a:pt x="96" y="50"/>
                    </a:moveTo>
                    <a:cubicBezTo>
                      <a:pt x="96" y="33"/>
                      <a:pt x="87" y="17"/>
                      <a:pt x="72" y="9"/>
                    </a:cubicBezTo>
                    <a:cubicBezTo>
                      <a:pt x="58" y="0"/>
                      <a:pt x="39" y="0"/>
                      <a:pt x="24" y="9"/>
                    </a:cubicBezTo>
                    <a:cubicBezTo>
                      <a:pt x="10" y="17"/>
                      <a:pt x="0" y="33"/>
                      <a:pt x="0" y="50"/>
                    </a:cubicBezTo>
                    <a:cubicBezTo>
                      <a:pt x="0" y="68"/>
                      <a:pt x="10" y="83"/>
                      <a:pt x="24" y="92"/>
                    </a:cubicBezTo>
                    <a:cubicBezTo>
                      <a:pt x="39" y="101"/>
                      <a:pt x="58" y="101"/>
                      <a:pt x="72" y="92"/>
                    </a:cubicBezTo>
                    <a:cubicBezTo>
                      <a:pt x="87" y="83"/>
                      <a:pt x="96" y="68"/>
                      <a:pt x="96" y="50"/>
                    </a:cubicBezTo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186DC4F7-99E5-4263-9AE4-78E960E4F782}"/>
              </a:ext>
            </a:extLst>
          </p:cNvPr>
          <p:cNvSpPr txBox="1"/>
          <p:nvPr/>
        </p:nvSpPr>
        <p:spPr>
          <a:xfrm>
            <a:off x="777776" y="4397123"/>
            <a:ext cx="38948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OR, 2.62 (%95 CI, 1.42-4.82)</a:t>
            </a:r>
            <a:br>
              <a:rPr kumimoji="0" lang="tr-TR" sz="1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tr-TR" sz="1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RR, 2.19 (%95 CI, 1.31-3.65)</a:t>
            </a:r>
            <a:br>
              <a:rPr kumimoji="0" lang="tr-TR" sz="1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tr-TR" sz="1200" b="1" i="1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tr-TR" sz="1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=0.001</a:t>
            </a:r>
            <a:r>
              <a:rPr kumimoji="0" lang="tr-TR" sz="1200" b="1" i="0" u="none" strike="noStrike" cap="none" normalizeH="0" baseline="3000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D33E867D-480C-4575-9151-27187E2945AF}"/>
              </a:ext>
            </a:extLst>
          </p:cNvPr>
          <p:cNvSpPr txBox="1"/>
          <p:nvPr/>
        </p:nvSpPr>
        <p:spPr>
          <a:xfrm>
            <a:off x="1034272" y="137735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err="1">
                <a:solidFill>
                  <a:srgbClr val="0081D0"/>
                </a:solidFill>
              </a:rPr>
              <a:t>Ruksolitinib</a:t>
            </a:r>
            <a:endParaRPr lang="tr-TR" sz="2000" b="1" dirty="0">
              <a:solidFill>
                <a:srgbClr val="0081D0"/>
              </a:solid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6FACD78-8329-44A2-AA1C-5B3DC99788A2}"/>
              </a:ext>
            </a:extLst>
          </p:cNvPr>
          <p:cNvSpPr txBox="1"/>
          <p:nvPr/>
        </p:nvSpPr>
        <p:spPr>
          <a:xfrm>
            <a:off x="3369488" y="1371165"/>
            <a:ext cx="69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3B23A1"/>
                </a:solidFill>
              </a:rPr>
              <a:t>BAT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76C9607-8805-4A9F-ABC2-DE84026566BF}"/>
              </a:ext>
            </a:extLst>
          </p:cNvPr>
          <p:cNvSpPr txBox="1"/>
          <p:nvPr/>
        </p:nvSpPr>
        <p:spPr>
          <a:xfrm>
            <a:off x="1457697" y="1682420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81D0"/>
                </a:solidFill>
              </a:rPr>
              <a:t>n=165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E7A360CA-E2FC-4779-B67E-6A0E15E4DDF1}"/>
              </a:ext>
            </a:extLst>
          </p:cNvPr>
          <p:cNvSpPr txBox="1"/>
          <p:nvPr/>
        </p:nvSpPr>
        <p:spPr>
          <a:xfrm>
            <a:off x="3320921" y="1665730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200" b="1" dirty="0">
                <a:solidFill>
                  <a:srgbClr val="3B23A1"/>
                </a:solidFill>
              </a:rPr>
              <a:t>n=164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639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59">
            <a:extLst>
              <a:ext uri="{FF2B5EF4-FFF2-40B4-BE49-F238E27FC236}">
                <a16:creationId xmlns:a16="http://schemas.microsoft.com/office/drawing/2014/main" id="{BEE7464F-8ADF-F41A-2B91-79233F194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206327"/>
              </p:ext>
            </p:extLst>
          </p:nvPr>
        </p:nvGraphicFramePr>
        <p:xfrm>
          <a:off x="2242314" y="3917738"/>
          <a:ext cx="1718863" cy="1630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Arrow Connector 44">
            <a:extLst>
              <a:ext uri="{FF2B5EF4-FFF2-40B4-BE49-F238E27FC236}">
                <a16:creationId xmlns:a16="http://schemas.microsoft.com/office/drawing/2014/main" id="{28B36A70-1129-4B5B-9429-DA6ED6983E45}"/>
              </a:ext>
            </a:extLst>
          </p:cNvPr>
          <p:cNvCxnSpPr>
            <a:cxnSpLocks/>
          </p:cNvCxnSpPr>
          <p:nvPr/>
        </p:nvCxnSpPr>
        <p:spPr>
          <a:xfrm>
            <a:off x="773581" y="2667186"/>
            <a:ext cx="4546786" cy="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45">
            <a:extLst>
              <a:ext uri="{FF2B5EF4-FFF2-40B4-BE49-F238E27FC236}">
                <a16:creationId xmlns:a16="http://schemas.microsoft.com/office/drawing/2014/main" id="{1200071D-388B-790E-F879-40683EB09A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8835006"/>
              </p:ext>
            </p:extLst>
          </p:nvPr>
        </p:nvGraphicFramePr>
        <p:xfrm>
          <a:off x="1401743" y="4501350"/>
          <a:ext cx="1718863" cy="1630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6">
            <a:extLst>
              <a:ext uri="{FF2B5EF4-FFF2-40B4-BE49-F238E27FC236}">
                <a16:creationId xmlns:a16="http://schemas.microsoft.com/office/drawing/2014/main" id="{A9CD4D01-8FFF-6F4E-654D-2B29E0D5A41F}"/>
              </a:ext>
            </a:extLst>
          </p:cNvPr>
          <p:cNvSpPr txBox="1"/>
          <p:nvPr/>
        </p:nvSpPr>
        <p:spPr>
          <a:xfrm>
            <a:off x="1825274" y="5852335"/>
            <a:ext cx="861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cap="none" normalizeH="0" baseline="0" noProof="0">
                <a:ln>
                  <a:noFill/>
                </a:ln>
                <a:solidFill>
                  <a:srgbClr val="0081D0"/>
                </a:solidFill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%68.5</a:t>
            </a:r>
          </a:p>
        </p:txBody>
      </p:sp>
      <p:graphicFrame>
        <p:nvGraphicFramePr>
          <p:cNvPr id="6" name="Chart 47">
            <a:extLst>
              <a:ext uri="{FF2B5EF4-FFF2-40B4-BE49-F238E27FC236}">
                <a16:creationId xmlns:a16="http://schemas.microsoft.com/office/drawing/2014/main" id="{C684FED5-0F7A-4CB6-5791-0CF483A69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9227857"/>
              </p:ext>
            </p:extLst>
          </p:nvPr>
        </p:nvGraphicFramePr>
        <p:xfrm>
          <a:off x="3073854" y="4498738"/>
          <a:ext cx="1718863" cy="1630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48">
            <a:extLst>
              <a:ext uri="{FF2B5EF4-FFF2-40B4-BE49-F238E27FC236}">
                <a16:creationId xmlns:a16="http://schemas.microsoft.com/office/drawing/2014/main" id="{630C301A-F54E-0E24-BEF2-A5FAFD16B70F}"/>
              </a:ext>
            </a:extLst>
          </p:cNvPr>
          <p:cNvSpPr txBox="1"/>
          <p:nvPr/>
        </p:nvSpPr>
        <p:spPr>
          <a:xfrm>
            <a:off x="3425079" y="5852334"/>
            <a:ext cx="962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cap="none" normalizeH="0" baseline="0" noProof="0" dirty="0">
                <a:ln>
                  <a:noFill/>
                </a:ln>
                <a:solidFill>
                  <a:srgbClr val="3B23A1"/>
                </a:solidFill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%40.3</a:t>
            </a:r>
          </a:p>
        </p:txBody>
      </p:sp>
      <p:sp>
        <p:nvSpPr>
          <p:cNvPr id="8" name="TextBox 49">
            <a:extLst>
              <a:ext uri="{FF2B5EF4-FFF2-40B4-BE49-F238E27FC236}">
                <a16:creationId xmlns:a16="http://schemas.microsoft.com/office/drawing/2014/main" id="{4A80DD67-3E53-6C0B-54B7-FA576B3CDFE7}"/>
              </a:ext>
            </a:extLst>
          </p:cNvPr>
          <p:cNvSpPr txBox="1"/>
          <p:nvPr/>
        </p:nvSpPr>
        <p:spPr>
          <a:xfrm>
            <a:off x="485504" y="4200541"/>
            <a:ext cx="4877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Hastaların yanıtı 12. ayda devam ettirme olasılığı</a:t>
            </a:r>
          </a:p>
        </p:txBody>
      </p:sp>
      <p:grpSp>
        <p:nvGrpSpPr>
          <p:cNvPr id="9" name="Group 50">
            <a:extLst>
              <a:ext uri="{FF2B5EF4-FFF2-40B4-BE49-F238E27FC236}">
                <a16:creationId xmlns:a16="http://schemas.microsoft.com/office/drawing/2014/main" id="{ED67CE82-EF1D-8BFF-41CB-D6BB681673E2}"/>
              </a:ext>
            </a:extLst>
          </p:cNvPr>
          <p:cNvGrpSpPr>
            <a:grpSpLocks noChangeAspect="1"/>
          </p:cNvGrpSpPr>
          <p:nvPr/>
        </p:nvGrpSpPr>
        <p:grpSpPr>
          <a:xfrm>
            <a:off x="642172" y="2144411"/>
            <a:ext cx="4630811" cy="1269171"/>
            <a:chOff x="7791815" y="3053497"/>
            <a:chExt cx="4267732" cy="116966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C95184-278A-A0ED-5015-356B887D2C6F}"/>
                </a:ext>
              </a:extLst>
            </p:cNvPr>
            <p:cNvSpPr/>
            <p:nvPr/>
          </p:nvSpPr>
          <p:spPr>
            <a:xfrm>
              <a:off x="7791815" y="3458381"/>
              <a:ext cx="121106" cy="121106"/>
            </a:xfrm>
            <a:prstGeom prst="ellipse">
              <a:avLst/>
            </a:prstGeom>
            <a:noFill/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bject 307">
              <a:extLst>
                <a:ext uri="{FF2B5EF4-FFF2-40B4-BE49-F238E27FC236}">
                  <a16:creationId xmlns:a16="http://schemas.microsoft.com/office/drawing/2014/main" id="{40D228E2-7109-405D-CB39-4FFF72ADAE64}"/>
                </a:ext>
              </a:extLst>
            </p:cNvPr>
            <p:cNvSpPr txBox="1"/>
            <p:nvPr/>
          </p:nvSpPr>
          <p:spPr>
            <a:xfrm>
              <a:off x="10764428" y="3053497"/>
              <a:ext cx="638809" cy="216725"/>
            </a:xfrm>
            <a:prstGeom prst="rect">
              <a:avLst/>
            </a:prstGeom>
            <a:noFill/>
          </p:spPr>
          <p:txBody>
            <a:bodyPr vert="horz" wrap="square" lIns="0" tIns="15240" rIns="0" bIns="0" rtlCol="0">
              <a:no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cap="none" normalizeH="0" baseline="0" noProof="0">
                  <a:ln>
                    <a:noFill/>
                  </a:ln>
                  <a:solidFill>
                    <a:srgbClr val="0081D0"/>
                  </a:solidFill>
                  <a:uLnTx/>
                  <a:uFillTx/>
                  <a:latin typeface="Arial" panose="020B0604020202020204"/>
                  <a:ea typeface="+mn-ea"/>
                  <a:cs typeface="Calibri"/>
                </a:rPr>
                <a:t>RUX</a:t>
              </a:r>
            </a:p>
          </p:txBody>
        </p:sp>
        <p:sp>
          <p:nvSpPr>
            <p:cNvPr id="12" name="object 307">
              <a:extLst>
                <a:ext uri="{FF2B5EF4-FFF2-40B4-BE49-F238E27FC236}">
                  <a16:creationId xmlns:a16="http://schemas.microsoft.com/office/drawing/2014/main" id="{822B2CD0-1AB5-69FF-9C24-2E4637BC6782}"/>
                </a:ext>
              </a:extLst>
            </p:cNvPr>
            <p:cNvSpPr txBox="1"/>
            <p:nvPr/>
          </p:nvSpPr>
          <p:spPr>
            <a:xfrm>
              <a:off x="8160356" y="3053497"/>
              <a:ext cx="1176296" cy="216725"/>
            </a:xfrm>
            <a:prstGeom prst="rect">
              <a:avLst/>
            </a:prstGeom>
          </p:spPr>
          <p:txBody>
            <a:bodyPr vert="horz" wrap="square" lIns="0" tIns="15240" rIns="0" bIns="0" rtlCol="0">
              <a:no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cap="none" normalizeH="0" baseline="0" noProof="0">
                  <a:ln>
                    <a:noFill/>
                  </a:ln>
                  <a:solidFill>
                    <a:srgbClr val="3B23A1"/>
                  </a:solidFill>
                  <a:uLnTx/>
                  <a:uFillTx/>
                  <a:latin typeface="Arial" panose="020B0604020202020204"/>
                  <a:ea typeface="+mn-ea"/>
                  <a:cs typeface="Calibri"/>
                </a:rPr>
                <a:t>BAT</a:t>
              </a:r>
            </a:p>
          </p:txBody>
        </p:sp>
        <p:sp>
          <p:nvSpPr>
            <p:cNvPr id="13" name="Freeform: Shape 54">
              <a:extLst>
                <a:ext uri="{FF2B5EF4-FFF2-40B4-BE49-F238E27FC236}">
                  <a16:creationId xmlns:a16="http://schemas.microsoft.com/office/drawing/2014/main" id="{BE567F00-4D83-2F70-3B66-A904EAB4E25B}"/>
                </a:ext>
              </a:extLst>
            </p:cNvPr>
            <p:cNvSpPr/>
            <p:nvPr/>
          </p:nvSpPr>
          <p:spPr>
            <a:xfrm>
              <a:off x="11273368" y="3630923"/>
              <a:ext cx="713541" cy="589005"/>
            </a:xfrm>
            <a:custGeom>
              <a:avLst/>
              <a:gdLst>
                <a:gd name="connsiteX0" fmla="*/ 670687 w 780737"/>
                <a:gd name="connsiteY0" fmla="*/ 730903 h 764126"/>
                <a:gd name="connsiteX1" fmla="*/ 110051 w 780737"/>
                <a:gd name="connsiteY1" fmla="*/ 730903 h 764126"/>
                <a:gd name="connsiteX2" fmla="*/ 35299 w 780737"/>
                <a:gd name="connsiteY2" fmla="*/ 658228 h 764126"/>
                <a:gd name="connsiteX3" fmla="*/ 35299 w 780737"/>
                <a:gd name="connsiteY3" fmla="*/ 267859 h 764126"/>
                <a:gd name="connsiteX4" fmla="*/ 745438 w 780737"/>
                <a:gd name="connsiteY4" fmla="*/ 267859 h 764126"/>
                <a:gd name="connsiteX5" fmla="*/ 745438 w 780737"/>
                <a:gd name="connsiteY5" fmla="*/ 658228 h 764126"/>
                <a:gd name="connsiteX6" fmla="*/ 670687 w 780737"/>
                <a:gd name="connsiteY6" fmla="*/ 730903 h 764126"/>
                <a:gd name="connsiteX7" fmla="*/ 110051 w 780737"/>
                <a:gd name="connsiteY7" fmla="*/ 93439 h 764126"/>
                <a:gd name="connsiteX8" fmla="*/ 174420 w 780737"/>
                <a:gd name="connsiteY8" fmla="*/ 93439 h 764126"/>
                <a:gd name="connsiteX9" fmla="*/ 174420 w 780737"/>
                <a:gd name="connsiteY9" fmla="*/ 151579 h 764126"/>
                <a:gd name="connsiteX10" fmla="*/ 209719 w 780737"/>
                <a:gd name="connsiteY10" fmla="*/ 151579 h 764126"/>
                <a:gd name="connsiteX11" fmla="*/ 209719 w 780737"/>
                <a:gd name="connsiteY11" fmla="*/ 93439 h 764126"/>
                <a:gd name="connsiteX12" fmla="*/ 571018 w 780737"/>
                <a:gd name="connsiteY12" fmla="*/ 93439 h 764126"/>
                <a:gd name="connsiteX13" fmla="*/ 571018 w 780737"/>
                <a:gd name="connsiteY13" fmla="*/ 151579 h 764126"/>
                <a:gd name="connsiteX14" fmla="*/ 606317 w 780737"/>
                <a:gd name="connsiteY14" fmla="*/ 151579 h 764126"/>
                <a:gd name="connsiteX15" fmla="*/ 606317 w 780737"/>
                <a:gd name="connsiteY15" fmla="*/ 93439 h 764126"/>
                <a:gd name="connsiteX16" fmla="*/ 670687 w 780737"/>
                <a:gd name="connsiteY16" fmla="*/ 93439 h 764126"/>
                <a:gd name="connsiteX17" fmla="*/ 745438 w 780737"/>
                <a:gd name="connsiteY17" fmla="*/ 166114 h 764126"/>
                <a:gd name="connsiteX18" fmla="*/ 745438 w 780737"/>
                <a:gd name="connsiteY18" fmla="*/ 232560 h 764126"/>
                <a:gd name="connsiteX19" fmla="*/ 35299 w 780737"/>
                <a:gd name="connsiteY19" fmla="*/ 232560 h 764126"/>
                <a:gd name="connsiteX20" fmla="*/ 35299 w 780737"/>
                <a:gd name="connsiteY20" fmla="*/ 166114 h 764126"/>
                <a:gd name="connsiteX21" fmla="*/ 110051 w 780737"/>
                <a:gd name="connsiteY21" fmla="*/ 93439 h 764126"/>
                <a:gd name="connsiteX22" fmla="*/ 670687 w 780737"/>
                <a:gd name="connsiteY22" fmla="*/ 58140 h 764126"/>
                <a:gd name="connsiteX23" fmla="*/ 606317 w 780737"/>
                <a:gd name="connsiteY23" fmla="*/ 58140 h 764126"/>
                <a:gd name="connsiteX24" fmla="*/ 606317 w 780737"/>
                <a:gd name="connsiteY24" fmla="*/ 0 h 764126"/>
                <a:gd name="connsiteX25" fmla="*/ 571018 w 780737"/>
                <a:gd name="connsiteY25" fmla="*/ 0 h 764126"/>
                <a:gd name="connsiteX26" fmla="*/ 571018 w 780737"/>
                <a:gd name="connsiteY26" fmla="*/ 58140 h 764126"/>
                <a:gd name="connsiteX27" fmla="*/ 209719 w 780737"/>
                <a:gd name="connsiteY27" fmla="*/ 58140 h 764126"/>
                <a:gd name="connsiteX28" fmla="*/ 209719 w 780737"/>
                <a:gd name="connsiteY28" fmla="*/ 0 h 764126"/>
                <a:gd name="connsiteX29" fmla="*/ 174420 w 780737"/>
                <a:gd name="connsiteY29" fmla="*/ 0 h 764126"/>
                <a:gd name="connsiteX30" fmla="*/ 174420 w 780737"/>
                <a:gd name="connsiteY30" fmla="*/ 58140 h 764126"/>
                <a:gd name="connsiteX31" fmla="*/ 110051 w 780737"/>
                <a:gd name="connsiteY31" fmla="*/ 58140 h 764126"/>
                <a:gd name="connsiteX32" fmla="*/ 0 w 780737"/>
                <a:gd name="connsiteY32" fmla="*/ 166114 h 764126"/>
                <a:gd name="connsiteX33" fmla="*/ 0 w 780737"/>
                <a:gd name="connsiteY33" fmla="*/ 656152 h 764126"/>
                <a:gd name="connsiteX34" fmla="*/ 110051 w 780737"/>
                <a:gd name="connsiteY34" fmla="*/ 764126 h 764126"/>
                <a:gd name="connsiteX35" fmla="*/ 670687 w 780737"/>
                <a:gd name="connsiteY35" fmla="*/ 764126 h 764126"/>
                <a:gd name="connsiteX36" fmla="*/ 780737 w 780737"/>
                <a:gd name="connsiteY36" fmla="*/ 656152 h 764126"/>
                <a:gd name="connsiteX37" fmla="*/ 780737 w 780737"/>
                <a:gd name="connsiteY37" fmla="*/ 166114 h 764126"/>
                <a:gd name="connsiteX38" fmla="*/ 670687 w 780737"/>
                <a:gd name="connsiteY38" fmla="*/ 58140 h 76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80737" h="764126">
                  <a:moveTo>
                    <a:pt x="670687" y="730903"/>
                  </a:moveTo>
                  <a:lnTo>
                    <a:pt x="110051" y="730903"/>
                  </a:lnTo>
                  <a:cubicBezTo>
                    <a:pt x="68522" y="730903"/>
                    <a:pt x="35299" y="697680"/>
                    <a:pt x="35299" y="658228"/>
                  </a:cubicBezTo>
                  <a:lnTo>
                    <a:pt x="35299" y="267859"/>
                  </a:lnTo>
                  <a:lnTo>
                    <a:pt x="745438" y="267859"/>
                  </a:lnTo>
                  <a:lnTo>
                    <a:pt x="745438" y="658228"/>
                  </a:lnTo>
                  <a:cubicBezTo>
                    <a:pt x="745438" y="697680"/>
                    <a:pt x="712215" y="730903"/>
                    <a:pt x="670687" y="730903"/>
                  </a:cubicBezTo>
                  <a:moveTo>
                    <a:pt x="110051" y="93439"/>
                  </a:moveTo>
                  <a:lnTo>
                    <a:pt x="174420" y="93439"/>
                  </a:lnTo>
                  <a:lnTo>
                    <a:pt x="174420" y="151579"/>
                  </a:lnTo>
                  <a:lnTo>
                    <a:pt x="209719" y="151579"/>
                  </a:lnTo>
                  <a:lnTo>
                    <a:pt x="209719" y="93439"/>
                  </a:lnTo>
                  <a:lnTo>
                    <a:pt x="571018" y="93439"/>
                  </a:lnTo>
                  <a:lnTo>
                    <a:pt x="571018" y="151579"/>
                  </a:lnTo>
                  <a:lnTo>
                    <a:pt x="606317" y="151579"/>
                  </a:lnTo>
                  <a:lnTo>
                    <a:pt x="606317" y="93439"/>
                  </a:lnTo>
                  <a:lnTo>
                    <a:pt x="670687" y="93439"/>
                  </a:lnTo>
                  <a:cubicBezTo>
                    <a:pt x="712215" y="93439"/>
                    <a:pt x="745438" y="126662"/>
                    <a:pt x="745438" y="166114"/>
                  </a:cubicBezTo>
                  <a:lnTo>
                    <a:pt x="745438" y="232560"/>
                  </a:lnTo>
                  <a:lnTo>
                    <a:pt x="35299" y="232560"/>
                  </a:lnTo>
                  <a:lnTo>
                    <a:pt x="35299" y="166114"/>
                  </a:lnTo>
                  <a:cubicBezTo>
                    <a:pt x="35299" y="126662"/>
                    <a:pt x="68522" y="93439"/>
                    <a:pt x="110051" y="93439"/>
                  </a:cubicBezTo>
                  <a:moveTo>
                    <a:pt x="670687" y="58140"/>
                  </a:moveTo>
                  <a:lnTo>
                    <a:pt x="606317" y="58140"/>
                  </a:lnTo>
                  <a:lnTo>
                    <a:pt x="606317" y="0"/>
                  </a:lnTo>
                  <a:lnTo>
                    <a:pt x="571018" y="0"/>
                  </a:lnTo>
                  <a:lnTo>
                    <a:pt x="571018" y="58140"/>
                  </a:lnTo>
                  <a:lnTo>
                    <a:pt x="209719" y="58140"/>
                  </a:lnTo>
                  <a:lnTo>
                    <a:pt x="209719" y="0"/>
                  </a:lnTo>
                  <a:lnTo>
                    <a:pt x="174420" y="0"/>
                  </a:lnTo>
                  <a:lnTo>
                    <a:pt x="174420" y="58140"/>
                  </a:lnTo>
                  <a:lnTo>
                    <a:pt x="110051" y="58140"/>
                  </a:lnTo>
                  <a:cubicBezTo>
                    <a:pt x="49834" y="58140"/>
                    <a:pt x="0" y="107974"/>
                    <a:pt x="0" y="166114"/>
                  </a:cubicBezTo>
                  <a:lnTo>
                    <a:pt x="0" y="656152"/>
                  </a:lnTo>
                  <a:cubicBezTo>
                    <a:pt x="0" y="716368"/>
                    <a:pt x="49834" y="764126"/>
                    <a:pt x="110051" y="764126"/>
                  </a:cubicBezTo>
                  <a:lnTo>
                    <a:pt x="670687" y="764126"/>
                  </a:lnTo>
                  <a:cubicBezTo>
                    <a:pt x="730903" y="764126"/>
                    <a:pt x="780737" y="716368"/>
                    <a:pt x="780737" y="656152"/>
                  </a:cubicBezTo>
                  <a:lnTo>
                    <a:pt x="780737" y="166114"/>
                  </a:lnTo>
                  <a:cubicBezTo>
                    <a:pt x="780737" y="107974"/>
                    <a:pt x="730903" y="58140"/>
                    <a:pt x="670687" y="58140"/>
                  </a:cubicBezTo>
                </a:path>
              </a:pathLst>
            </a:custGeom>
            <a:solidFill>
              <a:schemeClr val="accent1"/>
            </a:solidFill>
            <a:ln w="20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TextBox 55">
              <a:extLst>
                <a:ext uri="{FF2B5EF4-FFF2-40B4-BE49-F238E27FC236}">
                  <a16:creationId xmlns:a16="http://schemas.microsoft.com/office/drawing/2014/main" id="{88406F30-501C-D6F3-B5D2-80AA231D8B31}"/>
                </a:ext>
              </a:extLst>
            </p:cNvPr>
            <p:cNvSpPr txBox="1"/>
            <p:nvPr/>
          </p:nvSpPr>
          <p:spPr>
            <a:xfrm>
              <a:off x="11187997" y="3766120"/>
              <a:ext cx="871550" cy="2270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0" i="0" u="none" strike="noStrike" cap="none" normalizeH="0" baseline="0" noProof="0" dirty="0">
                  <a:ln>
                    <a:noFill/>
                  </a:ln>
                  <a:solidFill>
                    <a:srgbClr val="0081D0"/>
                  </a:solidFill>
                  <a:uLnTx/>
                  <a:uFillTx/>
                  <a:latin typeface="Arial" panose="020B0604020202020204"/>
                  <a:ea typeface="+mn-ea"/>
                  <a:cs typeface="+mn-cs"/>
                  <a:sym typeface="VoltaModernDisplay-35Thin"/>
                  <a:rtl val="0"/>
                </a:rPr>
                <a:t>Ulaşılmamıştır</a:t>
              </a:r>
            </a:p>
          </p:txBody>
        </p:sp>
        <p:sp>
          <p:nvSpPr>
            <p:cNvPr id="15" name="Freeform: Shape 56">
              <a:extLst>
                <a:ext uri="{FF2B5EF4-FFF2-40B4-BE49-F238E27FC236}">
                  <a16:creationId xmlns:a16="http://schemas.microsoft.com/office/drawing/2014/main" id="{AC075ACC-48B5-970B-1C0F-783D02E12DAC}"/>
                </a:ext>
              </a:extLst>
            </p:cNvPr>
            <p:cNvSpPr/>
            <p:nvPr/>
          </p:nvSpPr>
          <p:spPr>
            <a:xfrm>
              <a:off x="8702034" y="3630923"/>
              <a:ext cx="713541" cy="592236"/>
            </a:xfrm>
            <a:custGeom>
              <a:avLst/>
              <a:gdLst>
                <a:gd name="connsiteX0" fmla="*/ 670687 w 780737"/>
                <a:gd name="connsiteY0" fmla="*/ 730903 h 764126"/>
                <a:gd name="connsiteX1" fmla="*/ 110051 w 780737"/>
                <a:gd name="connsiteY1" fmla="*/ 730903 h 764126"/>
                <a:gd name="connsiteX2" fmla="*/ 35299 w 780737"/>
                <a:gd name="connsiteY2" fmla="*/ 658228 h 764126"/>
                <a:gd name="connsiteX3" fmla="*/ 35299 w 780737"/>
                <a:gd name="connsiteY3" fmla="*/ 267859 h 764126"/>
                <a:gd name="connsiteX4" fmla="*/ 745438 w 780737"/>
                <a:gd name="connsiteY4" fmla="*/ 267859 h 764126"/>
                <a:gd name="connsiteX5" fmla="*/ 745438 w 780737"/>
                <a:gd name="connsiteY5" fmla="*/ 658228 h 764126"/>
                <a:gd name="connsiteX6" fmla="*/ 670687 w 780737"/>
                <a:gd name="connsiteY6" fmla="*/ 730903 h 764126"/>
                <a:gd name="connsiteX7" fmla="*/ 110051 w 780737"/>
                <a:gd name="connsiteY7" fmla="*/ 93439 h 764126"/>
                <a:gd name="connsiteX8" fmla="*/ 174420 w 780737"/>
                <a:gd name="connsiteY8" fmla="*/ 93439 h 764126"/>
                <a:gd name="connsiteX9" fmla="*/ 174420 w 780737"/>
                <a:gd name="connsiteY9" fmla="*/ 151579 h 764126"/>
                <a:gd name="connsiteX10" fmla="*/ 209719 w 780737"/>
                <a:gd name="connsiteY10" fmla="*/ 151579 h 764126"/>
                <a:gd name="connsiteX11" fmla="*/ 209719 w 780737"/>
                <a:gd name="connsiteY11" fmla="*/ 93439 h 764126"/>
                <a:gd name="connsiteX12" fmla="*/ 571018 w 780737"/>
                <a:gd name="connsiteY12" fmla="*/ 93439 h 764126"/>
                <a:gd name="connsiteX13" fmla="*/ 571018 w 780737"/>
                <a:gd name="connsiteY13" fmla="*/ 151579 h 764126"/>
                <a:gd name="connsiteX14" fmla="*/ 606317 w 780737"/>
                <a:gd name="connsiteY14" fmla="*/ 151579 h 764126"/>
                <a:gd name="connsiteX15" fmla="*/ 606317 w 780737"/>
                <a:gd name="connsiteY15" fmla="*/ 93439 h 764126"/>
                <a:gd name="connsiteX16" fmla="*/ 670687 w 780737"/>
                <a:gd name="connsiteY16" fmla="*/ 93439 h 764126"/>
                <a:gd name="connsiteX17" fmla="*/ 745438 w 780737"/>
                <a:gd name="connsiteY17" fmla="*/ 166114 h 764126"/>
                <a:gd name="connsiteX18" fmla="*/ 745438 w 780737"/>
                <a:gd name="connsiteY18" fmla="*/ 232560 h 764126"/>
                <a:gd name="connsiteX19" fmla="*/ 35299 w 780737"/>
                <a:gd name="connsiteY19" fmla="*/ 232560 h 764126"/>
                <a:gd name="connsiteX20" fmla="*/ 35299 w 780737"/>
                <a:gd name="connsiteY20" fmla="*/ 166114 h 764126"/>
                <a:gd name="connsiteX21" fmla="*/ 110051 w 780737"/>
                <a:gd name="connsiteY21" fmla="*/ 93439 h 764126"/>
                <a:gd name="connsiteX22" fmla="*/ 670687 w 780737"/>
                <a:gd name="connsiteY22" fmla="*/ 58140 h 764126"/>
                <a:gd name="connsiteX23" fmla="*/ 606317 w 780737"/>
                <a:gd name="connsiteY23" fmla="*/ 58140 h 764126"/>
                <a:gd name="connsiteX24" fmla="*/ 606317 w 780737"/>
                <a:gd name="connsiteY24" fmla="*/ 0 h 764126"/>
                <a:gd name="connsiteX25" fmla="*/ 571018 w 780737"/>
                <a:gd name="connsiteY25" fmla="*/ 0 h 764126"/>
                <a:gd name="connsiteX26" fmla="*/ 571018 w 780737"/>
                <a:gd name="connsiteY26" fmla="*/ 58140 h 764126"/>
                <a:gd name="connsiteX27" fmla="*/ 209719 w 780737"/>
                <a:gd name="connsiteY27" fmla="*/ 58140 h 764126"/>
                <a:gd name="connsiteX28" fmla="*/ 209719 w 780737"/>
                <a:gd name="connsiteY28" fmla="*/ 0 h 764126"/>
                <a:gd name="connsiteX29" fmla="*/ 174420 w 780737"/>
                <a:gd name="connsiteY29" fmla="*/ 0 h 764126"/>
                <a:gd name="connsiteX30" fmla="*/ 174420 w 780737"/>
                <a:gd name="connsiteY30" fmla="*/ 58140 h 764126"/>
                <a:gd name="connsiteX31" fmla="*/ 110051 w 780737"/>
                <a:gd name="connsiteY31" fmla="*/ 58140 h 764126"/>
                <a:gd name="connsiteX32" fmla="*/ 0 w 780737"/>
                <a:gd name="connsiteY32" fmla="*/ 166114 h 764126"/>
                <a:gd name="connsiteX33" fmla="*/ 0 w 780737"/>
                <a:gd name="connsiteY33" fmla="*/ 656152 h 764126"/>
                <a:gd name="connsiteX34" fmla="*/ 110051 w 780737"/>
                <a:gd name="connsiteY34" fmla="*/ 764126 h 764126"/>
                <a:gd name="connsiteX35" fmla="*/ 670687 w 780737"/>
                <a:gd name="connsiteY35" fmla="*/ 764126 h 764126"/>
                <a:gd name="connsiteX36" fmla="*/ 780737 w 780737"/>
                <a:gd name="connsiteY36" fmla="*/ 656152 h 764126"/>
                <a:gd name="connsiteX37" fmla="*/ 780737 w 780737"/>
                <a:gd name="connsiteY37" fmla="*/ 166114 h 764126"/>
                <a:gd name="connsiteX38" fmla="*/ 670687 w 780737"/>
                <a:gd name="connsiteY38" fmla="*/ 58140 h 76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80737" h="764126">
                  <a:moveTo>
                    <a:pt x="670687" y="730903"/>
                  </a:moveTo>
                  <a:lnTo>
                    <a:pt x="110051" y="730903"/>
                  </a:lnTo>
                  <a:cubicBezTo>
                    <a:pt x="68522" y="730903"/>
                    <a:pt x="35299" y="697680"/>
                    <a:pt x="35299" y="658228"/>
                  </a:cubicBezTo>
                  <a:lnTo>
                    <a:pt x="35299" y="267859"/>
                  </a:lnTo>
                  <a:lnTo>
                    <a:pt x="745438" y="267859"/>
                  </a:lnTo>
                  <a:lnTo>
                    <a:pt x="745438" y="658228"/>
                  </a:lnTo>
                  <a:cubicBezTo>
                    <a:pt x="745438" y="697680"/>
                    <a:pt x="712215" y="730903"/>
                    <a:pt x="670687" y="730903"/>
                  </a:cubicBezTo>
                  <a:moveTo>
                    <a:pt x="110051" y="93439"/>
                  </a:moveTo>
                  <a:lnTo>
                    <a:pt x="174420" y="93439"/>
                  </a:lnTo>
                  <a:lnTo>
                    <a:pt x="174420" y="151579"/>
                  </a:lnTo>
                  <a:lnTo>
                    <a:pt x="209719" y="151579"/>
                  </a:lnTo>
                  <a:lnTo>
                    <a:pt x="209719" y="93439"/>
                  </a:lnTo>
                  <a:lnTo>
                    <a:pt x="571018" y="93439"/>
                  </a:lnTo>
                  <a:lnTo>
                    <a:pt x="571018" y="151579"/>
                  </a:lnTo>
                  <a:lnTo>
                    <a:pt x="606317" y="151579"/>
                  </a:lnTo>
                  <a:lnTo>
                    <a:pt x="606317" y="93439"/>
                  </a:lnTo>
                  <a:lnTo>
                    <a:pt x="670687" y="93439"/>
                  </a:lnTo>
                  <a:cubicBezTo>
                    <a:pt x="712215" y="93439"/>
                    <a:pt x="745438" y="126662"/>
                    <a:pt x="745438" y="166114"/>
                  </a:cubicBezTo>
                  <a:lnTo>
                    <a:pt x="745438" y="232560"/>
                  </a:lnTo>
                  <a:lnTo>
                    <a:pt x="35299" y="232560"/>
                  </a:lnTo>
                  <a:lnTo>
                    <a:pt x="35299" y="166114"/>
                  </a:lnTo>
                  <a:cubicBezTo>
                    <a:pt x="35299" y="126662"/>
                    <a:pt x="68522" y="93439"/>
                    <a:pt x="110051" y="93439"/>
                  </a:cubicBezTo>
                  <a:moveTo>
                    <a:pt x="670687" y="58140"/>
                  </a:moveTo>
                  <a:lnTo>
                    <a:pt x="606317" y="58140"/>
                  </a:lnTo>
                  <a:lnTo>
                    <a:pt x="606317" y="0"/>
                  </a:lnTo>
                  <a:lnTo>
                    <a:pt x="571018" y="0"/>
                  </a:lnTo>
                  <a:lnTo>
                    <a:pt x="571018" y="58140"/>
                  </a:lnTo>
                  <a:lnTo>
                    <a:pt x="209719" y="58140"/>
                  </a:lnTo>
                  <a:lnTo>
                    <a:pt x="209719" y="0"/>
                  </a:lnTo>
                  <a:lnTo>
                    <a:pt x="174420" y="0"/>
                  </a:lnTo>
                  <a:lnTo>
                    <a:pt x="174420" y="58140"/>
                  </a:lnTo>
                  <a:lnTo>
                    <a:pt x="110051" y="58140"/>
                  </a:lnTo>
                  <a:cubicBezTo>
                    <a:pt x="49834" y="58140"/>
                    <a:pt x="0" y="107974"/>
                    <a:pt x="0" y="166114"/>
                  </a:cubicBezTo>
                  <a:lnTo>
                    <a:pt x="0" y="656152"/>
                  </a:lnTo>
                  <a:cubicBezTo>
                    <a:pt x="0" y="716368"/>
                    <a:pt x="49834" y="764126"/>
                    <a:pt x="110051" y="764126"/>
                  </a:cubicBezTo>
                  <a:lnTo>
                    <a:pt x="670687" y="764126"/>
                  </a:lnTo>
                  <a:cubicBezTo>
                    <a:pt x="730903" y="764126"/>
                    <a:pt x="780737" y="716368"/>
                    <a:pt x="780737" y="656152"/>
                  </a:cubicBezTo>
                  <a:lnTo>
                    <a:pt x="780737" y="166114"/>
                  </a:lnTo>
                  <a:cubicBezTo>
                    <a:pt x="780737" y="107974"/>
                    <a:pt x="730903" y="58140"/>
                    <a:pt x="670687" y="58140"/>
                  </a:cubicBezTo>
                </a:path>
              </a:pathLst>
            </a:custGeom>
            <a:solidFill>
              <a:schemeClr val="accent4"/>
            </a:solidFill>
            <a:ln w="205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57">
              <a:extLst>
                <a:ext uri="{FF2B5EF4-FFF2-40B4-BE49-F238E27FC236}">
                  <a16:creationId xmlns:a16="http://schemas.microsoft.com/office/drawing/2014/main" id="{8E43FCBB-3918-BC73-E768-09905A0262C4}"/>
                </a:ext>
              </a:extLst>
            </p:cNvPr>
            <p:cNvSpPr txBox="1"/>
            <p:nvPr/>
          </p:nvSpPr>
          <p:spPr>
            <a:xfrm>
              <a:off x="8703547" y="3771775"/>
              <a:ext cx="721170" cy="2440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800" b="0" i="0" u="none" strike="noStrike" cap="none" normalizeH="0" baseline="0" noProof="0">
                  <a:ln>
                    <a:noFill/>
                  </a:ln>
                  <a:solidFill>
                    <a:srgbClr val="3B23A1"/>
                  </a:solidFill>
                  <a:uLnTx/>
                  <a:uFillTx/>
                  <a:latin typeface="Arial" panose="020B0604020202020204"/>
                  <a:ea typeface="+mn-ea"/>
                  <a:cs typeface="+mn-cs"/>
                  <a:sym typeface="VoltaModernDisplay-35Thin"/>
                  <a:rtl val="0"/>
                </a:rPr>
                <a:t>6,24</a:t>
              </a:r>
            </a:p>
          </p:txBody>
        </p:sp>
        <p:sp>
          <p:nvSpPr>
            <p:cNvPr id="17" name="TextBox 58">
              <a:extLst>
                <a:ext uri="{FF2B5EF4-FFF2-40B4-BE49-F238E27FC236}">
                  <a16:creationId xmlns:a16="http://schemas.microsoft.com/office/drawing/2014/main" id="{6F6F4C47-1876-E773-F1C1-A4AE6A38C74D}"/>
                </a:ext>
              </a:extLst>
            </p:cNvPr>
            <p:cNvSpPr txBox="1"/>
            <p:nvPr/>
          </p:nvSpPr>
          <p:spPr>
            <a:xfrm>
              <a:off x="8739649" y="3955342"/>
              <a:ext cx="648965" cy="240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cap="none" normalizeH="0" baseline="0" noProof="0">
                  <a:ln>
                    <a:noFill/>
                  </a:ln>
                  <a:solidFill>
                    <a:srgbClr val="3B23A1"/>
                  </a:solidFill>
                  <a:uLnTx/>
                  <a:uFillTx/>
                  <a:latin typeface="Arial" panose="020B0604020202020204"/>
                  <a:ea typeface="+mn-ea"/>
                  <a:cs typeface="+mn-cs"/>
                  <a:sym typeface="VoltaModernDisplay-55Roman"/>
                  <a:rtl val="0"/>
                </a:rPr>
                <a:t>ay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51C959-0AF1-DA70-D607-D3D0CD8A069E}"/>
                </a:ext>
              </a:extLst>
            </p:cNvPr>
            <p:cNvSpPr/>
            <p:nvPr/>
          </p:nvSpPr>
          <p:spPr>
            <a:xfrm>
              <a:off x="8996050" y="3458381"/>
              <a:ext cx="121106" cy="121106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9" name="Graphic 60">
            <a:extLst>
              <a:ext uri="{FF2B5EF4-FFF2-40B4-BE49-F238E27FC236}">
                <a16:creationId xmlns:a16="http://schemas.microsoft.com/office/drawing/2014/main" id="{ACFD17B1-8F7D-9527-B3DF-315536666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6092" y="1951767"/>
            <a:ext cx="564784" cy="646637"/>
          </a:xfrm>
          <a:prstGeom prst="rect">
            <a:avLst/>
          </a:prstGeom>
        </p:spPr>
      </p:pic>
      <p:grpSp>
        <p:nvGrpSpPr>
          <p:cNvPr id="20" name="Group 61">
            <a:extLst>
              <a:ext uri="{FF2B5EF4-FFF2-40B4-BE49-F238E27FC236}">
                <a16:creationId xmlns:a16="http://schemas.microsoft.com/office/drawing/2014/main" id="{1907BBF1-AACD-D372-9041-DBC39152D79C}"/>
              </a:ext>
            </a:extLst>
          </p:cNvPr>
          <p:cNvGrpSpPr>
            <a:grpSpLocks noChangeAspect="1"/>
          </p:cNvGrpSpPr>
          <p:nvPr/>
        </p:nvGrpSpPr>
        <p:grpSpPr>
          <a:xfrm>
            <a:off x="4519519" y="1883733"/>
            <a:ext cx="564202" cy="600692"/>
            <a:chOff x="7744269" y="3205231"/>
            <a:chExt cx="778720" cy="829088"/>
          </a:xfrm>
        </p:grpSpPr>
        <p:sp>
          <p:nvSpPr>
            <p:cNvPr id="21" name="Freeform: Shape 62">
              <a:extLst>
                <a:ext uri="{FF2B5EF4-FFF2-40B4-BE49-F238E27FC236}">
                  <a16:creationId xmlns:a16="http://schemas.microsoft.com/office/drawing/2014/main" id="{8AB36CFA-9345-BD90-5032-5B849E45876B}"/>
                </a:ext>
              </a:extLst>
            </p:cNvPr>
            <p:cNvSpPr/>
            <p:nvPr/>
          </p:nvSpPr>
          <p:spPr>
            <a:xfrm>
              <a:off x="8087178" y="3205231"/>
              <a:ext cx="435811" cy="829088"/>
            </a:xfrm>
            <a:custGeom>
              <a:avLst/>
              <a:gdLst>
                <a:gd name="connsiteX0" fmla="*/ 331470 w 353482"/>
                <a:gd name="connsiteY0" fmla="*/ 144780 h 672464"/>
                <a:gd name="connsiteX1" fmla="*/ 317183 w 353482"/>
                <a:gd name="connsiteY1" fmla="*/ 144780 h 672464"/>
                <a:gd name="connsiteX2" fmla="*/ 307658 w 353482"/>
                <a:gd name="connsiteY2" fmla="*/ 144780 h 672464"/>
                <a:gd name="connsiteX3" fmla="*/ 307658 w 353482"/>
                <a:gd name="connsiteY3" fmla="*/ 23813 h 672464"/>
                <a:gd name="connsiteX4" fmla="*/ 331470 w 353482"/>
                <a:gd name="connsiteY4" fmla="*/ 23813 h 672464"/>
                <a:gd name="connsiteX5" fmla="*/ 331470 w 353482"/>
                <a:gd name="connsiteY5" fmla="*/ 144780 h 672464"/>
                <a:gd name="connsiteX6" fmla="*/ 304800 w 353482"/>
                <a:gd name="connsiteY6" fmla="*/ 214313 h 672464"/>
                <a:gd name="connsiteX7" fmla="*/ 48577 w 353482"/>
                <a:gd name="connsiteY7" fmla="*/ 214313 h 672464"/>
                <a:gd name="connsiteX8" fmla="*/ 48577 w 353482"/>
                <a:gd name="connsiteY8" fmla="*/ 168593 h 672464"/>
                <a:gd name="connsiteX9" fmla="*/ 304800 w 353482"/>
                <a:gd name="connsiteY9" fmla="*/ 168593 h 672464"/>
                <a:gd name="connsiteX10" fmla="*/ 304800 w 353482"/>
                <a:gd name="connsiteY10" fmla="*/ 214313 h 672464"/>
                <a:gd name="connsiteX11" fmla="*/ 48577 w 353482"/>
                <a:gd name="connsiteY11" fmla="*/ 550545 h 672464"/>
                <a:gd name="connsiteX12" fmla="*/ 304800 w 353482"/>
                <a:gd name="connsiteY12" fmla="*/ 550545 h 672464"/>
                <a:gd name="connsiteX13" fmla="*/ 304800 w 353482"/>
                <a:gd name="connsiteY13" fmla="*/ 649605 h 672464"/>
                <a:gd name="connsiteX14" fmla="*/ 48577 w 353482"/>
                <a:gd name="connsiteY14" fmla="*/ 649605 h 672464"/>
                <a:gd name="connsiteX15" fmla="*/ 48577 w 353482"/>
                <a:gd name="connsiteY15" fmla="*/ 550545 h 672464"/>
                <a:gd name="connsiteX16" fmla="*/ 304800 w 353482"/>
                <a:gd name="connsiteY16" fmla="*/ 526733 h 672464"/>
                <a:gd name="connsiteX17" fmla="*/ 48577 w 353482"/>
                <a:gd name="connsiteY17" fmla="*/ 526733 h 672464"/>
                <a:gd name="connsiteX18" fmla="*/ 48577 w 353482"/>
                <a:gd name="connsiteY18" fmla="*/ 237173 h 672464"/>
                <a:gd name="connsiteX19" fmla="*/ 304800 w 353482"/>
                <a:gd name="connsiteY19" fmla="*/ 237173 h 672464"/>
                <a:gd name="connsiteX20" fmla="*/ 304800 w 353482"/>
                <a:gd name="connsiteY20" fmla="*/ 526733 h 672464"/>
                <a:gd name="connsiteX21" fmla="*/ 22860 w 353482"/>
                <a:gd name="connsiteY21" fmla="*/ 23813 h 672464"/>
                <a:gd name="connsiteX22" fmla="*/ 47625 w 353482"/>
                <a:gd name="connsiteY22" fmla="*/ 23813 h 672464"/>
                <a:gd name="connsiteX23" fmla="*/ 47625 w 353482"/>
                <a:gd name="connsiteY23" fmla="*/ 145733 h 672464"/>
                <a:gd name="connsiteX24" fmla="*/ 38100 w 353482"/>
                <a:gd name="connsiteY24" fmla="*/ 145733 h 672464"/>
                <a:gd name="connsiteX25" fmla="*/ 23813 w 353482"/>
                <a:gd name="connsiteY25" fmla="*/ 145733 h 672464"/>
                <a:gd name="connsiteX26" fmla="*/ 23813 w 353482"/>
                <a:gd name="connsiteY26" fmla="*/ 23813 h 672464"/>
                <a:gd name="connsiteX27" fmla="*/ 69532 w 353482"/>
                <a:gd name="connsiteY27" fmla="*/ 23813 h 672464"/>
                <a:gd name="connsiteX28" fmla="*/ 94297 w 353482"/>
                <a:gd name="connsiteY28" fmla="*/ 23813 h 672464"/>
                <a:gd name="connsiteX29" fmla="*/ 94297 w 353482"/>
                <a:gd name="connsiteY29" fmla="*/ 145733 h 672464"/>
                <a:gd name="connsiteX30" fmla="*/ 69532 w 353482"/>
                <a:gd name="connsiteY30" fmla="*/ 145733 h 672464"/>
                <a:gd name="connsiteX31" fmla="*/ 69532 w 353482"/>
                <a:gd name="connsiteY31" fmla="*/ 23813 h 672464"/>
                <a:gd name="connsiteX32" fmla="*/ 117157 w 353482"/>
                <a:gd name="connsiteY32" fmla="*/ 23813 h 672464"/>
                <a:gd name="connsiteX33" fmla="*/ 141922 w 353482"/>
                <a:gd name="connsiteY33" fmla="*/ 23813 h 672464"/>
                <a:gd name="connsiteX34" fmla="*/ 141922 w 353482"/>
                <a:gd name="connsiteY34" fmla="*/ 145733 h 672464"/>
                <a:gd name="connsiteX35" fmla="*/ 117157 w 353482"/>
                <a:gd name="connsiteY35" fmla="*/ 145733 h 672464"/>
                <a:gd name="connsiteX36" fmla="*/ 117157 w 353482"/>
                <a:gd name="connsiteY36" fmla="*/ 23813 h 672464"/>
                <a:gd name="connsiteX37" fmla="*/ 164783 w 353482"/>
                <a:gd name="connsiteY37" fmla="*/ 23813 h 672464"/>
                <a:gd name="connsiteX38" fmla="*/ 189547 w 353482"/>
                <a:gd name="connsiteY38" fmla="*/ 23813 h 672464"/>
                <a:gd name="connsiteX39" fmla="*/ 189547 w 353482"/>
                <a:gd name="connsiteY39" fmla="*/ 145733 h 672464"/>
                <a:gd name="connsiteX40" fmla="*/ 164783 w 353482"/>
                <a:gd name="connsiteY40" fmla="*/ 145733 h 672464"/>
                <a:gd name="connsiteX41" fmla="*/ 164783 w 353482"/>
                <a:gd name="connsiteY41" fmla="*/ 23813 h 672464"/>
                <a:gd name="connsiteX42" fmla="*/ 212408 w 353482"/>
                <a:gd name="connsiteY42" fmla="*/ 23813 h 672464"/>
                <a:gd name="connsiteX43" fmla="*/ 236220 w 353482"/>
                <a:gd name="connsiteY43" fmla="*/ 23813 h 672464"/>
                <a:gd name="connsiteX44" fmla="*/ 236220 w 353482"/>
                <a:gd name="connsiteY44" fmla="*/ 145733 h 672464"/>
                <a:gd name="connsiteX45" fmla="*/ 211455 w 353482"/>
                <a:gd name="connsiteY45" fmla="*/ 145733 h 672464"/>
                <a:gd name="connsiteX46" fmla="*/ 211455 w 353482"/>
                <a:gd name="connsiteY46" fmla="*/ 23813 h 672464"/>
                <a:gd name="connsiteX47" fmla="*/ 259080 w 353482"/>
                <a:gd name="connsiteY47" fmla="*/ 23813 h 672464"/>
                <a:gd name="connsiteX48" fmla="*/ 283845 w 353482"/>
                <a:gd name="connsiteY48" fmla="*/ 23813 h 672464"/>
                <a:gd name="connsiteX49" fmla="*/ 283845 w 353482"/>
                <a:gd name="connsiteY49" fmla="*/ 145733 h 672464"/>
                <a:gd name="connsiteX50" fmla="*/ 259080 w 353482"/>
                <a:gd name="connsiteY50" fmla="*/ 145733 h 672464"/>
                <a:gd name="connsiteX51" fmla="*/ 259080 w 353482"/>
                <a:gd name="connsiteY51" fmla="*/ 23813 h 672464"/>
                <a:gd name="connsiteX52" fmla="*/ 342900 w 353482"/>
                <a:gd name="connsiteY52" fmla="*/ 0 h 672464"/>
                <a:gd name="connsiteX53" fmla="*/ 11430 w 353482"/>
                <a:gd name="connsiteY53" fmla="*/ 0 h 672464"/>
                <a:gd name="connsiteX54" fmla="*/ 0 w 353482"/>
                <a:gd name="connsiteY54" fmla="*/ 11430 h 672464"/>
                <a:gd name="connsiteX55" fmla="*/ 0 w 353482"/>
                <a:gd name="connsiteY55" fmla="*/ 156210 h 672464"/>
                <a:gd name="connsiteX56" fmla="*/ 11430 w 353482"/>
                <a:gd name="connsiteY56" fmla="*/ 167640 h 672464"/>
                <a:gd name="connsiteX57" fmla="*/ 25717 w 353482"/>
                <a:gd name="connsiteY57" fmla="*/ 167640 h 672464"/>
                <a:gd name="connsiteX58" fmla="*/ 25717 w 353482"/>
                <a:gd name="connsiteY58" fmla="*/ 224790 h 672464"/>
                <a:gd name="connsiteX59" fmla="*/ 25717 w 353482"/>
                <a:gd name="connsiteY59" fmla="*/ 538163 h 672464"/>
                <a:gd name="connsiteX60" fmla="*/ 25717 w 353482"/>
                <a:gd name="connsiteY60" fmla="*/ 661035 h 672464"/>
                <a:gd name="connsiteX61" fmla="*/ 37147 w 353482"/>
                <a:gd name="connsiteY61" fmla="*/ 672465 h 672464"/>
                <a:gd name="connsiteX62" fmla="*/ 316230 w 353482"/>
                <a:gd name="connsiteY62" fmla="*/ 672465 h 672464"/>
                <a:gd name="connsiteX63" fmla="*/ 327660 w 353482"/>
                <a:gd name="connsiteY63" fmla="*/ 661035 h 672464"/>
                <a:gd name="connsiteX64" fmla="*/ 327660 w 353482"/>
                <a:gd name="connsiteY64" fmla="*/ 539115 h 672464"/>
                <a:gd name="connsiteX65" fmla="*/ 327660 w 353482"/>
                <a:gd name="connsiteY65" fmla="*/ 225743 h 672464"/>
                <a:gd name="connsiteX66" fmla="*/ 327660 w 353482"/>
                <a:gd name="connsiteY66" fmla="*/ 168593 h 672464"/>
                <a:gd name="connsiteX67" fmla="*/ 341947 w 353482"/>
                <a:gd name="connsiteY67" fmla="*/ 168593 h 672464"/>
                <a:gd name="connsiteX68" fmla="*/ 353378 w 353482"/>
                <a:gd name="connsiteY68" fmla="*/ 157163 h 672464"/>
                <a:gd name="connsiteX69" fmla="*/ 353378 w 353482"/>
                <a:gd name="connsiteY69" fmla="*/ 11430 h 672464"/>
                <a:gd name="connsiteX70" fmla="*/ 342900 w 353482"/>
                <a:gd name="connsiteY70" fmla="*/ 0 h 67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53482" h="672464">
                  <a:moveTo>
                    <a:pt x="331470" y="144780"/>
                  </a:moveTo>
                  <a:lnTo>
                    <a:pt x="317183" y="144780"/>
                  </a:lnTo>
                  <a:lnTo>
                    <a:pt x="307658" y="144780"/>
                  </a:lnTo>
                  <a:lnTo>
                    <a:pt x="307658" y="23813"/>
                  </a:lnTo>
                  <a:lnTo>
                    <a:pt x="331470" y="23813"/>
                  </a:lnTo>
                  <a:lnTo>
                    <a:pt x="331470" y="144780"/>
                  </a:lnTo>
                  <a:close/>
                  <a:moveTo>
                    <a:pt x="304800" y="214313"/>
                  </a:moveTo>
                  <a:lnTo>
                    <a:pt x="48577" y="214313"/>
                  </a:lnTo>
                  <a:lnTo>
                    <a:pt x="48577" y="168593"/>
                  </a:lnTo>
                  <a:lnTo>
                    <a:pt x="304800" y="168593"/>
                  </a:lnTo>
                  <a:lnTo>
                    <a:pt x="304800" y="214313"/>
                  </a:lnTo>
                  <a:close/>
                  <a:moveTo>
                    <a:pt x="48577" y="550545"/>
                  </a:moveTo>
                  <a:lnTo>
                    <a:pt x="304800" y="550545"/>
                  </a:lnTo>
                  <a:lnTo>
                    <a:pt x="304800" y="649605"/>
                  </a:lnTo>
                  <a:lnTo>
                    <a:pt x="48577" y="649605"/>
                  </a:lnTo>
                  <a:lnTo>
                    <a:pt x="48577" y="550545"/>
                  </a:lnTo>
                  <a:close/>
                  <a:moveTo>
                    <a:pt x="304800" y="526733"/>
                  </a:moveTo>
                  <a:lnTo>
                    <a:pt x="48577" y="526733"/>
                  </a:lnTo>
                  <a:lnTo>
                    <a:pt x="48577" y="237173"/>
                  </a:lnTo>
                  <a:lnTo>
                    <a:pt x="304800" y="237173"/>
                  </a:lnTo>
                  <a:lnTo>
                    <a:pt x="304800" y="526733"/>
                  </a:lnTo>
                  <a:close/>
                  <a:moveTo>
                    <a:pt x="22860" y="23813"/>
                  </a:moveTo>
                  <a:lnTo>
                    <a:pt x="47625" y="23813"/>
                  </a:lnTo>
                  <a:lnTo>
                    <a:pt x="47625" y="145733"/>
                  </a:lnTo>
                  <a:lnTo>
                    <a:pt x="38100" y="145733"/>
                  </a:lnTo>
                  <a:lnTo>
                    <a:pt x="23813" y="145733"/>
                  </a:lnTo>
                  <a:lnTo>
                    <a:pt x="23813" y="23813"/>
                  </a:lnTo>
                  <a:close/>
                  <a:moveTo>
                    <a:pt x="69532" y="23813"/>
                  </a:moveTo>
                  <a:lnTo>
                    <a:pt x="94297" y="23813"/>
                  </a:lnTo>
                  <a:lnTo>
                    <a:pt x="94297" y="145733"/>
                  </a:lnTo>
                  <a:lnTo>
                    <a:pt x="69532" y="145733"/>
                  </a:lnTo>
                  <a:lnTo>
                    <a:pt x="69532" y="23813"/>
                  </a:lnTo>
                  <a:close/>
                  <a:moveTo>
                    <a:pt x="117157" y="23813"/>
                  </a:moveTo>
                  <a:lnTo>
                    <a:pt x="141922" y="23813"/>
                  </a:lnTo>
                  <a:lnTo>
                    <a:pt x="141922" y="145733"/>
                  </a:lnTo>
                  <a:lnTo>
                    <a:pt x="117157" y="145733"/>
                  </a:lnTo>
                  <a:lnTo>
                    <a:pt x="117157" y="23813"/>
                  </a:lnTo>
                  <a:close/>
                  <a:moveTo>
                    <a:pt x="164783" y="23813"/>
                  </a:moveTo>
                  <a:lnTo>
                    <a:pt x="189547" y="23813"/>
                  </a:lnTo>
                  <a:lnTo>
                    <a:pt x="189547" y="145733"/>
                  </a:lnTo>
                  <a:lnTo>
                    <a:pt x="164783" y="145733"/>
                  </a:lnTo>
                  <a:lnTo>
                    <a:pt x="164783" y="23813"/>
                  </a:lnTo>
                  <a:close/>
                  <a:moveTo>
                    <a:pt x="212408" y="23813"/>
                  </a:moveTo>
                  <a:lnTo>
                    <a:pt x="236220" y="23813"/>
                  </a:lnTo>
                  <a:lnTo>
                    <a:pt x="236220" y="145733"/>
                  </a:lnTo>
                  <a:lnTo>
                    <a:pt x="211455" y="145733"/>
                  </a:lnTo>
                  <a:lnTo>
                    <a:pt x="211455" y="23813"/>
                  </a:lnTo>
                  <a:close/>
                  <a:moveTo>
                    <a:pt x="259080" y="23813"/>
                  </a:moveTo>
                  <a:lnTo>
                    <a:pt x="283845" y="23813"/>
                  </a:lnTo>
                  <a:lnTo>
                    <a:pt x="283845" y="145733"/>
                  </a:lnTo>
                  <a:lnTo>
                    <a:pt x="259080" y="145733"/>
                  </a:lnTo>
                  <a:lnTo>
                    <a:pt x="259080" y="23813"/>
                  </a:lnTo>
                  <a:close/>
                  <a:moveTo>
                    <a:pt x="342900" y="0"/>
                  </a:moveTo>
                  <a:lnTo>
                    <a:pt x="11430" y="0"/>
                  </a:lnTo>
                  <a:cubicBezTo>
                    <a:pt x="4763" y="0"/>
                    <a:pt x="0" y="5715"/>
                    <a:pt x="0" y="11430"/>
                  </a:cubicBezTo>
                  <a:lnTo>
                    <a:pt x="0" y="156210"/>
                  </a:lnTo>
                  <a:cubicBezTo>
                    <a:pt x="0" y="162878"/>
                    <a:pt x="4763" y="167640"/>
                    <a:pt x="11430" y="167640"/>
                  </a:cubicBezTo>
                  <a:lnTo>
                    <a:pt x="25717" y="167640"/>
                  </a:lnTo>
                  <a:lnTo>
                    <a:pt x="25717" y="224790"/>
                  </a:lnTo>
                  <a:lnTo>
                    <a:pt x="25717" y="538163"/>
                  </a:lnTo>
                  <a:lnTo>
                    <a:pt x="25717" y="661035"/>
                  </a:lnTo>
                  <a:cubicBezTo>
                    <a:pt x="25717" y="667703"/>
                    <a:pt x="30480" y="672465"/>
                    <a:pt x="37147" y="672465"/>
                  </a:cubicBezTo>
                  <a:lnTo>
                    <a:pt x="316230" y="672465"/>
                  </a:lnTo>
                  <a:cubicBezTo>
                    <a:pt x="322897" y="672465"/>
                    <a:pt x="327660" y="666750"/>
                    <a:pt x="327660" y="661035"/>
                  </a:cubicBezTo>
                  <a:lnTo>
                    <a:pt x="327660" y="539115"/>
                  </a:lnTo>
                  <a:lnTo>
                    <a:pt x="327660" y="225743"/>
                  </a:lnTo>
                  <a:lnTo>
                    <a:pt x="327660" y="168593"/>
                  </a:lnTo>
                  <a:lnTo>
                    <a:pt x="341947" y="168593"/>
                  </a:lnTo>
                  <a:cubicBezTo>
                    <a:pt x="348615" y="168593"/>
                    <a:pt x="353378" y="162878"/>
                    <a:pt x="353378" y="157163"/>
                  </a:cubicBezTo>
                  <a:lnTo>
                    <a:pt x="353378" y="11430"/>
                  </a:lnTo>
                  <a:cubicBezTo>
                    <a:pt x="354330" y="5715"/>
                    <a:pt x="348615" y="0"/>
                    <a:pt x="342900" y="0"/>
                  </a:cubicBezTo>
                </a:path>
              </a:pathLst>
            </a:custGeom>
            <a:solidFill>
              <a:srgbClr val="277B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: Shape 63">
              <a:extLst>
                <a:ext uri="{FF2B5EF4-FFF2-40B4-BE49-F238E27FC236}">
                  <a16:creationId xmlns:a16="http://schemas.microsoft.com/office/drawing/2014/main" id="{A90E303E-00AB-07A3-2DB8-F717EA5D7B12}"/>
                </a:ext>
              </a:extLst>
            </p:cNvPr>
            <p:cNvSpPr/>
            <p:nvPr/>
          </p:nvSpPr>
          <p:spPr>
            <a:xfrm>
              <a:off x="7744269" y="3660290"/>
              <a:ext cx="219309" cy="228997"/>
            </a:xfrm>
            <a:custGeom>
              <a:avLst/>
              <a:gdLst>
                <a:gd name="connsiteX0" fmla="*/ 134303 w 177879"/>
                <a:gd name="connsiteY0" fmla="*/ 46196 h 185737"/>
                <a:gd name="connsiteX1" fmla="*/ 153353 w 177879"/>
                <a:gd name="connsiteY1" fmla="*/ 93821 h 185737"/>
                <a:gd name="connsiteX2" fmla="*/ 142875 w 177879"/>
                <a:gd name="connsiteY2" fmla="*/ 130969 h 185737"/>
                <a:gd name="connsiteX3" fmla="*/ 54293 w 177879"/>
                <a:gd name="connsiteY3" fmla="*/ 38576 h 185737"/>
                <a:gd name="connsiteX4" fmla="*/ 134303 w 177879"/>
                <a:gd name="connsiteY4" fmla="*/ 46196 h 185737"/>
                <a:gd name="connsiteX5" fmla="*/ 43815 w 177879"/>
                <a:gd name="connsiteY5" fmla="*/ 140494 h 185737"/>
                <a:gd name="connsiteX6" fmla="*/ 36195 w 177879"/>
                <a:gd name="connsiteY6" fmla="*/ 56674 h 185737"/>
                <a:gd name="connsiteX7" fmla="*/ 124778 w 177879"/>
                <a:gd name="connsiteY7" fmla="*/ 149066 h 185737"/>
                <a:gd name="connsiteX8" fmla="*/ 43815 w 177879"/>
                <a:gd name="connsiteY8" fmla="*/ 140494 h 185737"/>
                <a:gd name="connsiteX9" fmla="*/ 0 w 177879"/>
                <a:gd name="connsiteY9" fmla="*/ 92869 h 185737"/>
                <a:gd name="connsiteX10" fmla="*/ 25718 w 177879"/>
                <a:gd name="connsiteY10" fmla="*/ 158591 h 185737"/>
                <a:gd name="connsiteX11" fmla="*/ 151448 w 177879"/>
                <a:gd name="connsiteY11" fmla="*/ 158591 h 185737"/>
                <a:gd name="connsiteX12" fmla="*/ 151448 w 177879"/>
                <a:gd name="connsiteY12" fmla="*/ 27146 h 185737"/>
                <a:gd name="connsiteX13" fmla="*/ 25718 w 177879"/>
                <a:gd name="connsiteY13" fmla="*/ 27146 h 185737"/>
                <a:gd name="connsiteX14" fmla="*/ 0 w 177879"/>
                <a:gd name="connsiteY14" fmla="*/ 92869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7879" h="185737">
                  <a:moveTo>
                    <a:pt x="134303" y="46196"/>
                  </a:moveTo>
                  <a:cubicBezTo>
                    <a:pt x="146685" y="59531"/>
                    <a:pt x="153353" y="76676"/>
                    <a:pt x="153353" y="93821"/>
                  </a:cubicBezTo>
                  <a:cubicBezTo>
                    <a:pt x="153353" y="107156"/>
                    <a:pt x="149543" y="119539"/>
                    <a:pt x="142875" y="130969"/>
                  </a:cubicBezTo>
                  <a:lnTo>
                    <a:pt x="54293" y="38576"/>
                  </a:lnTo>
                  <a:cubicBezTo>
                    <a:pt x="78105" y="20479"/>
                    <a:pt x="112395" y="23336"/>
                    <a:pt x="134303" y="46196"/>
                  </a:cubicBezTo>
                  <a:moveTo>
                    <a:pt x="43815" y="140494"/>
                  </a:moveTo>
                  <a:cubicBezTo>
                    <a:pt x="21908" y="117634"/>
                    <a:pt x="19050" y="82391"/>
                    <a:pt x="36195" y="56674"/>
                  </a:cubicBezTo>
                  <a:lnTo>
                    <a:pt x="124778" y="149066"/>
                  </a:lnTo>
                  <a:cubicBezTo>
                    <a:pt x="100013" y="166211"/>
                    <a:pt x="65723" y="163354"/>
                    <a:pt x="43815" y="140494"/>
                  </a:cubicBezTo>
                  <a:moveTo>
                    <a:pt x="0" y="92869"/>
                  </a:moveTo>
                  <a:cubicBezTo>
                    <a:pt x="0" y="116681"/>
                    <a:pt x="8573" y="140494"/>
                    <a:pt x="25718" y="158591"/>
                  </a:cubicBezTo>
                  <a:cubicBezTo>
                    <a:pt x="60960" y="194786"/>
                    <a:pt x="117158" y="194786"/>
                    <a:pt x="151448" y="158591"/>
                  </a:cubicBezTo>
                  <a:cubicBezTo>
                    <a:pt x="186690" y="122396"/>
                    <a:pt x="186690" y="63341"/>
                    <a:pt x="151448" y="27146"/>
                  </a:cubicBezTo>
                  <a:cubicBezTo>
                    <a:pt x="116205" y="-9049"/>
                    <a:pt x="60008" y="-9049"/>
                    <a:pt x="25718" y="27146"/>
                  </a:cubicBezTo>
                  <a:cubicBezTo>
                    <a:pt x="8573" y="45244"/>
                    <a:pt x="0" y="69056"/>
                    <a:pt x="0" y="92869"/>
                  </a:cubicBezTo>
                </a:path>
              </a:pathLst>
            </a:custGeom>
            <a:solidFill>
              <a:srgbClr val="277B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: Shape 64">
              <a:extLst>
                <a:ext uri="{FF2B5EF4-FFF2-40B4-BE49-F238E27FC236}">
                  <a16:creationId xmlns:a16="http://schemas.microsoft.com/office/drawing/2014/main" id="{5A407A19-6454-6213-62FF-7B4C0F128B21}"/>
                </a:ext>
              </a:extLst>
            </p:cNvPr>
            <p:cNvSpPr/>
            <p:nvPr/>
          </p:nvSpPr>
          <p:spPr>
            <a:xfrm>
              <a:off x="7854069" y="3811488"/>
              <a:ext cx="227823" cy="221658"/>
            </a:xfrm>
            <a:custGeom>
              <a:avLst/>
              <a:gdLst>
                <a:gd name="connsiteX0" fmla="*/ 44291 w 184785"/>
                <a:gd name="connsiteY0" fmla="*/ 44529 h 179784"/>
                <a:gd name="connsiteX1" fmla="*/ 90964 w 184785"/>
                <a:gd name="connsiteY1" fmla="*/ 25479 h 179784"/>
                <a:gd name="connsiteX2" fmla="*/ 128111 w 184785"/>
                <a:gd name="connsiteY2" fmla="*/ 35957 h 179784"/>
                <a:gd name="connsiteX3" fmla="*/ 35719 w 184785"/>
                <a:gd name="connsiteY3" fmla="*/ 125492 h 179784"/>
                <a:gd name="connsiteX4" fmla="*/ 44291 w 184785"/>
                <a:gd name="connsiteY4" fmla="*/ 44529 h 179784"/>
                <a:gd name="connsiteX5" fmla="*/ 138589 w 184785"/>
                <a:gd name="connsiteY5" fmla="*/ 135969 h 179784"/>
                <a:gd name="connsiteX6" fmla="*/ 54769 w 184785"/>
                <a:gd name="connsiteY6" fmla="*/ 143589 h 179784"/>
                <a:gd name="connsiteX7" fmla="*/ 147161 w 184785"/>
                <a:gd name="connsiteY7" fmla="*/ 54054 h 179784"/>
                <a:gd name="connsiteX8" fmla="*/ 138589 w 184785"/>
                <a:gd name="connsiteY8" fmla="*/ 135969 h 179784"/>
                <a:gd name="connsiteX9" fmla="*/ 91916 w 184785"/>
                <a:gd name="connsiteY9" fmla="*/ 179784 h 179784"/>
                <a:gd name="connsiteX10" fmla="*/ 157639 w 184785"/>
                <a:gd name="connsiteY10" fmla="*/ 153114 h 179784"/>
                <a:gd name="connsiteX11" fmla="*/ 157639 w 184785"/>
                <a:gd name="connsiteY11" fmla="*/ 26432 h 179784"/>
                <a:gd name="connsiteX12" fmla="*/ 27146 w 184785"/>
                <a:gd name="connsiteY12" fmla="*/ 26432 h 179784"/>
                <a:gd name="connsiteX13" fmla="*/ 27146 w 184785"/>
                <a:gd name="connsiteY13" fmla="*/ 153114 h 179784"/>
                <a:gd name="connsiteX14" fmla="*/ 91916 w 184785"/>
                <a:gd name="connsiteY14" fmla="*/ 179784 h 17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4785" h="179784">
                  <a:moveTo>
                    <a:pt x="44291" y="44529"/>
                  </a:moveTo>
                  <a:cubicBezTo>
                    <a:pt x="57626" y="32147"/>
                    <a:pt x="73819" y="25479"/>
                    <a:pt x="90964" y="25479"/>
                  </a:cubicBezTo>
                  <a:cubicBezTo>
                    <a:pt x="104299" y="25479"/>
                    <a:pt x="116681" y="29289"/>
                    <a:pt x="128111" y="35957"/>
                  </a:cubicBezTo>
                  <a:lnTo>
                    <a:pt x="35719" y="125492"/>
                  </a:lnTo>
                  <a:cubicBezTo>
                    <a:pt x="19526" y="100727"/>
                    <a:pt x="22384" y="66437"/>
                    <a:pt x="44291" y="44529"/>
                  </a:cubicBezTo>
                  <a:moveTo>
                    <a:pt x="138589" y="135969"/>
                  </a:moveTo>
                  <a:cubicBezTo>
                    <a:pt x="115729" y="157877"/>
                    <a:pt x="80486" y="160734"/>
                    <a:pt x="54769" y="143589"/>
                  </a:cubicBezTo>
                  <a:lnTo>
                    <a:pt x="147161" y="54054"/>
                  </a:lnTo>
                  <a:cubicBezTo>
                    <a:pt x="164306" y="79772"/>
                    <a:pt x="161449" y="113109"/>
                    <a:pt x="138589" y="135969"/>
                  </a:cubicBezTo>
                  <a:moveTo>
                    <a:pt x="91916" y="179784"/>
                  </a:moveTo>
                  <a:cubicBezTo>
                    <a:pt x="115729" y="179784"/>
                    <a:pt x="139541" y="171212"/>
                    <a:pt x="157639" y="153114"/>
                  </a:cubicBezTo>
                  <a:cubicBezTo>
                    <a:pt x="193834" y="117872"/>
                    <a:pt x="193834" y="60722"/>
                    <a:pt x="157639" y="26432"/>
                  </a:cubicBezTo>
                  <a:cubicBezTo>
                    <a:pt x="121444" y="-8811"/>
                    <a:pt x="63341" y="-8811"/>
                    <a:pt x="27146" y="26432"/>
                  </a:cubicBezTo>
                  <a:cubicBezTo>
                    <a:pt x="-9049" y="61674"/>
                    <a:pt x="-9049" y="118824"/>
                    <a:pt x="27146" y="153114"/>
                  </a:cubicBezTo>
                  <a:cubicBezTo>
                    <a:pt x="44291" y="171212"/>
                    <a:pt x="68104" y="179784"/>
                    <a:pt x="91916" y="179784"/>
                  </a:cubicBezTo>
                </a:path>
              </a:pathLst>
            </a:custGeom>
            <a:solidFill>
              <a:srgbClr val="277B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TextBox 65">
              <a:extLst>
                <a:ext uri="{FF2B5EF4-FFF2-40B4-BE49-F238E27FC236}">
                  <a16:creationId xmlns:a16="http://schemas.microsoft.com/office/drawing/2014/main" id="{C13C4AA9-950F-6A2E-6B9D-84726E631A23}"/>
                </a:ext>
              </a:extLst>
            </p:cNvPr>
            <p:cNvSpPr txBox="1"/>
            <p:nvPr/>
          </p:nvSpPr>
          <p:spPr>
            <a:xfrm rot="16200000">
              <a:off x="7960829" y="3514037"/>
              <a:ext cx="700178" cy="318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900" b="1" i="0" u="none" strike="noStrike" cap="none" normalizeH="0" baseline="0" noProof="0">
                  <a:ln>
                    <a:noFill/>
                  </a:ln>
                  <a:solidFill>
                    <a:srgbClr val="277BCF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VoltaModernDisplay-65Medium"/>
                  <a:rtl val="0"/>
                </a:rPr>
                <a:t>RUX</a:t>
              </a:r>
            </a:p>
          </p:txBody>
        </p:sp>
      </p:grpSp>
      <p:sp>
        <p:nvSpPr>
          <p:cNvPr id="25" name="object 211">
            <a:extLst>
              <a:ext uri="{FF2B5EF4-FFF2-40B4-BE49-F238E27FC236}">
                <a16:creationId xmlns:a16="http://schemas.microsoft.com/office/drawing/2014/main" id="{8E8A851D-82F6-D72B-D4DA-B5046BFDC4C5}"/>
              </a:ext>
            </a:extLst>
          </p:cNvPr>
          <p:cNvSpPr txBox="1"/>
          <p:nvPr/>
        </p:nvSpPr>
        <p:spPr>
          <a:xfrm>
            <a:off x="1199169" y="1364192"/>
            <a:ext cx="3852132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cap="none" normalizeH="0" baseline="0" noProof="0" dirty="0">
                <a:ln>
                  <a:noFill/>
                </a:ln>
                <a:uLnTx/>
                <a:uFillTx/>
                <a:latin typeface="Arial" panose="020B0604020202020204"/>
                <a:ea typeface="+mn-ea"/>
                <a:cs typeface="Century Gothic"/>
              </a:rPr>
              <a:t>Medyan yanıt süresi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D5AFDD-865F-94E2-ABF1-E364DFBE2C2A}"/>
              </a:ext>
            </a:extLst>
          </p:cNvPr>
          <p:cNvSpPr/>
          <p:nvPr/>
        </p:nvSpPr>
        <p:spPr>
          <a:xfrm>
            <a:off x="623625" y="2579441"/>
            <a:ext cx="168502" cy="17421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FE2021-4D6D-865E-CA17-CB93F9582404}"/>
              </a:ext>
            </a:extLst>
          </p:cNvPr>
          <p:cNvSpPr/>
          <p:nvPr/>
        </p:nvSpPr>
        <p:spPr>
          <a:xfrm>
            <a:off x="1933621" y="2579441"/>
            <a:ext cx="168502" cy="17421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58">
            <a:extLst>
              <a:ext uri="{FF2B5EF4-FFF2-40B4-BE49-F238E27FC236}">
                <a16:creationId xmlns:a16="http://schemas.microsoft.com/office/drawing/2014/main" id="{AED9A791-3E2C-2579-51A4-05FED6C3191A}"/>
              </a:ext>
            </a:extLst>
          </p:cNvPr>
          <p:cNvSpPr txBox="1"/>
          <p:nvPr/>
        </p:nvSpPr>
        <p:spPr>
          <a:xfrm>
            <a:off x="704227" y="58378"/>
            <a:ext cx="5391773" cy="867924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/>
                <a:ea typeface="+mn-ea"/>
                <a:cs typeface="+mn-cs"/>
              </a:rPr>
              <a:t>En iyi toplam yanıtın medyan süresi BAT kolunda 6.24 aydır, ancak RUX kolunda ulaşılamamıştır</a:t>
            </a:r>
          </a:p>
        </p:txBody>
      </p:sp>
      <p:pic>
        <p:nvPicPr>
          <p:cNvPr id="31" name="Resim 30" descr="metin, ekran görüntüsü, sayı, numara, çizg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64EFF73-5451-A035-5976-1263F17E32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435" y="354654"/>
            <a:ext cx="3556035" cy="59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2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9E80632-E979-3C14-74E8-D8BDC5DE7326}"/>
              </a:ext>
            </a:extLst>
          </p:cNvPr>
          <p:cNvSpPr txBox="1"/>
          <p:nvPr/>
        </p:nvSpPr>
        <p:spPr>
          <a:xfrm>
            <a:off x="1230212" y="1166842"/>
            <a:ext cx="1008333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endParaRPr lang="tr-TR" sz="20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 err="1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Ruxolitinib</a:t>
            </a:r>
            <a:r>
              <a:rPr lang="tr-TR" sz="2000" b="1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 ile bazı </a:t>
            </a:r>
            <a:r>
              <a:rPr lang="tr-TR" sz="2000" b="1" i="1" u="sng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hematolojik yan etkiler </a:t>
            </a:r>
            <a:r>
              <a:rPr lang="tr-TR" sz="2000" b="1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daha sık görülmüştür</a:t>
            </a:r>
            <a:r>
              <a:rPr lang="tr-TR" sz="2000" b="0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Trombositopeni (%15.2, kontrol grubunda %10.1)</a:t>
            </a:r>
            <a:endParaRPr lang="tr-TR" sz="2000" b="0" i="0" u="none" strike="noStrike" dirty="0">
              <a:solidFill>
                <a:srgbClr val="FF0000"/>
              </a:solidFill>
              <a:effectLst/>
              <a:latin typeface="Comic Sans MS" panose="030F0902030302020204" pitchFamily="66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Anemi (%12.7, kontrol grubunda %7.6)</a:t>
            </a:r>
            <a:endParaRPr lang="tr-TR" sz="2000" b="0" i="0" u="none" strike="noStrike" dirty="0">
              <a:solidFill>
                <a:srgbClr val="FF0000"/>
              </a:solidFill>
              <a:effectLst/>
              <a:latin typeface="Comic Sans MS" panose="030F0902030302020204" pitchFamily="66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Nötropeni (%8.5, kontrol grubunda %3.8)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tr-TR" sz="2000" b="0" i="0" u="none" strike="noStrike" dirty="0">
              <a:solidFill>
                <a:srgbClr val="FF0000"/>
              </a:solidFill>
              <a:effectLst/>
              <a:latin typeface="Comic Sans MS" panose="030F0902030302020204" pitchFamily="66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000" b="1" i="1" u="sng" strike="noStrike" dirty="0" err="1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Sitomegalovirüs</a:t>
            </a:r>
            <a:r>
              <a:rPr lang="tr-TR" sz="2000" b="1" i="1" u="sng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 (CMV) enfeksiyonları </a:t>
            </a:r>
            <a:r>
              <a:rPr lang="tr-TR" sz="2000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ve </a:t>
            </a:r>
            <a:r>
              <a:rPr lang="tr-TR" sz="2000" b="1" i="0" u="none" strike="noStrike" dirty="0" err="1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reaktivasyonları</a:t>
            </a:r>
            <a:r>
              <a:rPr lang="tr-TR" sz="20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Her iki grupta da benzer oranlarda görülmüştür</a:t>
            </a:r>
            <a:r>
              <a:rPr lang="tr-TR" sz="20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 (yaklaşık %5.5).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tr-TR" sz="2000" b="0" i="0" u="none" strike="noStrike" dirty="0">
              <a:solidFill>
                <a:schemeClr val="accent5">
                  <a:lumMod val="75000"/>
                </a:schemeClr>
              </a:solidFill>
              <a:effectLst/>
              <a:latin typeface="Comic Sans MS" panose="030F0902030302020204" pitchFamily="66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000" b="1" i="1" u="sng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İlaçla ilişkili ciddi advers olaylar</a:t>
            </a:r>
            <a:r>
              <a:rPr lang="tr-TR" sz="20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Pnömoni</a:t>
            </a:r>
            <a:r>
              <a:rPr lang="tr-TR" sz="20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, en sık görülen ciddi enfeksiyon olup </a:t>
            </a:r>
            <a:r>
              <a:rPr lang="tr-TR" sz="20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ruxolitinib</a:t>
            </a:r>
            <a:r>
              <a:rPr lang="tr-TR" sz="20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 grubunda %4.8, kontrol grubunda %1.3 oranında görülmüştür</a:t>
            </a:r>
            <a:r>
              <a:rPr lang="tr-TR" sz="20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902030302020204" pitchFamily="66" charset="0"/>
              </a:rPr>
              <a:t>.</a:t>
            </a:r>
          </a:p>
          <a:p>
            <a:pPr lvl="1" algn="l"/>
            <a:endParaRPr lang="tr-TR" sz="2000" b="0" i="0" u="none" strike="noStrike" dirty="0">
              <a:solidFill>
                <a:schemeClr val="accent3">
                  <a:lumMod val="75000"/>
                </a:schemeClr>
              </a:solidFill>
              <a:effectLst/>
              <a:latin typeface="Comic Sans MS" panose="030F0902030302020204" pitchFamily="66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000" b="1" i="1" u="sng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Ölüm oranları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Ruxolitinib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Grubu: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%18.8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Kontrol Grubu: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%16.5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7549D30-DB9B-894B-FFE7-2064620C91CE}"/>
              </a:ext>
            </a:extLst>
          </p:cNvPr>
          <p:cNvSpPr txBox="1"/>
          <p:nvPr/>
        </p:nvSpPr>
        <p:spPr>
          <a:xfrm>
            <a:off x="4007729" y="385285"/>
            <a:ext cx="4176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sz="2800" b="1" i="0" u="none" strike="noStrike" dirty="0">
                <a:solidFill>
                  <a:srgbClr val="000000"/>
                </a:solidFill>
                <a:effectLst/>
              </a:rPr>
              <a:t>GÜVENLİK SONUÇLARI</a:t>
            </a:r>
          </a:p>
        </p:txBody>
      </p:sp>
    </p:spTree>
    <p:extLst>
      <p:ext uri="{BB962C8B-B14F-4D97-AF65-F5344CB8AC3E}">
        <p14:creationId xmlns:p14="http://schemas.microsoft.com/office/powerpoint/2010/main" val="2411835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67912167-13BD-1937-2B7F-03533AFCE4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8099926"/>
              </p:ext>
            </p:extLst>
          </p:nvPr>
        </p:nvGraphicFramePr>
        <p:xfrm>
          <a:off x="847898" y="406400"/>
          <a:ext cx="10653222" cy="564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2302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E70095-E127-CCA8-0FFD-E041FABF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ONAY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F467D5-62AE-AEFC-B916-3819056AC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6933"/>
            <a:ext cx="10515600" cy="3284134"/>
          </a:xfrm>
          <a:gradFill>
            <a:gsLst>
              <a:gs pos="22000">
                <a:srgbClr val="FFE8D5">
                  <a:alpha val="0"/>
                </a:srgbClr>
              </a:gs>
              <a:gs pos="91000">
                <a:srgbClr val="FFCBAB"/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Bu sonuçlara dayanarak,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Eylül 2021'de FDA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ve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Mayıs 2022'de EMA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12 yaş ve üzeri yetişkin ve pediatrik hastalarda 1 veya 2 sistemik tedavi hattının başarısızlığından sonra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kronik graft-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versus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-host hastalığı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cGVHD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 tedavisi için </a:t>
            </a:r>
            <a:r>
              <a:rPr lang="tr-TR" b="1" i="1" u="sng" strike="noStrike" dirty="0">
                <a:solidFill>
                  <a:srgbClr val="000000"/>
                </a:solidFill>
                <a:effectLst/>
              </a:rPr>
              <a:t>günde iki kez 10 mg </a:t>
            </a:r>
            <a:r>
              <a:rPr lang="tr-TR" b="1" i="1" u="sng" strike="noStrike" dirty="0" err="1">
                <a:solidFill>
                  <a:srgbClr val="000000"/>
                </a:solidFill>
                <a:effectLst/>
              </a:rPr>
              <a:t>ruxolitinib</a:t>
            </a:r>
            <a:r>
              <a:rPr lang="tr-TR" b="1" i="1" u="sng" strike="noStrike" dirty="0">
                <a:solidFill>
                  <a:srgbClr val="000000"/>
                </a:solidFill>
                <a:effectLst/>
              </a:rPr>
              <a:t> kullanımını</a:t>
            </a:r>
            <a:r>
              <a:rPr lang="tr-TR" b="1" i="1" u="sng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onayladı.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8188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çgen 1">
            <a:extLst>
              <a:ext uri="{FF2B5EF4-FFF2-40B4-BE49-F238E27FC236}">
                <a16:creationId xmlns:a16="http://schemas.microsoft.com/office/drawing/2014/main" id="{0BD7A53D-E9D9-B53C-3678-67569E26513D}"/>
              </a:ext>
            </a:extLst>
          </p:cNvPr>
          <p:cNvSpPr/>
          <p:nvPr/>
        </p:nvSpPr>
        <p:spPr>
          <a:xfrm>
            <a:off x="5069840" y="3779520"/>
            <a:ext cx="1148080" cy="883920"/>
          </a:xfrm>
          <a:prstGeom prst="triangl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E853B9A7-7FAA-9BC8-05D5-3E14DD0494C1}"/>
              </a:ext>
            </a:extLst>
          </p:cNvPr>
          <p:cNvCxnSpPr/>
          <p:nvPr/>
        </p:nvCxnSpPr>
        <p:spPr>
          <a:xfrm>
            <a:off x="2590800" y="3779520"/>
            <a:ext cx="6614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36279B56-12D9-53EC-38CC-EAD5C9512A49}"/>
              </a:ext>
            </a:extLst>
          </p:cNvPr>
          <p:cNvSpPr/>
          <p:nvPr/>
        </p:nvSpPr>
        <p:spPr>
          <a:xfrm>
            <a:off x="2590800" y="1304637"/>
            <a:ext cx="1656080" cy="64008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RUXOLİTİNİB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348B0F5F-D91A-A0F8-3962-9ED1956A5B6C}"/>
              </a:ext>
            </a:extLst>
          </p:cNvPr>
          <p:cNvSpPr/>
          <p:nvPr/>
        </p:nvSpPr>
        <p:spPr>
          <a:xfrm>
            <a:off x="7513320" y="1341121"/>
            <a:ext cx="1656080" cy="64008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İBRUTİNİB</a:t>
            </a: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3F95078-6686-B389-6A10-C4DF36D16346}"/>
              </a:ext>
            </a:extLst>
          </p:cNvPr>
          <p:cNvSpPr/>
          <p:nvPr/>
        </p:nvSpPr>
        <p:spPr>
          <a:xfrm>
            <a:off x="2865120" y="2245360"/>
            <a:ext cx="1107440" cy="3860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REACH3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A7507F36-92F1-133A-90B8-93A2066F996B}"/>
              </a:ext>
            </a:extLst>
          </p:cNvPr>
          <p:cNvSpPr/>
          <p:nvPr/>
        </p:nvSpPr>
        <p:spPr>
          <a:xfrm>
            <a:off x="7787640" y="2235201"/>
            <a:ext cx="1107440" cy="3860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FazIb</a:t>
            </a:r>
            <a:r>
              <a:rPr lang="tr-TR" dirty="0"/>
              <a:t>/II</a:t>
            </a: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488861E3-B244-79FA-D44C-E823B95F7A5F}"/>
              </a:ext>
            </a:extLst>
          </p:cNvPr>
          <p:cNvSpPr/>
          <p:nvPr/>
        </p:nvSpPr>
        <p:spPr>
          <a:xfrm>
            <a:off x="2381135" y="2885440"/>
            <a:ext cx="2316480" cy="3860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DAHA FAZLA KANIT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C7995083-676B-A8EB-D729-320896A3228D}"/>
              </a:ext>
            </a:extLst>
          </p:cNvPr>
          <p:cNvSpPr/>
          <p:nvPr/>
        </p:nvSpPr>
        <p:spPr>
          <a:xfrm>
            <a:off x="7335520" y="2902990"/>
            <a:ext cx="2011680" cy="5283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BAT KOLU İBRUTİNİB İÇERİR</a:t>
            </a: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E957714F-1527-3DD8-C23B-1BCD82C4BBE7}"/>
              </a:ext>
            </a:extLst>
          </p:cNvPr>
          <p:cNvSpPr/>
          <p:nvPr/>
        </p:nvSpPr>
        <p:spPr>
          <a:xfrm>
            <a:off x="1595120" y="5130800"/>
            <a:ext cx="9357360" cy="1066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ikinci basamak </a:t>
            </a:r>
            <a:r>
              <a:rPr lang="tr-TR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cGVHD</a:t>
            </a:r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tedavisinde öncelikli olarak </a:t>
            </a:r>
            <a:r>
              <a:rPr lang="tr-TR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ruxolitinib’in</a:t>
            </a:r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tercih edilmesini destekleyebilir</a:t>
            </a:r>
            <a:r>
              <a:rPr lang="tr-T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2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1FF3B-F37F-1A01-2615-706031AA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FB680920-09E0-ED85-A33A-040895D920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81202" y="199504"/>
          <a:ext cx="5114405" cy="2759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" name="Düz Ok Bağlayıcısı 2">
            <a:extLst>
              <a:ext uri="{FF2B5EF4-FFF2-40B4-BE49-F238E27FC236}">
                <a16:creationId xmlns:a16="http://schemas.microsoft.com/office/drawing/2014/main" id="{F532CFB5-47D3-A100-E6D9-087A72026F14}"/>
              </a:ext>
            </a:extLst>
          </p:cNvPr>
          <p:cNvCxnSpPr/>
          <p:nvPr/>
        </p:nvCxnSpPr>
        <p:spPr>
          <a:xfrm>
            <a:off x="5885411" y="2310939"/>
            <a:ext cx="0" cy="48213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Metin kutusu 4">
            <a:extLst>
              <a:ext uri="{FF2B5EF4-FFF2-40B4-BE49-F238E27FC236}">
                <a16:creationId xmlns:a16="http://schemas.microsoft.com/office/drawing/2014/main" id="{03389ACF-7E41-57C7-63C9-D0992C16E342}"/>
              </a:ext>
            </a:extLst>
          </p:cNvPr>
          <p:cNvSpPr txBox="1"/>
          <p:nvPr/>
        </p:nvSpPr>
        <p:spPr>
          <a:xfrm>
            <a:off x="4081549" y="2819939"/>
            <a:ext cx="3607724" cy="461665"/>
          </a:xfrm>
          <a:prstGeom prst="rect">
            <a:avLst/>
          </a:prstGeom>
          <a:solidFill>
            <a:srgbClr val="FFFD78"/>
          </a:solidFill>
        </p:spPr>
        <p:txBody>
          <a:bodyPr wrap="square" rtlCol="0">
            <a:spAutoFit/>
          </a:bodyPr>
          <a:lstStyle/>
          <a:p>
            <a:r>
              <a:rPr lang="tr-TR" sz="2400" dirty="0"/>
              <a:t>4 hafta içinde yanıt yoksa</a:t>
            </a:r>
          </a:p>
        </p:txBody>
      </p: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5B7393DA-F5C2-809D-76EF-EA9786A882B2}"/>
              </a:ext>
            </a:extLst>
          </p:cNvPr>
          <p:cNvCxnSpPr/>
          <p:nvPr/>
        </p:nvCxnSpPr>
        <p:spPr>
          <a:xfrm>
            <a:off x="5885411" y="3281604"/>
            <a:ext cx="0" cy="48213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yagram 11">
            <a:extLst>
              <a:ext uri="{FF2B5EF4-FFF2-40B4-BE49-F238E27FC236}">
                <a16:creationId xmlns:a16="http://schemas.microsoft.com/office/drawing/2014/main" id="{033DA65D-C07B-E064-69AA-26C5C4772FCD}"/>
              </a:ext>
            </a:extLst>
          </p:cNvPr>
          <p:cNvGraphicFramePr/>
          <p:nvPr/>
        </p:nvGraphicFramePr>
        <p:xfrm>
          <a:off x="2360821" y="3813962"/>
          <a:ext cx="6849657" cy="2844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Metin kutusu 12">
            <a:extLst>
              <a:ext uri="{FF2B5EF4-FFF2-40B4-BE49-F238E27FC236}">
                <a16:creationId xmlns:a16="http://schemas.microsoft.com/office/drawing/2014/main" id="{1C66D938-95F3-D882-D062-0C647413074F}"/>
              </a:ext>
            </a:extLst>
          </p:cNvPr>
          <p:cNvSpPr txBox="1"/>
          <p:nvPr/>
        </p:nvSpPr>
        <p:spPr>
          <a:xfrm>
            <a:off x="7001313" y="5157259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ECP</a:t>
            </a:r>
          </a:p>
          <a:p>
            <a:r>
              <a:rPr lang="tr-TR" dirty="0"/>
              <a:t>MMF</a:t>
            </a:r>
          </a:p>
          <a:p>
            <a:r>
              <a:rPr lang="tr-TR" dirty="0" err="1"/>
              <a:t>mTOR</a:t>
            </a:r>
            <a:r>
              <a:rPr lang="tr-TR" dirty="0"/>
              <a:t> </a:t>
            </a:r>
            <a:r>
              <a:rPr lang="tr-TR" dirty="0" err="1"/>
              <a:t>inh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8021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96807DD-AB7D-831B-F10A-3D4055E8B960}"/>
              </a:ext>
            </a:extLst>
          </p:cNvPr>
          <p:cNvSpPr txBox="1"/>
          <p:nvPr/>
        </p:nvSpPr>
        <p:spPr>
          <a:xfrm>
            <a:off x="562709" y="882497"/>
            <a:ext cx="11465168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i="0" u="none" strike="noStrike" dirty="0" err="1">
                <a:solidFill>
                  <a:srgbClr val="000000"/>
                </a:solidFill>
                <a:effectLst/>
              </a:rPr>
              <a:t>Belumosudil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</a:rPr>
              <a:t>Rho-associated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</a:rPr>
              <a:t>coiled-coil-containing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 protein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</a:rPr>
              <a:t>kinase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 2 (ROCK2)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</a:rPr>
              <a:t> üzerine etkili, seçici bir 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oral bir inhibitör.</a:t>
            </a:r>
            <a:endParaRPr lang="tr-TR" sz="2000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</a:b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ROCK, "</a:t>
            </a:r>
            <a:r>
              <a:rPr lang="tr-TR" sz="2000" b="0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Rho-associated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protein </a:t>
            </a:r>
            <a:r>
              <a:rPr lang="tr-TR" sz="2000" b="0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kinase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"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ROCK (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Rho-associated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coiled-coil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containing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kinase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)</a:t>
            </a:r>
            <a:endParaRPr lang="tr-TR" sz="2000" b="0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endParaRPr lang="tr-TR" sz="2000" b="0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l"/>
            <a:r>
              <a:rPr lang="tr-TR" sz="2000" b="0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ROCK'ın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iki tipi vardır: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ROCK1: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ROCK2: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</a:t>
            </a:r>
          </a:p>
          <a:p>
            <a:pPr algn="l"/>
            <a:endParaRPr lang="tr-TR" sz="2000" b="0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ROCK2, 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fibrotik süreçleri yöneten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ve bağışıklık sistemini etkileyen birçok yolu düzenleyen bir proteindir.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rgbClr val="000000"/>
                </a:solidFill>
                <a:latin typeface="Comic Sans MS" panose="030F0902030302020204" pitchFamily="66" charset="0"/>
              </a:rPr>
              <a:t>F</a:t>
            </a:r>
            <a:r>
              <a:rPr lang="tr-TR" sz="2000" b="0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ibroblast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aktivasyonu ve </a:t>
            </a:r>
            <a:r>
              <a:rPr lang="tr-TR" sz="2000" b="0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profibrotik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genlerin transkripsiyonunu yönetir.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000" b="0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ROCK2 sinyali IL21 ve IL17 gibi </a:t>
            </a:r>
            <a:r>
              <a:rPr lang="tr-TR" sz="2000" b="1" dirty="0" err="1">
                <a:solidFill>
                  <a:srgbClr val="000000"/>
                </a:solidFill>
                <a:latin typeface="Comic Sans MS" panose="030F0902030302020204" pitchFamily="66" charset="0"/>
              </a:rPr>
              <a:t>proinflamtuar</a:t>
            </a:r>
            <a:r>
              <a:rPr lang="tr-TR" sz="2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 sitokinlerin düzenlenmesinde kritik bir rol oynar ve bu sitokinler </a:t>
            </a:r>
            <a:r>
              <a:rPr lang="tr-TR" sz="2000" b="1" dirty="0" err="1">
                <a:solidFill>
                  <a:srgbClr val="000000"/>
                </a:solidFill>
                <a:latin typeface="Comic Sans MS" panose="030F0902030302020204" pitchFamily="66" charset="0"/>
              </a:rPr>
              <a:t>cGVHD</a:t>
            </a:r>
            <a:r>
              <a:rPr lang="tr-TR" sz="2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 patogenezinde merkezi bir rol alır. </a:t>
            </a:r>
            <a:endParaRPr lang="tr-TR" sz="2000" b="1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endParaRPr lang="tr-TR" sz="18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br>
              <a:rPr lang="tr-TR" b="0" i="0" u="none" strike="noStrike" dirty="0">
                <a:solidFill>
                  <a:srgbClr val="000000"/>
                </a:solidFill>
                <a:effectLst/>
              </a:rPr>
            </a:br>
            <a:endParaRPr lang="tr-TR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07204CB-62EE-C113-FB34-96A8255DFD80}"/>
              </a:ext>
            </a:extLst>
          </p:cNvPr>
          <p:cNvSpPr txBox="1"/>
          <p:nvPr/>
        </p:nvSpPr>
        <p:spPr>
          <a:xfrm>
            <a:off x="4363636" y="251274"/>
            <a:ext cx="4005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ROCK Nedir?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1474559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59AE41-4EE3-D58C-6D31-59158CE3FD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211" b="35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51249DB-31A8-977D-6E2A-0BB594CA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b="1" kern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cGVHD</a:t>
            </a:r>
            <a:r>
              <a:rPr lang="tr-TR" b="1" ker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için Ana Risk Faktörleri </a:t>
            </a:r>
            <a:br>
              <a:rPr lang="tr-T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AB74B7A9-F407-3D48-83AD-ACC0B5A661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5095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022E32CC-CD29-2E86-B7AF-B0B6F59DF0AE}"/>
              </a:ext>
            </a:extLst>
          </p:cNvPr>
          <p:cNvSpPr txBox="1"/>
          <p:nvPr/>
        </p:nvSpPr>
        <p:spPr>
          <a:xfrm rot="20793724">
            <a:off x="238898" y="3038770"/>
            <a:ext cx="11714205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tr-TR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cGVHD’nin</a:t>
            </a:r>
            <a:r>
              <a:rPr lang="tr-TR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en güçlü belirleyicisi, akut </a:t>
            </a:r>
            <a:r>
              <a:rPr lang="tr-TR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GVHD’nin</a:t>
            </a:r>
            <a:r>
              <a:rPr lang="tr-TR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geçmişi ve şiddetidir</a:t>
            </a:r>
            <a:endParaRPr lang="tr-TR" sz="4000" dirty="0"/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58638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yazı tipi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5A9DCFC-272A-F17C-406A-6FAF9343C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25" y="43478"/>
            <a:ext cx="5716015" cy="175387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515DF8F-A2C4-85A0-C2E9-81C651D40C68}"/>
              </a:ext>
            </a:extLst>
          </p:cNvPr>
          <p:cNvSpPr txBox="1"/>
          <p:nvPr/>
        </p:nvSpPr>
        <p:spPr>
          <a:xfrm>
            <a:off x="262254" y="1798640"/>
            <a:ext cx="1166749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ROCK2 inhibitörü olan </a:t>
            </a:r>
            <a:r>
              <a:rPr lang="tr-TR" sz="2400" b="1" i="0" u="none" strike="noStrike" dirty="0" err="1">
                <a:solidFill>
                  <a:srgbClr val="000000"/>
                </a:solidFill>
                <a:effectLst/>
              </a:rPr>
              <a:t>belumosudil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 (KD025)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'in, tedaviye dirençli </a:t>
            </a:r>
            <a:r>
              <a:rPr lang="tr-TR" sz="2400" b="1" i="0" u="none" strike="noStrike" dirty="0" err="1">
                <a:solidFill>
                  <a:srgbClr val="000000"/>
                </a:solidFill>
                <a:effectLst/>
              </a:rPr>
              <a:t>cGVHD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 olan hastalardaki güvenlik ve etkinliğini değerlendiren bir 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faz </a:t>
            </a:r>
            <a:r>
              <a:rPr lang="tr-TR" sz="2400" b="1" i="0" u="none" strike="noStrike" dirty="0" err="1">
                <a:solidFill>
                  <a:srgbClr val="000000"/>
                </a:solidFill>
                <a:effectLst/>
              </a:rPr>
              <a:t>IIa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, açık etiketli, doz belirleme klinik çalışması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1D9AE93-1AC1-6ED4-304E-0EDBC2F2F109}"/>
              </a:ext>
            </a:extLst>
          </p:cNvPr>
          <p:cNvSpPr txBox="1"/>
          <p:nvPr/>
        </p:nvSpPr>
        <p:spPr>
          <a:xfrm>
            <a:off x="262254" y="3287307"/>
            <a:ext cx="6096000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dirty="0"/>
              <a:t>54 hasta</a:t>
            </a:r>
            <a:r>
              <a:rPr lang="tr-TR" sz="2000" dirty="0"/>
              <a:t> (1-3 önceki sistemik tedavi almış)</a:t>
            </a:r>
          </a:p>
          <a:p>
            <a:r>
              <a:rPr lang="tr-TR" sz="2000" dirty="0"/>
              <a:t>%78’i şiddetli </a:t>
            </a:r>
            <a:r>
              <a:rPr lang="tr-TR" sz="2000" dirty="0" err="1"/>
              <a:t>cGVHD’ye</a:t>
            </a:r>
            <a:r>
              <a:rPr lang="tr-TR" sz="2000" dirty="0"/>
              <a:t> sahip</a:t>
            </a:r>
          </a:p>
          <a:p>
            <a:r>
              <a:rPr lang="tr-TR" sz="2000" dirty="0"/>
              <a:t>%73’ü son tedavisine dirençli</a:t>
            </a:r>
          </a:p>
          <a:p>
            <a:r>
              <a:rPr lang="tr-TR" sz="2000" dirty="0"/>
              <a:t>%50’sinde ≥4 organ tutulumu var</a:t>
            </a:r>
          </a:p>
          <a:p>
            <a:pPr algn="l">
              <a:buNone/>
            </a:pPr>
            <a:r>
              <a:rPr lang="tr-TR" sz="2000" b="0" i="0" u="none" strike="noStrike" dirty="0">
                <a:solidFill>
                  <a:srgbClr val="000000"/>
                </a:solidFill>
                <a:effectLst/>
              </a:rPr>
              <a:t>3 farklı doz grubu:</a:t>
            </a:r>
          </a:p>
          <a:p>
            <a:pPr algn="l">
              <a:buFont typeface="+mj-lt"/>
              <a:buAutoNum type="arabicPeriod"/>
            </a:pPr>
            <a:r>
              <a:rPr lang="tr-TR" sz="2000" b="0" i="0" u="none" strike="noStrike" dirty="0">
                <a:solidFill>
                  <a:srgbClr val="000000"/>
                </a:solidFill>
                <a:effectLst/>
              </a:rPr>
              <a:t>200 mg günde 1 defa</a:t>
            </a:r>
          </a:p>
          <a:p>
            <a:pPr algn="l">
              <a:buFont typeface="+mj-lt"/>
              <a:buAutoNum type="arabicPeriod"/>
            </a:pPr>
            <a:r>
              <a:rPr lang="tr-TR" sz="2000" b="0" i="0" u="none" strike="noStrike" dirty="0">
                <a:solidFill>
                  <a:srgbClr val="000000"/>
                </a:solidFill>
                <a:effectLst/>
              </a:rPr>
              <a:t>200 mg günde 2 defa</a:t>
            </a:r>
          </a:p>
          <a:p>
            <a:pPr algn="l">
              <a:buFont typeface="+mj-lt"/>
              <a:buAutoNum type="arabicPeriod"/>
            </a:pPr>
            <a:r>
              <a:rPr lang="tr-TR" sz="2000" b="0" i="0" u="none" strike="noStrike" dirty="0">
                <a:solidFill>
                  <a:srgbClr val="000000"/>
                </a:solidFill>
                <a:effectLst/>
              </a:rPr>
              <a:t>400 mg günde 1 defa</a:t>
            </a:r>
          </a:p>
          <a:p>
            <a:pPr algn="l"/>
            <a:r>
              <a:rPr lang="tr-TR" sz="2000" b="0" i="0" u="none" strike="noStrike" dirty="0" err="1">
                <a:solidFill>
                  <a:srgbClr val="000000"/>
                </a:solidFill>
                <a:effectLst/>
              </a:rPr>
              <a:t>Belumosudil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</a:rPr>
              <a:t>, hastalık ilerlemesi veya tolere edilemez yan etki görülene kadar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B2FAFD5-8A86-877E-D121-BE3331AA2268}"/>
              </a:ext>
            </a:extLst>
          </p:cNvPr>
          <p:cNvSpPr txBox="1"/>
          <p:nvPr/>
        </p:nvSpPr>
        <p:spPr>
          <a:xfrm>
            <a:off x="6484768" y="3302695"/>
            <a:ext cx="5614341" cy="3139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Genel yanıt oranı (ORR):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%65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Yanıt süresi: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Ortanca 35 hafta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Yan etkiler: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İyi tolere edildi; düşük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sitopeni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oranı, CMV enfeksiyonu riski artmadı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Kortikosteroid (CS) kullanımı: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%67'si doz azalttı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%19'u tamamen kesti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Yaşam kalitesinde (LSS ile ölçülen) iyileşme: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%50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2 yıllık genel sağkalım oranı: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%82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12 aylık tedavi başarısızlığı olmadan sağkalım ( FFS):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%47</a:t>
            </a:r>
          </a:p>
        </p:txBody>
      </p:sp>
    </p:spTree>
    <p:extLst>
      <p:ext uri="{BB962C8B-B14F-4D97-AF65-F5344CB8AC3E}">
        <p14:creationId xmlns:p14="http://schemas.microsoft.com/office/powerpoint/2010/main" val="1571302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58F65282-C3CC-B9DE-9166-70BAB6C7438B}"/>
              </a:ext>
            </a:extLst>
          </p:cNvPr>
          <p:cNvSpPr txBox="1"/>
          <p:nvPr/>
        </p:nvSpPr>
        <p:spPr>
          <a:xfrm>
            <a:off x="1096009" y="4109893"/>
            <a:ext cx="10407534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FDA, sistemik tedaviye yanıt vermeyen ≥2 basamak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cGVHD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hastaları için 200 mg/günlük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belumosudil’i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"çığır açan tedavi" olarak belirledi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tr-T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F07B9C7-6C0F-BB9E-7A01-04BE919CB178}"/>
              </a:ext>
            </a:extLst>
          </p:cNvPr>
          <p:cNvSpPr txBox="1"/>
          <p:nvPr/>
        </p:nvSpPr>
        <p:spPr>
          <a:xfrm>
            <a:off x="931578" y="1350674"/>
            <a:ext cx="10947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Tedaviye dirençli </a:t>
            </a:r>
            <a:r>
              <a:rPr lang="tr-TR" sz="2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cGVHD</a:t>
            </a: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hastalarında 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klinik olarak anlamlı yanıtlar</a:t>
            </a:r>
            <a:endParaRPr lang="tr-TR" sz="28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Yaşam kalitesinde artış</a:t>
            </a:r>
            <a:endParaRPr lang="tr-TR" sz="28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Steroid ihtiyacında azalma</a:t>
            </a: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ve </a:t>
            </a:r>
            <a:r>
              <a:rPr lang="tr-TR" sz="2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düşük toksisite</a:t>
            </a:r>
            <a:r>
              <a:rPr lang="tr-TR" sz="2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50743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6F27252-43D7-2E03-FEE3-FC118D0A5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561" y="526998"/>
            <a:ext cx="9080877" cy="2902002"/>
          </a:xfrm>
          <a:prstGeom prst="rect">
            <a:avLst/>
          </a:prstGeom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9AF91916-CB2B-6A3A-C8A3-CABABC208158}"/>
              </a:ext>
            </a:extLst>
          </p:cNvPr>
          <p:cNvGrpSpPr/>
          <p:nvPr/>
        </p:nvGrpSpPr>
        <p:grpSpPr>
          <a:xfrm>
            <a:off x="1655298" y="3817740"/>
            <a:ext cx="8981140" cy="1867246"/>
            <a:chOff x="3423285" y="3095"/>
            <a:chExt cx="3112077" cy="1867246"/>
          </a:xfrm>
        </p:grpSpPr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E1EE8DFB-FC2D-F411-213F-48FD055AA842}"/>
                </a:ext>
              </a:extLst>
            </p:cNvPr>
            <p:cNvSpPr/>
            <p:nvPr/>
          </p:nvSpPr>
          <p:spPr>
            <a:xfrm>
              <a:off x="3423285" y="3095"/>
              <a:ext cx="3112077" cy="1867246"/>
            </a:xfrm>
            <a:prstGeom prst="rect">
              <a:avLst/>
            </a:prstGeom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tr-TR" sz="2400"/>
            </a:p>
          </p:txBody>
        </p:sp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67485C7E-16B9-50AD-D44E-6AC7D77E6BEA}"/>
                </a:ext>
              </a:extLst>
            </p:cNvPr>
            <p:cNvSpPr txBox="1"/>
            <p:nvPr/>
          </p:nvSpPr>
          <p:spPr>
            <a:xfrm>
              <a:off x="3423285" y="3095"/>
              <a:ext cx="3112077" cy="18672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800" b="1" i="0" kern="1200" dirty="0" err="1"/>
                <a:t>Belumosudil’in</a:t>
              </a:r>
              <a:r>
                <a:rPr lang="tr-TR" sz="2800" b="1" i="0" kern="1200" dirty="0"/>
                <a:t> güvenliği ve etkinliğini değerlendiren çok merkezli, açık etiketli, randomize Faz II çalışma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896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etin kutusu 2">
            <a:extLst>
              <a:ext uri="{FF2B5EF4-FFF2-40B4-BE49-F238E27FC236}">
                <a16:creationId xmlns:a16="http://schemas.microsoft.com/office/drawing/2014/main" id="{358FCB1E-7C2A-7674-E53A-35177B87B9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628830"/>
              </p:ext>
            </p:extLst>
          </p:nvPr>
        </p:nvGraphicFramePr>
        <p:xfrm>
          <a:off x="1130530" y="469712"/>
          <a:ext cx="9958648" cy="6230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13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371B3610-D0B0-F5A7-A822-98554D21E7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517406"/>
              </p:ext>
            </p:extLst>
          </p:nvPr>
        </p:nvGraphicFramePr>
        <p:xfrm>
          <a:off x="879566" y="645459"/>
          <a:ext cx="10794669" cy="5593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4255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983497B3-25CE-3AF1-DD39-4A6DF512AC83}"/>
              </a:ext>
            </a:extLst>
          </p:cNvPr>
          <p:cNvSpPr/>
          <p:nvPr/>
        </p:nvSpPr>
        <p:spPr>
          <a:xfrm>
            <a:off x="8121316" y="577516"/>
            <a:ext cx="3007895" cy="6256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>
                <a:latin typeface="Comic Sans MS" panose="030F0902030302020204" pitchFamily="66" charset="0"/>
              </a:rPr>
              <a:t>12. Ayda FFS %58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6D03974F-6EF7-5CEB-C5AC-435AED8B9988}"/>
              </a:ext>
            </a:extLst>
          </p:cNvPr>
          <p:cNvSpPr/>
          <p:nvPr/>
        </p:nvSpPr>
        <p:spPr>
          <a:xfrm>
            <a:off x="3128212" y="1403684"/>
            <a:ext cx="8001000" cy="8221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tr-TR" sz="2400" b="1" i="0" dirty="0">
                <a:latin typeface="Comic Sans MS" panose="030F0902030302020204" pitchFamily="66" charset="0"/>
              </a:rPr>
              <a:t>Tüm hasta gruplarında ve fibrotik hastalık içeren tüm organ sistemlerinde yanıt gözlemlendi</a:t>
            </a:r>
            <a:endParaRPr lang="tr-TR" sz="2400" dirty="0">
              <a:latin typeface="Comic Sans MS" panose="030F0902030302020204" pitchFamily="66" charset="0"/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2ED79DA6-81EA-F70C-140D-9FBE1AE7E05E}"/>
              </a:ext>
            </a:extLst>
          </p:cNvPr>
          <p:cNvSpPr/>
          <p:nvPr/>
        </p:nvSpPr>
        <p:spPr>
          <a:xfrm>
            <a:off x="2358190" y="2426368"/>
            <a:ext cx="8771022" cy="8221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tr-TR" sz="2400" b="1" i="0" dirty="0">
                <a:latin typeface="Comic Sans MS" panose="030F0902030302020204" pitchFamily="66" charset="0"/>
              </a:rPr>
              <a:t>Medyan yanıt süresi (DOR): 50 hafta</a:t>
            </a:r>
            <a:r>
              <a:rPr lang="tr-TR" sz="2400" b="0" i="0" dirty="0">
                <a:latin typeface="Comic Sans MS" panose="030F0902030302020204" pitchFamily="66" charset="0"/>
              </a:rPr>
              <a:t>, </a:t>
            </a:r>
            <a:r>
              <a:rPr lang="tr-TR" sz="2400" b="1" i="0" dirty="0">
                <a:latin typeface="Comic Sans MS" panose="030F0902030302020204" pitchFamily="66" charset="0"/>
              </a:rPr>
              <a:t>hastaların %60’ı en az 20 hafta yanıtını korudu</a:t>
            </a:r>
            <a:endParaRPr lang="tr-TR" sz="2400" dirty="0">
              <a:latin typeface="Comic Sans MS" panose="030F0902030302020204" pitchFamily="66" charset="0"/>
            </a:endParaRP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35CF39FB-C4ED-8F5B-A7D2-119CEA15C3DC}"/>
              </a:ext>
            </a:extLst>
          </p:cNvPr>
          <p:cNvSpPr/>
          <p:nvPr/>
        </p:nvSpPr>
        <p:spPr>
          <a:xfrm>
            <a:off x="1323474" y="3449051"/>
            <a:ext cx="9805737" cy="11951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tr-TR" sz="2400" b="1" i="0" dirty="0">
                <a:latin typeface="Comic Sans MS" panose="030F0902030302020204" pitchFamily="66" charset="0"/>
              </a:rPr>
              <a:t>Kortikosteroid tedavisi hastaların %21’inde tamamen kesildi</a:t>
            </a:r>
            <a:r>
              <a:rPr lang="tr-TR" sz="2400" b="0" i="0" dirty="0">
                <a:latin typeface="Comic Sans MS" panose="030F0902030302020204" pitchFamily="66" charset="0"/>
              </a:rPr>
              <a:t> </a:t>
            </a:r>
          </a:p>
          <a:p>
            <a:r>
              <a:rPr lang="tr-TR" sz="2400" b="1" i="0" dirty="0">
                <a:latin typeface="Comic Sans MS" panose="030F0902030302020204" pitchFamily="66" charset="0"/>
              </a:rPr>
              <a:t>Hastaların %64’ü kortikosteroid dozlarını azalttı</a:t>
            </a:r>
            <a:r>
              <a:rPr lang="tr-TR" sz="2400" b="0" i="0" dirty="0">
                <a:latin typeface="Comic Sans MS" panose="030F0902030302020204" pitchFamily="66" charset="0"/>
              </a:rPr>
              <a:t> </a:t>
            </a:r>
            <a:endParaRPr lang="tr-TR" sz="2400" dirty="0">
              <a:latin typeface="Comic Sans MS" panose="030F0902030302020204" pitchFamily="66" charset="0"/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206947B7-8A78-6773-FCFC-6EE90E30D392}"/>
              </a:ext>
            </a:extLst>
          </p:cNvPr>
          <p:cNvSpPr/>
          <p:nvPr/>
        </p:nvSpPr>
        <p:spPr>
          <a:xfrm>
            <a:off x="372979" y="4844713"/>
            <a:ext cx="10756232" cy="16102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tr-TR" sz="2400" b="1" i="0" dirty="0">
                <a:latin typeface="Comic Sans MS" panose="030F0902030302020204" pitchFamily="66" charset="0"/>
              </a:rPr>
              <a:t>Lee Semptom </a:t>
            </a:r>
            <a:r>
              <a:rPr lang="tr-TR" sz="2400" b="1" i="0" dirty="0" err="1">
                <a:latin typeface="Comic Sans MS" panose="030F0902030302020204" pitchFamily="66" charset="0"/>
              </a:rPr>
              <a:t>Skoru’nda</a:t>
            </a:r>
            <a:r>
              <a:rPr lang="tr-TR" sz="2400" b="1" i="0" dirty="0">
                <a:latin typeface="Comic Sans MS" panose="030F0902030302020204" pitchFamily="66" charset="0"/>
              </a:rPr>
              <a:t> (LSS) klinik olarak anlamlı iyileşme görülen hasta oranı</a:t>
            </a:r>
            <a:r>
              <a:rPr lang="tr-TR" sz="2400" b="0" i="0" dirty="0">
                <a:latin typeface="Comic Sans MS" panose="030F0902030302020204" pitchFamily="66" charset="0"/>
              </a:rPr>
              <a:t>: </a:t>
            </a:r>
            <a:r>
              <a:rPr lang="tr-TR" sz="2400" b="1" i="0" dirty="0" err="1">
                <a:latin typeface="Comic Sans MS" panose="030F0902030302020204" pitchFamily="66" charset="0"/>
              </a:rPr>
              <a:t>qd</a:t>
            </a:r>
            <a:r>
              <a:rPr lang="tr-TR" sz="2400" b="1" i="0" dirty="0">
                <a:latin typeface="Comic Sans MS" panose="030F0902030302020204" pitchFamily="66" charset="0"/>
              </a:rPr>
              <a:t> grubunda %42</a:t>
            </a:r>
            <a:r>
              <a:rPr lang="tr-TR" sz="2400" dirty="0">
                <a:latin typeface="Comic Sans MS" panose="030F0902030302020204" pitchFamily="66" charset="0"/>
              </a:rPr>
              <a:t> ;</a:t>
            </a:r>
            <a:r>
              <a:rPr lang="tr-TR" sz="2400" b="1" i="0" dirty="0" err="1">
                <a:latin typeface="Comic Sans MS" panose="030F0902030302020204" pitchFamily="66" charset="0"/>
              </a:rPr>
              <a:t>bid</a:t>
            </a:r>
            <a:r>
              <a:rPr lang="tr-TR" sz="2400" b="1" i="0" dirty="0">
                <a:latin typeface="Comic Sans MS" panose="030F0902030302020204" pitchFamily="66" charset="0"/>
              </a:rPr>
              <a:t> grubunda %36</a:t>
            </a:r>
            <a:endParaRPr lang="tr-TR" sz="2400" dirty="0">
              <a:latin typeface="Comic Sans MS" panose="030F0902030302020204" pitchFamily="66" charset="0"/>
            </a:endParaRPr>
          </a:p>
          <a:p>
            <a:pPr lvl="0"/>
            <a:endParaRPr lang="tr-TR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70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C3FCDAC-E338-2E53-00D7-DD9DCB985BCA}"/>
              </a:ext>
            </a:extLst>
          </p:cNvPr>
          <p:cNvSpPr txBox="1"/>
          <p:nvPr/>
        </p:nvSpPr>
        <p:spPr>
          <a:xfrm>
            <a:off x="313508" y="579796"/>
            <a:ext cx="51206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q"/>
            </a:pP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Güvenlik Profili ve Yan Etkiler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tr-TR" sz="2400" b="1" dirty="0" err="1">
                <a:solidFill>
                  <a:srgbClr val="000000"/>
                </a:solidFill>
              </a:rPr>
              <a:t>B</a:t>
            </a:r>
            <a:r>
              <a:rPr lang="tr-TR" sz="2400" b="1" i="0" u="none" strike="noStrike" dirty="0" err="1">
                <a:solidFill>
                  <a:srgbClr val="000000"/>
                </a:solidFill>
                <a:effectLst/>
              </a:rPr>
              <a:t>elumosudil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 iyi tolere edildi ve yeni güvenlik riski gözlemlenmedi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En sık görülen 3. derece ve üzeri yan etkiler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Wingdings" pitchFamily="2" charset="2"/>
              <a:buChar char="q"/>
            </a:pP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Pnömoni (%8)</a:t>
            </a:r>
            <a:endParaRPr lang="tr-TR" sz="24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Wingdings" pitchFamily="2" charset="2"/>
              <a:buChar char="q"/>
            </a:pP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Hipertansiyon (%6)</a:t>
            </a:r>
            <a:endParaRPr lang="tr-TR" sz="24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Wingdings" pitchFamily="2" charset="2"/>
              <a:buChar char="q"/>
            </a:pP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Hiperglisemi (%5)</a:t>
            </a:r>
            <a:endParaRPr lang="tr-TR" sz="24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Ayrıca, 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daha önce </a:t>
            </a:r>
            <a:r>
              <a:rPr lang="tr-TR" sz="2400" b="1" i="0" u="none" strike="noStrike" dirty="0" err="1">
                <a:solidFill>
                  <a:srgbClr val="000000"/>
                </a:solidFill>
                <a:effectLst/>
              </a:rPr>
              <a:t>ruksolitinib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 ve </a:t>
            </a:r>
            <a:r>
              <a:rPr lang="tr-TR" sz="2400" b="1" i="0" u="none" strike="noStrike" dirty="0" err="1">
                <a:solidFill>
                  <a:srgbClr val="000000"/>
                </a:solidFill>
                <a:effectLst/>
              </a:rPr>
              <a:t>ibrutinib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 alan hastalar da </a:t>
            </a:r>
            <a:r>
              <a:rPr lang="tr-TR" sz="2400" b="1" i="0" u="none" strike="noStrike" dirty="0" err="1">
                <a:solidFill>
                  <a:srgbClr val="000000"/>
                </a:solidFill>
                <a:effectLst/>
              </a:rPr>
              <a:t>belumosudil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 ile olumlu yanıt verdi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5" name="Resim 4" descr="metin, ekran görüntüsü, sayı, numara, paral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8CA0A96-5B43-BD10-219F-8673F070A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803" y="579796"/>
            <a:ext cx="6171959" cy="569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33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EAF2D0A8-D694-2948-FF56-1E453E7BA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6296062"/>
              </p:ext>
            </p:extLst>
          </p:nvPr>
        </p:nvGraphicFramePr>
        <p:xfrm>
          <a:off x="914400" y="433137"/>
          <a:ext cx="10381129" cy="5630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2407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3577932-34F1-0F3A-A062-1A4B8A30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2" y="4619550"/>
            <a:ext cx="4637627" cy="915549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Ekstrakorporeal </a:t>
            </a:r>
            <a:r>
              <a:rPr lang="tr-TR" b="1" dirty="0" err="1"/>
              <a:t>Fotoferez</a:t>
            </a:r>
            <a:r>
              <a:rPr lang="tr-TR" b="1" dirty="0"/>
              <a:t> (ECP)</a:t>
            </a:r>
            <a:br>
              <a:rPr lang="tr-TR" b="1" dirty="0"/>
            </a:b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52178E6-133B-F963-55F5-C2AF8B31E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55" y="837600"/>
            <a:ext cx="9875259" cy="1900986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0C6FD2-64A5-8327-C89D-0BC844C3D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615" y="3576186"/>
            <a:ext cx="7614458" cy="2986514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2400" b="1" i="0" u="none" strike="noStrike" dirty="0">
                <a:effectLst/>
              </a:rPr>
              <a:t>ECP Nedir?</a:t>
            </a:r>
            <a:br>
              <a:rPr lang="tr-TR" sz="2400" b="0" i="0" u="none" strike="noStrike" dirty="0">
                <a:effectLst/>
              </a:rPr>
            </a:br>
            <a:r>
              <a:rPr lang="tr-TR" sz="2400" b="0" i="0" u="none" strike="noStrike" dirty="0">
                <a:effectLst/>
              </a:rPr>
              <a:t>8-metoksipsoralen + UVA ışınına maruz kalan hastaya ait mononükleer hücrelerin tekrar vücuda verilmesiyle uygulanan </a:t>
            </a:r>
            <a:r>
              <a:rPr lang="tr-TR" sz="2400" b="1" i="0" u="none" strike="noStrike" dirty="0">
                <a:effectLst/>
              </a:rPr>
              <a:t>hücre bazlı bir </a:t>
            </a:r>
            <a:r>
              <a:rPr lang="tr-TR" sz="2400" b="1" i="0" u="none" strike="noStrike" dirty="0" err="1">
                <a:effectLst/>
              </a:rPr>
              <a:t>immünoterapidir</a:t>
            </a:r>
            <a:r>
              <a:rPr lang="tr-TR" sz="2400" b="0" i="0" u="none" strike="noStrike" dirty="0">
                <a:effectLst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effectLst/>
              </a:rPr>
              <a:t>Steroid dirençli veya bağımlı </a:t>
            </a:r>
            <a:r>
              <a:rPr lang="tr-TR" b="0" i="0" u="none" strike="noStrike" dirty="0" err="1">
                <a:effectLst/>
              </a:rPr>
              <a:t>kGVHH’li</a:t>
            </a:r>
            <a:r>
              <a:rPr lang="tr-TR" b="0" i="0" u="none" strike="noStrike" dirty="0">
                <a:effectLst/>
              </a:rPr>
              <a:t> 95 hasta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effectLst/>
              </a:rPr>
              <a:t>ECP vs. konvansiyonel </a:t>
            </a:r>
            <a:r>
              <a:rPr lang="tr-TR" b="0" i="0" u="none" strike="noStrike" dirty="0" err="1">
                <a:effectLst/>
              </a:rPr>
              <a:t>immünsüpresif</a:t>
            </a:r>
            <a:r>
              <a:rPr lang="tr-TR" b="0" i="0" u="none" strike="noStrike" dirty="0">
                <a:effectLst/>
              </a:rPr>
              <a:t> tedavi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effectLst/>
              </a:rPr>
              <a:t>Süre:</a:t>
            </a:r>
            <a:r>
              <a:rPr lang="tr-TR" b="0" i="0" u="none" strike="noStrike" dirty="0">
                <a:effectLst/>
              </a:rPr>
              <a:t> 12 hafta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2923475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9291CA-3A14-D267-BE6A-9E907E55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</a:rPr>
              <a:t>Sonuç</a:t>
            </a:r>
            <a:br>
              <a:rPr lang="tr-TR" b="1" dirty="0">
                <a:solidFill>
                  <a:srgbClr val="000000"/>
                </a:solidFill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E239302-4889-A1E1-B61D-00C59DCB3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9553"/>
            <a:ext cx="10515600" cy="4780710"/>
          </a:xfrm>
        </p:spPr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Semptom Skorlarında İyileşme: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ECP kolunda %19 → Kontrol kolunda %2.5 (p = .01)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Yanıt Oranı (ORR):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Deri: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%40 vs. %10 (p = .002)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Ağız mukozası: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%53 vs. %27 (p = .06)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Eklem: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%22 vs. %12 (p = .66)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Steroid Kullanımında Azalma: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%50 doz azalımı ve &lt;10 mg/gün steroid: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ECP: %21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Kontrol: %6 (p = .04)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Enfeksiyon İnsidansı: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ECP: %53.1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Kontrol: %44 (p = .42)</a:t>
            </a:r>
          </a:p>
          <a:p>
            <a:r>
              <a:rPr lang="tr-T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Sonuç: ECP, özellikle deri ve ağız mukozası </a:t>
            </a:r>
            <a:r>
              <a:rPr lang="tr-T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tutulumlu</a:t>
            </a:r>
            <a:r>
              <a:rPr lang="tr-T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kGVHH</a:t>
            </a:r>
            <a:r>
              <a:rPr lang="tr-T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hastalarında etkili ve güvenli bir tedavi seçeneğidir.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9404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3A457A6-CC09-8456-B8E9-3C6A9B3454DE}"/>
              </a:ext>
            </a:extLst>
          </p:cNvPr>
          <p:cNvSpPr txBox="1"/>
          <p:nvPr/>
        </p:nvSpPr>
        <p:spPr>
          <a:xfrm>
            <a:off x="841248" y="1284498"/>
            <a:ext cx="10451592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r-TR" sz="32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cGVHD</a:t>
            </a:r>
            <a:r>
              <a:rPr lang="tr-TR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 tedavisi, </a:t>
            </a:r>
            <a:r>
              <a:rPr lang="tr-TR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uzun süreli (medyan 2–3.5 yıl) </a:t>
            </a:r>
            <a:r>
              <a:rPr lang="tr-TR" sz="32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immünosupresyon</a:t>
            </a:r>
            <a:r>
              <a:rPr lang="tr-TR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kullanımını gerektirir</a:t>
            </a:r>
            <a:r>
              <a:rPr lang="tr-TR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şağı Ok 13">
            <a:extLst>
              <a:ext uri="{FF2B5EF4-FFF2-40B4-BE49-F238E27FC236}">
                <a16:creationId xmlns:a16="http://schemas.microsoft.com/office/drawing/2014/main" id="{C3418F4E-BDB7-4470-80A5-41FBECFF1486}"/>
              </a:ext>
            </a:extLst>
          </p:cNvPr>
          <p:cNvSpPr/>
          <p:nvPr/>
        </p:nvSpPr>
        <p:spPr>
          <a:xfrm rot="2630672">
            <a:off x="2809701" y="2451269"/>
            <a:ext cx="133003" cy="1227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Aşağı Ok 14">
            <a:extLst>
              <a:ext uri="{FF2B5EF4-FFF2-40B4-BE49-F238E27FC236}">
                <a16:creationId xmlns:a16="http://schemas.microsoft.com/office/drawing/2014/main" id="{F52CDACF-6A5B-34AC-2B4E-F8E66EC8F7C4}"/>
              </a:ext>
            </a:extLst>
          </p:cNvPr>
          <p:cNvSpPr/>
          <p:nvPr/>
        </p:nvSpPr>
        <p:spPr>
          <a:xfrm>
            <a:off x="5752405" y="2612328"/>
            <a:ext cx="45719" cy="6812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Aşağı Ok 16">
            <a:extLst>
              <a:ext uri="{FF2B5EF4-FFF2-40B4-BE49-F238E27FC236}">
                <a16:creationId xmlns:a16="http://schemas.microsoft.com/office/drawing/2014/main" id="{6C038746-59A8-5320-5B0B-4D14BD46BA88}"/>
              </a:ext>
            </a:extLst>
          </p:cNvPr>
          <p:cNvSpPr/>
          <p:nvPr/>
        </p:nvSpPr>
        <p:spPr>
          <a:xfrm rot="18905498">
            <a:off x="9352732" y="2434250"/>
            <a:ext cx="133003" cy="12271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Yuvarlatılmış Dikdörtgen 17">
            <a:extLst>
              <a:ext uri="{FF2B5EF4-FFF2-40B4-BE49-F238E27FC236}">
                <a16:creationId xmlns:a16="http://schemas.microsoft.com/office/drawing/2014/main" id="{D1E5AB05-8906-0385-156E-44770CCDEF04}"/>
              </a:ext>
            </a:extLst>
          </p:cNvPr>
          <p:cNvSpPr/>
          <p:nvPr/>
        </p:nvSpPr>
        <p:spPr>
          <a:xfrm>
            <a:off x="598516" y="3646214"/>
            <a:ext cx="3142211" cy="8412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üksek morbidite</a:t>
            </a:r>
            <a:endParaRPr lang="tr-TR" dirty="0"/>
          </a:p>
        </p:txBody>
      </p:sp>
      <p:sp>
        <p:nvSpPr>
          <p:cNvPr id="19" name="Yuvarlatılmış Dikdörtgen 18">
            <a:extLst>
              <a:ext uri="{FF2B5EF4-FFF2-40B4-BE49-F238E27FC236}">
                <a16:creationId xmlns:a16="http://schemas.microsoft.com/office/drawing/2014/main" id="{2DEF1099-BE4C-B66A-598F-6BD7497673C7}"/>
              </a:ext>
            </a:extLst>
          </p:cNvPr>
          <p:cNvSpPr/>
          <p:nvPr/>
        </p:nvSpPr>
        <p:spPr>
          <a:xfrm>
            <a:off x="4181299" y="3646214"/>
            <a:ext cx="3142211" cy="8412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aşam kalitesinde (</a:t>
            </a:r>
            <a:r>
              <a:rPr lang="tr-TR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QoL</a:t>
            </a: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uzun vadeli olumsuz etkiler </a:t>
            </a:r>
            <a:endParaRPr lang="tr-TR" dirty="0"/>
          </a:p>
        </p:txBody>
      </p:sp>
      <p:sp>
        <p:nvSpPr>
          <p:cNvPr id="20" name="Yuvarlatılmış Dikdörtgen 19">
            <a:extLst>
              <a:ext uri="{FF2B5EF4-FFF2-40B4-BE49-F238E27FC236}">
                <a16:creationId xmlns:a16="http://schemas.microsoft.com/office/drawing/2014/main" id="{221A9FC7-0FE3-C780-5207-977BBBA38554}"/>
              </a:ext>
            </a:extLst>
          </p:cNvPr>
          <p:cNvSpPr/>
          <p:nvPr/>
        </p:nvSpPr>
        <p:spPr>
          <a:xfrm>
            <a:off x="8451275" y="3646214"/>
            <a:ext cx="3142211" cy="8412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eç dönemde ölüm riski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0558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08F5BEA-BF5B-8CB8-B960-BE27513F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61402"/>
            <a:ext cx="8722895" cy="437611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8D358A2-27AF-3C06-B95D-15F61E9E7E72}"/>
              </a:ext>
            </a:extLst>
          </p:cNvPr>
          <p:cNvSpPr txBox="1"/>
          <p:nvPr/>
        </p:nvSpPr>
        <p:spPr>
          <a:xfrm>
            <a:off x="792481" y="557238"/>
            <a:ext cx="110076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Monoklonal antikorlar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hedefe yönelik etkileriyle </a:t>
            </a:r>
            <a:r>
              <a:rPr lang="tr-TR" sz="20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immünsüpresif</a:t>
            </a:r>
            <a:r>
              <a:rPr lang="tr-TR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tedavilere daha az toksisiteyle alternatif oluşturmaktadır.</a:t>
            </a:r>
            <a:endParaRPr lang="tr-T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916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FA1CA54-5F92-51F7-C878-4360EF900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76" y="0"/>
            <a:ext cx="5740727" cy="685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797CE1C-546D-EDCC-BF8B-781738A98128}"/>
              </a:ext>
            </a:extLst>
          </p:cNvPr>
          <p:cNvSpPr txBox="1"/>
          <p:nvPr/>
        </p:nvSpPr>
        <p:spPr>
          <a:xfrm>
            <a:off x="6759389" y="405952"/>
            <a:ext cx="508650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Öne Çıkan </a:t>
            </a:r>
            <a:r>
              <a:rPr lang="tr-TR" sz="2000" b="1" i="0" u="none" strike="noStrike" dirty="0" err="1">
                <a:solidFill>
                  <a:srgbClr val="000000"/>
                </a:solidFill>
                <a:effectLst/>
              </a:rPr>
              <a:t>mAb</a:t>
            </a: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 Türleri ve Hedefleri</a:t>
            </a:r>
          </a:p>
          <a:p>
            <a:pPr algn="l">
              <a:buNone/>
            </a:pPr>
            <a:endParaRPr lang="tr-TR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Anti-CD20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rituksimab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ofatumumab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obinutuzumab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B hücrelerini hedef alarak bağışıklık aktivasyonunu baskılar; çeşitli klinik çalışmalarda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cGVHD’yi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önlemede ve tedavide etkin bulunmuştur.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Anti-CD52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alemtuzumab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T hücrelerini baskılayarak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cGVHD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oranını azaltır.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Anti-CSF1R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axatilimab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Makrofaj aracılı fibrozisi azaltır, özellikle eklem ve akciğer tutulumlarında etkilidir.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Anti-IL-6R (tocilizumab):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İnflamasyonu azaltarak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cGVHD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semptomlarını iyileştirebilir.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Anti-CD38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daratumumab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), Anti-CD30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brentuximab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), Anti-BAFF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belimumab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), Anti-CD25 (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basiliximab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) 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gibi ajanlar da çeşitli hedef hücre gruplarına yönelik olarak etkinlik göstermektedir.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8A209AF-567C-3160-D178-2AD0FC63E58F}"/>
              </a:ext>
            </a:extLst>
          </p:cNvPr>
          <p:cNvSpPr txBox="1"/>
          <p:nvPr/>
        </p:nvSpPr>
        <p:spPr>
          <a:xfrm>
            <a:off x="6252638" y="891888"/>
            <a:ext cx="5740727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400" dirty="0">
                <a:latin typeface="Comic Sans MS" panose="030F0902030302020204" pitchFamily="66" charset="0"/>
              </a:rPr>
              <a:t>Anti-CD20 antikorları (özellikle </a:t>
            </a:r>
            <a:r>
              <a:rPr lang="tr-TR" sz="2400" dirty="0" err="1">
                <a:latin typeface="Comic Sans MS" panose="030F0902030302020204" pitchFamily="66" charset="0"/>
              </a:rPr>
              <a:t>rituksimab</a:t>
            </a:r>
            <a:r>
              <a:rPr lang="tr-TR" sz="2400" dirty="0">
                <a:latin typeface="Comic Sans MS" panose="030F0902030302020204" pitchFamily="66" charset="0"/>
              </a:rPr>
              <a:t>), </a:t>
            </a:r>
            <a:r>
              <a:rPr lang="tr-TR" sz="2400" dirty="0" err="1">
                <a:latin typeface="Comic Sans MS" panose="030F0902030302020204" pitchFamily="66" charset="0"/>
              </a:rPr>
              <a:t>cGVHD'de</a:t>
            </a:r>
            <a:r>
              <a:rPr lang="tr-TR" sz="2400" dirty="0">
                <a:latin typeface="Comic Sans MS" panose="030F0902030302020204" pitchFamily="66" charset="0"/>
              </a:rPr>
              <a:t> deri ve kas-iskelet sistemi tutulumuna sahip hastalarda umut verici bir tedavi seçeneğidir.</a:t>
            </a:r>
          </a:p>
        </p:txBody>
      </p:sp>
    </p:spTree>
    <p:extLst>
      <p:ext uri="{BB962C8B-B14F-4D97-AF65-F5344CB8AC3E}">
        <p14:creationId xmlns:p14="http://schemas.microsoft.com/office/powerpoint/2010/main" val="21990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25D622A-8572-3D31-4FE4-245C87D9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169" y="0"/>
            <a:ext cx="5911504" cy="235613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D912876-0610-8FC1-F572-D4241095FBD7}"/>
              </a:ext>
            </a:extLst>
          </p:cNvPr>
          <p:cNvSpPr txBox="1"/>
          <p:nvPr/>
        </p:nvSpPr>
        <p:spPr>
          <a:xfrm>
            <a:off x="243840" y="2677895"/>
            <a:ext cx="67970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b="1" dirty="0"/>
              <a:t>Toplam 23 hasta</a:t>
            </a:r>
            <a:r>
              <a:rPr lang="tr-TR" dirty="0"/>
              <a:t> (2012–2018 arası tedavi almış)</a:t>
            </a:r>
          </a:p>
          <a:p>
            <a:pPr>
              <a:buNone/>
            </a:pPr>
            <a:endParaRPr lang="tr-TR" dirty="0"/>
          </a:p>
          <a:p>
            <a:pPr>
              <a:buNone/>
            </a:pPr>
            <a:r>
              <a:rPr lang="tr-TR" dirty="0"/>
              <a:t>Tüm hastalar kortikosteroid tedavisine yanıt vermemiş ve öncesinde çoklu </a:t>
            </a:r>
            <a:r>
              <a:rPr lang="tr-TR" dirty="0" err="1"/>
              <a:t>immünosupresif</a:t>
            </a:r>
            <a:r>
              <a:rPr lang="tr-TR" dirty="0"/>
              <a:t> tedavi (medyan 3 tedavi) almış</a:t>
            </a:r>
          </a:p>
          <a:p>
            <a:pPr>
              <a:buNone/>
            </a:pPr>
            <a:endParaRPr lang="tr-TR" dirty="0"/>
          </a:p>
          <a:p>
            <a:pPr>
              <a:buNone/>
            </a:pPr>
            <a:r>
              <a:rPr lang="tr-TR" dirty="0"/>
              <a:t>Kombinasyon tedavisine başlamadan önce bazı hastalar </a:t>
            </a:r>
            <a:r>
              <a:rPr lang="tr-TR" dirty="0" err="1"/>
              <a:t>ruxolitinib</a:t>
            </a:r>
            <a:r>
              <a:rPr lang="tr-TR" dirty="0"/>
              <a:t> veya ECP monoterapisi denemiş ancak anlamlı yanıt alınamamış</a:t>
            </a:r>
          </a:p>
          <a:p>
            <a:pPr>
              <a:buNone/>
            </a:pPr>
            <a:endParaRPr lang="tr-TR" dirty="0"/>
          </a:p>
          <a:p>
            <a:pPr>
              <a:buNone/>
            </a:pPr>
            <a:r>
              <a:rPr lang="tr-TR" dirty="0" err="1"/>
              <a:t>Ruxolitinib</a:t>
            </a:r>
            <a:r>
              <a:rPr lang="tr-TR" dirty="0"/>
              <a:t>: 5–10 mg, günde 2 kez oral</a:t>
            </a:r>
          </a:p>
          <a:p>
            <a:r>
              <a:rPr lang="tr-TR" dirty="0"/>
              <a:t>ECP: 2 ardışık gün, her 2–4 haftada bir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77617E7-2E93-339E-E576-FE5A2745739E}"/>
              </a:ext>
            </a:extLst>
          </p:cNvPr>
          <p:cNvSpPr txBox="1"/>
          <p:nvPr/>
        </p:nvSpPr>
        <p:spPr>
          <a:xfrm>
            <a:off x="7834860" y="3867789"/>
            <a:ext cx="4357140" cy="2356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sz="2400" b="1" dirty="0"/>
              <a:t>Genel yanıt oranı (ORR): %74</a:t>
            </a:r>
            <a:r>
              <a:rPr lang="tr-TR" sz="2400" dirty="0"/>
              <a:t> (17/23 hasta yanıt verdi)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b="1" dirty="0"/>
              <a:t>Tam yanıt (CR): %9</a:t>
            </a:r>
            <a:endParaRPr lang="tr-T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b="1" dirty="0"/>
              <a:t>Kısmi yanıt (PR): %65</a:t>
            </a:r>
            <a:endParaRPr lang="tr-TR" sz="2400" dirty="0"/>
          </a:p>
          <a:p>
            <a:r>
              <a:rPr lang="tr-TR" sz="2400" b="1" dirty="0"/>
              <a:t>Yanıt Süresi:</a:t>
            </a:r>
            <a:r>
              <a:rPr lang="tr-TR" sz="2400" dirty="0"/>
              <a:t> Medyan 5 hafta (2–28 hafta)</a:t>
            </a:r>
          </a:p>
        </p:txBody>
      </p:sp>
    </p:spTree>
    <p:extLst>
      <p:ext uri="{BB962C8B-B14F-4D97-AF65-F5344CB8AC3E}">
        <p14:creationId xmlns:p14="http://schemas.microsoft.com/office/powerpoint/2010/main" val="3705240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CB764EE2-2148-238C-54DA-BCAA31ECC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1863102"/>
              </p:ext>
            </p:extLst>
          </p:nvPr>
        </p:nvGraphicFramePr>
        <p:xfrm>
          <a:off x="1524000" y="568960"/>
          <a:ext cx="10058400" cy="4968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609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AF1543-B06A-FC2D-79BD-255DB107E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</a:rPr>
              <a:t>CSF1 (M-CSF) Ne İşe Yarar?</a:t>
            </a:r>
            <a:br>
              <a:rPr lang="tr-TR" b="1" dirty="0">
                <a:solidFill>
                  <a:srgbClr val="000000"/>
                </a:solidFill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CFD4C24-4AA3-55BE-093A-34C66E283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Colony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Stimulating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Factor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1 (Koloni Uyarıcı Faktör 1), aynı zamanda 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Macrophage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Colony-Stimulating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Factor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(M-CSF)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olarak da bilinir.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000000"/>
                </a:solidFill>
              </a:rPr>
              <a:t>K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ök hücrelerin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özellikle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monosit ve makrofajlara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dönüşmesini sağlamak, onların çoğalmasını ve hayatta kalmasını destekler.</a:t>
            </a:r>
          </a:p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CSF1R sinyallemesi, inflamasyon ve fibroziste rol oynayan monosit ve makrofajları aktive eder. </a:t>
            </a:r>
          </a:p>
          <a:p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Axatilimab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bu reseptörü bloke eden IgG4 tipi bir monoklonal antikordur.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7581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C7AB18-55A8-9F27-F5DE-5B88D49A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5" y="2916826"/>
            <a:ext cx="3290887" cy="2452687"/>
          </a:xfrm>
        </p:spPr>
        <p:txBody>
          <a:bodyPr anchor="ctr">
            <a:normAutofit/>
          </a:bodyPr>
          <a:lstStyle/>
          <a:p>
            <a:r>
              <a:rPr lang="tr-TR" sz="3600" b="1" dirty="0" err="1"/>
              <a:t>Axatilimab</a:t>
            </a:r>
            <a:r>
              <a:rPr lang="tr-TR" sz="3600" b="1" dirty="0"/>
              <a:t> – Yeni Nesil Tedavi Adayı</a:t>
            </a:r>
            <a:br>
              <a:rPr lang="tr-TR" sz="3600" b="1" dirty="0"/>
            </a:br>
            <a:endParaRPr lang="tr-TR" sz="36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FE757F5-F801-0BD5-3F9E-C8DECC16CE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5" b="319"/>
          <a:stretch/>
        </p:blipFill>
        <p:spPr>
          <a:xfrm>
            <a:off x="1859280" y="209017"/>
            <a:ext cx="8473440" cy="187185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67CA9F-7208-9186-A98E-ECBF25A6F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492" y="2916827"/>
            <a:ext cx="8075241" cy="3179174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effectLst/>
              </a:rPr>
              <a:t>Sınıf:</a:t>
            </a:r>
            <a:r>
              <a:rPr lang="tr-TR" b="0" i="0" u="none" strike="noStrike" dirty="0">
                <a:effectLst/>
              </a:rPr>
              <a:t> IgG4  monoklonal antikor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effectLst/>
              </a:rPr>
              <a:t>Hedef:</a:t>
            </a:r>
            <a:r>
              <a:rPr lang="tr-TR" b="0" i="0" u="none" strike="noStrike" dirty="0">
                <a:effectLst/>
              </a:rPr>
              <a:t> </a:t>
            </a:r>
            <a:r>
              <a:rPr lang="tr-TR" b="1" i="0" u="none" strike="noStrike" dirty="0">
                <a:effectLst/>
              </a:rPr>
              <a:t>CSF-1 reseptörü (CSF-1R)</a:t>
            </a:r>
            <a:endParaRPr lang="tr-TR" b="0" i="0" u="none" strike="noStrike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effectLst/>
              </a:rPr>
              <a:t>CSF-1 → makrofaj farklılaşması → fibroblast aktivasyonu ve </a:t>
            </a:r>
            <a:r>
              <a:rPr lang="tr-TR" b="0" i="0" u="none" strike="noStrike" dirty="0" err="1">
                <a:effectLst/>
              </a:rPr>
              <a:t>kollajen</a:t>
            </a:r>
            <a:r>
              <a:rPr lang="tr-TR" b="0" i="0" u="none" strike="noStrike" dirty="0">
                <a:effectLst/>
              </a:rPr>
              <a:t> üretimi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effectLst/>
              </a:rPr>
              <a:t>Amaç:</a:t>
            </a:r>
            <a:r>
              <a:rPr lang="tr-TR" b="0" i="0" u="none" strike="noStrike" dirty="0">
                <a:effectLst/>
              </a:rPr>
              <a:t> Pro-inflamatuar makrofajları azaltarak </a:t>
            </a:r>
            <a:r>
              <a:rPr lang="tr-TR" b="1" i="0" u="none" strike="noStrike" dirty="0">
                <a:effectLst/>
              </a:rPr>
              <a:t>Uygulama:</a:t>
            </a:r>
            <a:r>
              <a:rPr lang="tr-TR" b="0" i="0" u="none" strike="noStrike" dirty="0">
                <a:effectLst/>
              </a:rPr>
              <a:t> IV infüzyon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2557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54A487-ED6C-82C5-45B2-E510C6EA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0000"/>
                </a:solidFill>
              </a:rPr>
              <a:t>Klinik Bulgular (Faz I/II Çalışmalar)</a:t>
            </a:r>
            <a:br>
              <a:rPr lang="tr-TR" b="1" dirty="0">
                <a:solidFill>
                  <a:srgbClr val="000000"/>
                </a:solidFill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FBD7837-152F-BC6A-6016-AEE54F6B5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789" y="1512117"/>
            <a:ext cx="10515600" cy="435133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Hasta grubu: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≥2 sistemik tedavi sonrası başarısız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hastaları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Faz I (n=17), Faz II (n=23)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Doz: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1 mg/kg / her 2 haftada bir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Yanıt oranları (ORR):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7.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siklus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1. günde Faz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II’de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%82 (18/22; %95 GA: 60–95)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Tüm değerlendirilebilir hastalarda %67 (26/39; %95 GA: 50–81)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%58 hastada semptomlarda anlamlı iyileşme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(LSS skorunda ≥7 puan)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8866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 descr="metin, ekran görüntüsü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DE0D092-6CBD-88CB-FD86-ABCC68830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72" y="168957"/>
            <a:ext cx="5458968" cy="2729482"/>
          </a:xfrm>
          <a:prstGeom prst="rect">
            <a:avLst/>
          </a:pr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F0F8BC-5CDC-97AA-DDED-AADCD1EBF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3644217"/>
            <a:ext cx="8318500" cy="2318958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24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yaş ve üzeri, ≥2 tedaviye yanıtsız aktif </a:t>
            </a:r>
            <a:r>
              <a:rPr lang="tr-TR" sz="2400" b="0" i="0" u="none" strike="noStrik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kGVHH</a:t>
            </a:r>
            <a:r>
              <a:rPr lang="tr-TR" sz="24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hastaları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Farklı dozların etkinlik ve güvenliğini değerlendirmek</a:t>
            </a:r>
          </a:p>
          <a:p>
            <a:endParaRPr lang="tr-T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Resim 9" descr="ale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57C81C2-FB6B-7224-1B20-8FABFD6CB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44" y="2830846"/>
            <a:ext cx="5458968" cy="59690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6F14A1B9-8784-B9AF-8075-DC96D25DC8C1}"/>
              </a:ext>
            </a:extLst>
          </p:cNvPr>
          <p:cNvSpPr txBox="1"/>
          <p:nvPr/>
        </p:nvSpPr>
        <p:spPr>
          <a:xfrm>
            <a:off x="6460483" y="833674"/>
            <a:ext cx="545896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sz="2800" b="0" i="0" u="none" strike="noStrike" dirty="0">
                <a:solidFill>
                  <a:srgbClr val="000000"/>
                </a:solidFill>
                <a:effectLst/>
              </a:rPr>
              <a:t>AGAVE-201, faz 2, çok merkezli  randomize çalışma. </a:t>
            </a:r>
          </a:p>
        </p:txBody>
      </p:sp>
    </p:spTree>
    <p:extLst>
      <p:ext uri="{BB962C8B-B14F-4D97-AF65-F5344CB8AC3E}">
        <p14:creationId xmlns:p14="http://schemas.microsoft.com/office/powerpoint/2010/main" val="22691568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ABF0908-BE8F-3614-CC4F-D46C25ADA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5" y="877502"/>
            <a:ext cx="7538246" cy="410270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E95651F-1DDD-A64A-754A-8B9FF4A5B8E4}"/>
              </a:ext>
            </a:extLst>
          </p:cNvPr>
          <p:cNvSpPr txBox="1"/>
          <p:nvPr/>
        </p:nvSpPr>
        <p:spPr>
          <a:xfrm>
            <a:off x="7937500" y="2023239"/>
            <a:ext cx="41473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Toplam 241 hasta, aşağıdaki 3 doz grubundan birine randomize edilmiştir: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0.3 mg/kg (her 2 haftada bir)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1 mg/kg (her 2 haftada bir)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2000" b="1" i="0" u="none" strike="noStrike" dirty="0">
                <a:solidFill>
                  <a:srgbClr val="000000"/>
                </a:solidFill>
                <a:effectLst/>
              </a:rPr>
              <a:t>3 mg/kg (her 4 haftada bir)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462BB15-5F0B-60C9-C262-2E72E3957AFE}"/>
              </a:ext>
            </a:extLst>
          </p:cNvPr>
          <p:cNvSpPr txBox="1"/>
          <p:nvPr/>
        </p:nvSpPr>
        <p:spPr>
          <a:xfrm>
            <a:off x="939800" y="517833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sz="1800" b="0" i="0" u="none" strike="noStrike" dirty="0">
                <a:solidFill>
                  <a:srgbClr val="000000"/>
                </a:solidFill>
                <a:effectLst/>
              </a:rPr>
              <a:t>Tüm hastalar öncesinde ≥2 sistemik tedavi almış.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800" b="0" i="0" u="none" strike="noStrike" dirty="0">
                <a:solidFill>
                  <a:srgbClr val="000000"/>
                </a:solidFill>
                <a:effectLst/>
              </a:rPr>
              <a:t>Hastaların %79'u ağır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</a:rPr>
              <a:t>kGVHH'ye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</a:rPr>
              <a:t> sahip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800" b="0" i="0" u="none" strike="noStrike" dirty="0">
                <a:solidFill>
                  <a:srgbClr val="000000"/>
                </a:solidFill>
                <a:effectLst/>
              </a:rPr>
              <a:t>En yaygın tutulumlar: deri (%80+), göz, eklem, ağız ve akciğer.</a:t>
            </a:r>
          </a:p>
        </p:txBody>
      </p:sp>
    </p:spTree>
    <p:extLst>
      <p:ext uri="{BB962C8B-B14F-4D97-AF65-F5344CB8AC3E}">
        <p14:creationId xmlns:p14="http://schemas.microsoft.com/office/powerpoint/2010/main" val="31022547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33E4E350-30A2-85BE-8715-1807D2613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100" y="607199"/>
            <a:ext cx="5232400" cy="3403600"/>
          </a:xfrm>
          <a:prstGeom prst="rect">
            <a:avLst/>
          </a:prstGeom>
        </p:spPr>
      </p:pic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id="{232CE18C-683E-8F80-7DBB-CEEC2AD57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921882"/>
              </p:ext>
            </p:extLst>
          </p:nvPr>
        </p:nvGraphicFramePr>
        <p:xfrm>
          <a:off x="5860473" y="228599"/>
          <a:ext cx="5912427" cy="330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469BBF8A-4C81-076E-0BB5-169650B8FD5D}"/>
              </a:ext>
            </a:extLst>
          </p:cNvPr>
          <p:cNvSpPr txBox="1"/>
          <p:nvPr/>
        </p:nvSpPr>
        <p:spPr>
          <a:xfrm>
            <a:off x="7213600" y="3775478"/>
            <a:ext cx="3149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u="sng" dirty="0"/>
              <a:t>12.ayda kalıcı yanıt: </a:t>
            </a:r>
          </a:p>
          <a:p>
            <a:r>
              <a:rPr lang="tr-TR" sz="2400" dirty="0"/>
              <a:t>%60 (0.3)</a:t>
            </a:r>
          </a:p>
          <a:p>
            <a:r>
              <a:rPr lang="tr-TR" sz="2400" dirty="0"/>
              <a:t>%60 (1)</a:t>
            </a:r>
          </a:p>
          <a:p>
            <a:r>
              <a:rPr lang="tr-TR" sz="2400" dirty="0"/>
              <a:t>%53 (3)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AC3B87B-49D2-6503-07E9-95A26B3D594B}"/>
              </a:ext>
            </a:extLst>
          </p:cNvPr>
          <p:cNvSpPr txBox="1"/>
          <p:nvPr/>
        </p:nvSpPr>
        <p:spPr>
          <a:xfrm>
            <a:off x="6457950" y="2723634"/>
            <a:ext cx="508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Yanıt ortalama </a:t>
            </a:r>
            <a:r>
              <a:rPr lang="tr-TR" sz="2400" b="1" dirty="0"/>
              <a:t>&lt;2 ay</a:t>
            </a:r>
            <a:r>
              <a:rPr lang="tr-TR" sz="2400" dirty="0"/>
              <a:t> içinde başladı.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D3CEF16-54F6-2953-6C5D-CC45098C3888}"/>
              </a:ext>
            </a:extLst>
          </p:cNvPr>
          <p:cNvSpPr txBox="1"/>
          <p:nvPr/>
        </p:nvSpPr>
        <p:spPr>
          <a:xfrm>
            <a:off x="1958341" y="4773473"/>
            <a:ext cx="35534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Lee Skoru &gt;5 puan azalma: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0.3 mg/kg → %60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 mg/kg → %69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3 mg/kg → %41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862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7A97119-B4D9-4E13-E341-436FEC274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8" y="118633"/>
            <a:ext cx="10698484" cy="255806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054E996-C62D-5A29-6BEA-24EADD4369A6}"/>
              </a:ext>
            </a:extLst>
          </p:cNvPr>
          <p:cNvSpPr txBox="1"/>
          <p:nvPr/>
        </p:nvSpPr>
        <p:spPr>
          <a:xfrm>
            <a:off x="947652" y="2882556"/>
            <a:ext cx="104975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Allojenik</a:t>
            </a:r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hematopoetik kök hücre nakli (</a:t>
            </a:r>
            <a:r>
              <a:rPr lang="tr-TR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</a:t>
            </a:r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-HCT) yapılan ve </a:t>
            </a:r>
            <a:r>
              <a:rPr lang="tr-TR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cGVHD</a:t>
            </a:r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nedeniyle yeni bir sistemik </a:t>
            </a:r>
            <a:r>
              <a:rPr lang="tr-TR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immünosupresyon</a:t>
            </a:r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tedavisi başlatılan veya mevcut tedavisinde değişiklik yapılan </a:t>
            </a:r>
            <a:r>
              <a:rPr lang="tr-TR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937 yetişkin hasta</a:t>
            </a:r>
            <a:endParaRPr lang="tr-TR" sz="24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tr-T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tr-TR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2007-2019</a:t>
            </a:r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yılları arasında ABD'deki 15 merkez</a:t>
            </a:r>
          </a:p>
          <a:p>
            <a:pPr>
              <a:buNone/>
            </a:pPr>
            <a:endParaRPr lang="tr-TR" sz="24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tr-TR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edyan takip süresi </a:t>
            </a:r>
            <a:r>
              <a:rPr lang="tr-TR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yıl </a:t>
            </a:r>
            <a:r>
              <a:rPr lang="tr-TR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(aralık: 0.1 ay – 12.5 yıl)</a:t>
            </a:r>
            <a:endParaRPr lang="tr-T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51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F9F0009-8363-555B-6FFC-66CA6CEB06C2}"/>
              </a:ext>
            </a:extLst>
          </p:cNvPr>
          <p:cNvSpPr txBox="1"/>
          <p:nvPr/>
        </p:nvSpPr>
        <p:spPr>
          <a:xfrm>
            <a:off x="310234" y="2043640"/>
            <a:ext cx="5338281" cy="1626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düşük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dozun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daha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sürdürülebilir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etki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sağladığını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ortaya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koyuyor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Doz</a:t>
            </a:r>
            <a:r>
              <a:rPr lang="en-US" sz="24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artışıyla</a:t>
            </a:r>
            <a:r>
              <a:rPr lang="en-US" sz="24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fayda</a:t>
            </a:r>
            <a:r>
              <a:rPr lang="en-US" sz="24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artmıyor</a:t>
            </a:r>
            <a:r>
              <a:rPr lang="en-US" sz="24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diyagram, çizgi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BC3C930-1F7F-6005-9066-939BAB0B9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173" y="650494"/>
            <a:ext cx="5619147" cy="532414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FDE9485-7A15-618D-26F0-3AB7942AEB10}"/>
              </a:ext>
            </a:extLst>
          </p:cNvPr>
          <p:cNvSpPr txBox="1"/>
          <p:nvPr/>
        </p:nvSpPr>
        <p:spPr>
          <a:xfrm>
            <a:off x="687324" y="690643"/>
            <a:ext cx="4961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Tedavi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başarısızlığına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kadar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geçen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süre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23677476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484E6A05-5FD2-C6B6-2947-C569383209DA}"/>
              </a:ext>
            </a:extLst>
          </p:cNvPr>
          <p:cNvSpPr txBox="1"/>
          <p:nvPr/>
        </p:nvSpPr>
        <p:spPr>
          <a:xfrm>
            <a:off x="787400" y="3645684"/>
            <a:ext cx="11226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sz="2400" dirty="0"/>
              <a:t>“0.3 mg/kg grubundaki hastalarda tüm organ sistemlerinde yanıt gözlendi. </a:t>
            </a:r>
          </a:p>
          <a:p>
            <a:pPr>
              <a:buNone/>
            </a:pPr>
            <a:r>
              <a:rPr lang="tr-TR" sz="2400" b="1" dirty="0"/>
              <a:t>Özellikle ağızda %73, ciltte %66, akciğerlerde %63 oranında iyileşme bildirildi. </a:t>
            </a:r>
          </a:p>
          <a:p>
            <a:pPr>
              <a:buNone/>
            </a:pPr>
            <a:r>
              <a:rPr lang="tr-TR" sz="2400" dirty="0"/>
              <a:t>En düşük yanıt ise alt </a:t>
            </a:r>
            <a:r>
              <a:rPr lang="tr-TR" sz="2400" dirty="0" err="1"/>
              <a:t>GİS’de</a:t>
            </a:r>
            <a:r>
              <a:rPr lang="tr-TR" sz="2400" dirty="0"/>
              <a:t> %22. </a:t>
            </a:r>
          </a:p>
          <a:p>
            <a:pPr algn="l"/>
            <a:r>
              <a:rPr lang="tr-TR" sz="2400" b="1" i="1" u="none" strike="noStrike" dirty="0">
                <a:solidFill>
                  <a:srgbClr val="000000"/>
                </a:solidFill>
                <a:effectLst/>
              </a:rPr>
              <a:t>Organlara özel yanıtlar heterojen ama genel olarak etkili.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7EA99024-587F-2F8F-CADF-9FCD067F5F9C}"/>
                  </a:ext>
                </a:extLst>
              </p14:cNvPr>
              <p14:cNvContentPartPr/>
              <p14:nvPr/>
            </p14:nvContentPartPr>
            <p14:xfrm>
              <a:off x="4510180" y="423540"/>
              <a:ext cx="602640" cy="7524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7EA99024-587F-2F8F-CADF-9FCD067F5F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56540" y="315900"/>
                <a:ext cx="71028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3A0A7088-D85B-6DDE-8F1F-2B878CA493D1}"/>
                  </a:ext>
                </a:extLst>
              </p14:cNvPr>
              <p14:cNvContentPartPr/>
              <p14:nvPr/>
            </p14:nvContentPartPr>
            <p14:xfrm>
              <a:off x="4772980" y="415980"/>
              <a:ext cx="698760" cy="1224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3A0A7088-D85B-6DDE-8F1F-2B878CA493D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8980" y="307980"/>
                <a:ext cx="8064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0163C55E-12DC-49E0-FD3A-B46CA0CAE721}"/>
                  </a:ext>
                </a:extLst>
              </p14:cNvPr>
              <p14:cNvContentPartPr/>
              <p14:nvPr/>
            </p14:nvContentPartPr>
            <p14:xfrm>
              <a:off x="4514140" y="347220"/>
              <a:ext cx="3047040" cy="7560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0163C55E-12DC-49E0-FD3A-B46CA0CAE7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60500" y="239580"/>
                <a:ext cx="315468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96450DB6-8998-D12F-AF54-1130E4F6BF39}"/>
                  </a:ext>
                </a:extLst>
              </p14:cNvPr>
              <p14:cNvContentPartPr/>
              <p14:nvPr/>
            </p14:nvContentPartPr>
            <p14:xfrm>
              <a:off x="6193540" y="400500"/>
              <a:ext cx="1314000" cy="2448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96450DB6-8998-D12F-AF54-1130E4F6BF3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9900" y="292860"/>
                <a:ext cx="1421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5E56F619-667A-F73D-D394-84DEBE56BFB4}"/>
                  </a:ext>
                </a:extLst>
              </p14:cNvPr>
              <p14:cNvContentPartPr/>
              <p14:nvPr/>
            </p14:nvContentPartPr>
            <p14:xfrm>
              <a:off x="5829580" y="379260"/>
              <a:ext cx="1834920" cy="2736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5E56F619-667A-F73D-D394-84DEBE56BFB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75940" y="271260"/>
                <a:ext cx="19425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34FE7062-084E-55C9-7614-A48B213442FF}"/>
                  </a:ext>
                </a:extLst>
              </p14:cNvPr>
              <p14:cNvContentPartPr/>
              <p14:nvPr/>
            </p14:nvContentPartPr>
            <p14:xfrm>
              <a:off x="7294780" y="462060"/>
              <a:ext cx="1527120" cy="1368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34FE7062-084E-55C9-7614-A48B213442F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41140" y="354060"/>
                <a:ext cx="163476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DF0B8B75-579D-C393-D0CB-C6AC9F34AE97}"/>
                  </a:ext>
                </a:extLst>
              </p14:cNvPr>
              <p14:cNvContentPartPr/>
              <p14:nvPr/>
            </p14:nvContentPartPr>
            <p14:xfrm>
              <a:off x="4387060" y="471060"/>
              <a:ext cx="3582720" cy="6048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DF0B8B75-579D-C393-D0CB-C6AC9F34AE9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33060" y="363060"/>
                <a:ext cx="369036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Mürekkep 14">
                <a:extLst>
                  <a:ext uri="{FF2B5EF4-FFF2-40B4-BE49-F238E27FC236}">
                    <a16:creationId xmlns:a16="http://schemas.microsoft.com/office/drawing/2014/main" id="{BFD7C776-AC5B-6E77-2FEA-760E214A8315}"/>
                  </a:ext>
                </a:extLst>
              </p14:cNvPr>
              <p14:cNvContentPartPr/>
              <p14:nvPr/>
            </p14:nvContentPartPr>
            <p14:xfrm>
              <a:off x="4612420" y="319500"/>
              <a:ext cx="2847600" cy="79920"/>
            </p14:xfrm>
          </p:contentPart>
        </mc:Choice>
        <mc:Fallback xmlns="">
          <p:pic>
            <p:nvPicPr>
              <p:cNvPr id="15" name="Mürekkep 14">
                <a:extLst>
                  <a:ext uri="{FF2B5EF4-FFF2-40B4-BE49-F238E27FC236}">
                    <a16:creationId xmlns:a16="http://schemas.microsoft.com/office/drawing/2014/main" id="{BFD7C776-AC5B-6E77-2FEA-760E214A831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58420" y="211860"/>
                <a:ext cx="295524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Mürekkep 15">
                <a:extLst>
                  <a:ext uri="{FF2B5EF4-FFF2-40B4-BE49-F238E27FC236}">
                    <a16:creationId xmlns:a16="http://schemas.microsoft.com/office/drawing/2014/main" id="{E52528BA-A915-ED38-1004-B0EA26A730BB}"/>
                  </a:ext>
                </a:extLst>
              </p14:cNvPr>
              <p14:cNvContentPartPr/>
              <p14:nvPr/>
            </p14:nvContentPartPr>
            <p14:xfrm>
              <a:off x="5196700" y="370620"/>
              <a:ext cx="653040" cy="11520"/>
            </p14:xfrm>
          </p:contentPart>
        </mc:Choice>
        <mc:Fallback xmlns="">
          <p:pic>
            <p:nvPicPr>
              <p:cNvPr id="16" name="Mürekkep 15">
                <a:extLst>
                  <a:ext uri="{FF2B5EF4-FFF2-40B4-BE49-F238E27FC236}">
                    <a16:creationId xmlns:a16="http://schemas.microsoft.com/office/drawing/2014/main" id="{E52528BA-A915-ED38-1004-B0EA26A730B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43060" y="262620"/>
                <a:ext cx="76068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Mürekkep 16">
                <a:extLst>
                  <a:ext uri="{FF2B5EF4-FFF2-40B4-BE49-F238E27FC236}">
                    <a16:creationId xmlns:a16="http://schemas.microsoft.com/office/drawing/2014/main" id="{1673186A-B2C7-ABC2-1005-E544FF46A80A}"/>
                  </a:ext>
                </a:extLst>
              </p14:cNvPr>
              <p14:cNvContentPartPr/>
              <p14:nvPr/>
            </p14:nvContentPartPr>
            <p14:xfrm>
              <a:off x="4730500" y="448740"/>
              <a:ext cx="2178000" cy="21600"/>
            </p14:xfrm>
          </p:contentPart>
        </mc:Choice>
        <mc:Fallback xmlns="">
          <p:pic>
            <p:nvPicPr>
              <p:cNvPr id="17" name="Mürekkep 16">
                <a:extLst>
                  <a:ext uri="{FF2B5EF4-FFF2-40B4-BE49-F238E27FC236}">
                    <a16:creationId xmlns:a16="http://schemas.microsoft.com/office/drawing/2014/main" id="{1673186A-B2C7-ABC2-1005-E544FF46A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76500" y="341100"/>
                <a:ext cx="22856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Mürekkep 17">
                <a:extLst>
                  <a:ext uri="{FF2B5EF4-FFF2-40B4-BE49-F238E27FC236}">
                    <a16:creationId xmlns:a16="http://schemas.microsoft.com/office/drawing/2014/main" id="{1A469B7A-9C6B-2B14-474F-6597F8C3F4AF}"/>
                  </a:ext>
                </a:extLst>
              </p14:cNvPr>
              <p14:cNvContentPartPr/>
              <p14:nvPr/>
            </p14:nvContentPartPr>
            <p14:xfrm>
              <a:off x="5054140" y="397980"/>
              <a:ext cx="1755000" cy="46080"/>
            </p14:xfrm>
          </p:contentPart>
        </mc:Choice>
        <mc:Fallback xmlns="">
          <p:pic>
            <p:nvPicPr>
              <p:cNvPr id="18" name="Mürekkep 17">
                <a:extLst>
                  <a:ext uri="{FF2B5EF4-FFF2-40B4-BE49-F238E27FC236}">
                    <a16:creationId xmlns:a16="http://schemas.microsoft.com/office/drawing/2014/main" id="{1A469B7A-9C6B-2B14-474F-6597F8C3F4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000140" y="289980"/>
                <a:ext cx="186264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Mürekkep 18">
                <a:extLst>
                  <a:ext uri="{FF2B5EF4-FFF2-40B4-BE49-F238E27FC236}">
                    <a16:creationId xmlns:a16="http://schemas.microsoft.com/office/drawing/2014/main" id="{B65DDF28-45CF-3E17-9C89-9D01DAAF66F0}"/>
                  </a:ext>
                </a:extLst>
              </p14:cNvPr>
              <p14:cNvContentPartPr/>
              <p14:nvPr/>
            </p14:nvContentPartPr>
            <p14:xfrm>
              <a:off x="2012860" y="2029140"/>
              <a:ext cx="8640" cy="242280"/>
            </p14:xfrm>
          </p:contentPart>
        </mc:Choice>
        <mc:Fallback xmlns="">
          <p:pic>
            <p:nvPicPr>
              <p:cNvPr id="19" name="Mürekkep 18">
                <a:extLst>
                  <a:ext uri="{FF2B5EF4-FFF2-40B4-BE49-F238E27FC236}">
                    <a16:creationId xmlns:a16="http://schemas.microsoft.com/office/drawing/2014/main" id="{B65DDF28-45CF-3E17-9C89-9D01DAAF66F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958860" y="1921500"/>
                <a:ext cx="11628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Mürekkep 19">
                <a:extLst>
                  <a:ext uri="{FF2B5EF4-FFF2-40B4-BE49-F238E27FC236}">
                    <a16:creationId xmlns:a16="http://schemas.microsoft.com/office/drawing/2014/main" id="{86265AAD-C5DF-3E89-75E5-AB06A2517D21}"/>
                  </a:ext>
                </a:extLst>
              </p14:cNvPr>
              <p14:cNvContentPartPr/>
              <p14:nvPr/>
            </p14:nvContentPartPr>
            <p14:xfrm>
              <a:off x="1984420" y="1991340"/>
              <a:ext cx="29880" cy="263160"/>
            </p14:xfrm>
          </p:contentPart>
        </mc:Choice>
        <mc:Fallback xmlns="">
          <p:pic>
            <p:nvPicPr>
              <p:cNvPr id="20" name="Mürekkep 19">
                <a:extLst>
                  <a:ext uri="{FF2B5EF4-FFF2-40B4-BE49-F238E27FC236}">
                    <a16:creationId xmlns:a16="http://schemas.microsoft.com/office/drawing/2014/main" id="{86265AAD-C5DF-3E89-75E5-AB06A2517D2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930780" y="1883340"/>
                <a:ext cx="137520" cy="4788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Dikdörtgen 20">
            <a:extLst>
              <a:ext uri="{FF2B5EF4-FFF2-40B4-BE49-F238E27FC236}">
                <a16:creationId xmlns:a16="http://schemas.microsoft.com/office/drawing/2014/main" id="{3A2B825F-EB98-17D6-BB46-10F583C883AA}"/>
              </a:ext>
            </a:extLst>
          </p:cNvPr>
          <p:cNvSpPr/>
          <p:nvPr/>
        </p:nvSpPr>
        <p:spPr>
          <a:xfrm>
            <a:off x="1984420" y="825500"/>
            <a:ext cx="250780" cy="210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BD8177A1-E333-9467-12A3-1B394B6C9CD3}"/>
              </a:ext>
            </a:extLst>
          </p:cNvPr>
          <p:cNvSpPr/>
          <p:nvPr/>
        </p:nvSpPr>
        <p:spPr>
          <a:xfrm rot="16200000">
            <a:off x="6277230" y="-4257550"/>
            <a:ext cx="354200" cy="8909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4" name="Resim 23" descr="öykü gelişim çizgisi; kumpas; grafiğini çıkarma, çizgi, diyagram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396877C-108C-754C-9916-D91FE66CC44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09810" y="201054"/>
            <a:ext cx="7772400" cy="3357092"/>
          </a:xfrm>
          <a:prstGeom prst="rect">
            <a:avLst/>
          </a:prstGeom>
        </p:spPr>
      </p:pic>
      <p:sp>
        <p:nvSpPr>
          <p:cNvPr id="26" name="Metin kutusu 25">
            <a:extLst>
              <a:ext uri="{FF2B5EF4-FFF2-40B4-BE49-F238E27FC236}">
                <a16:creationId xmlns:a16="http://schemas.microsoft.com/office/drawing/2014/main" id="{116B369C-AC72-4A4E-BAB8-B7EE155906C5}"/>
              </a:ext>
            </a:extLst>
          </p:cNvPr>
          <p:cNvSpPr txBox="1"/>
          <p:nvPr/>
        </p:nvSpPr>
        <p:spPr>
          <a:xfrm>
            <a:off x="3990700" y="134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sz="1800" b="1" i="0" u="none" strike="noStrike" dirty="0">
                <a:solidFill>
                  <a:srgbClr val="000000"/>
                </a:solidFill>
                <a:effectLst/>
              </a:rPr>
              <a:t>Organ Sistemine Göre Yanıt Oranı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906314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F9D823-DA35-F01E-D5D7-27CEEE387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000000"/>
                </a:solidFill>
              </a:rPr>
              <a:t>Sonuç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840F91-CF4A-549C-F117-ED7B2EE5D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0625"/>
            <a:ext cx="10515600" cy="2162175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Axatilimab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tedaviye dirençli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hastalarında etkin ve umut verici.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0.3 mg/kg dozu,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en dengeli etkinlik-güvenlik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profiline sahip.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Özellikle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fibrotik tutulumlarda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(deri, akciğer, eklem) etkili.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930096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20CB38-06CB-7846-1AC3-22CA4EBC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842963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000000"/>
                </a:solidFill>
              </a:rPr>
              <a:t>Abatacept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E97DA7-0D76-4156-E909-7DBE5C9F0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  Steroidlere dirençli kronik Graft-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versus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-Host Hastalığı (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) tedavisi için araştırılan ikinci ajan 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abatacept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tir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. </a:t>
            </a:r>
          </a:p>
          <a:p>
            <a:pPr algn="l">
              <a:buNone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  </a:t>
            </a:r>
            <a:r>
              <a:rPr lang="tr-TR" dirty="0">
                <a:solidFill>
                  <a:srgbClr val="000000"/>
                </a:solidFill>
              </a:rPr>
              <a:t>A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ntijen sunan hücreler üzerindeki </a:t>
            </a:r>
            <a:r>
              <a:rPr lang="tr-TR" sz="3900" b="1" i="0" u="none" strike="noStrike" dirty="0">
                <a:solidFill>
                  <a:srgbClr val="000000"/>
                </a:solidFill>
                <a:effectLst/>
              </a:rPr>
              <a:t>CD80 ve CD86'ya 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bağlanan modifiye edilmiş bir antikordur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böylece CD28 aracılı T hücre aktivasyonunu azaltır. </a:t>
            </a:r>
          </a:p>
          <a:p>
            <a:pPr algn="l">
              <a:buNone/>
            </a:pPr>
            <a:r>
              <a:rPr lang="tr-TR" dirty="0">
                <a:solidFill>
                  <a:srgbClr val="000000"/>
                </a:solidFill>
              </a:rPr>
              <a:t>  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15 Aralık 2021'de,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abatacept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kalsinörin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inhibitörü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metotreksat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ile birlikte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akraba dışı vericiden yapılan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hematopoietik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kök hücre nakli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(HCT) uygulanan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hastalarda 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akut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GVHH’nin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profilaksisi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için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FDA tarafından onaylanmıştır.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894744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ekran görüntüsü, diyagram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1305307-5C2C-F0B8-49FC-90C48C21F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3" y="2859578"/>
            <a:ext cx="6380414" cy="3652787"/>
          </a:xfrm>
          <a:prstGeom prst="rect">
            <a:avLst/>
          </a:pr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6D4308D-C9DC-51B3-D95A-FE283744C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840" y="1351475"/>
            <a:ext cx="5458968" cy="4500685"/>
          </a:xfrm>
          <a:solidFill>
            <a:schemeClr val="bg1"/>
          </a:solidFill>
        </p:spPr>
        <p:txBody>
          <a:bodyPr anchor="t">
            <a:normAutofit fontScale="92500" lnSpcReduction="20000"/>
          </a:bodyPr>
          <a:lstStyle/>
          <a:p>
            <a:r>
              <a:rPr lang="tr-TR" sz="3200" b="0" i="0" u="none" strike="noStrike" dirty="0">
                <a:effectLst/>
                <a:latin typeface="-webkit-standard"/>
              </a:rPr>
              <a:t>Faz I çalışmada, </a:t>
            </a:r>
            <a:r>
              <a:rPr lang="tr-TR" sz="3200" b="0" i="0" u="none" strike="noStrike" dirty="0" err="1">
                <a:effectLst/>
                <a:latin typeface="-webkit-standard"/>
              </a:rPr>
              <a:t>abatacept</a:t>
            </a:r>
            <a:r>
              <a:rPr lang="tr-TR" sz="3200" b="0" i="0" u="none" strike="noStrike" dirty="0">
                <a:effectLst/>
                <a:latin typeface="-webkit-standard"/>
              </a:rPr>
              <a:t> </a:t>
            </a:r>
            <a:r>
              <a:rPr lang="tr-TR" sz="3200" b="1" i="0" u="none" strike="noStrike" dirty="0">
                <a:effectLst/>
              </a:rPr>
              <a:t>steroid-refrakter </a:t>
            </a:r>
            <a:r>
              <a:rPr lang="tr-TR" sz="3200" b="1" i="0" u="none" strike="noStrike" dirty="0" err="1">
                <a:effectLst/>
              </a:rPr>
              <a:t>kGVHH’li</a:t>
            </a:r>
            <a:r>
              <a:rPr lang="tr-TR" sz="3200" b="1" i="0" u="none" strike="noStrike" dirty="0">
                <a:effectLst/>
              </a:rPr>
              <a:t> hastaların %44’ünde klinik kısmi yanıt (PR)</a:t>
            </a:r>
            <a:r>
              <a:rPr lang="tr-TR" sz="3200" b="0" i="0" u="none" strike="noStrike" dirty="0">
                <a:effectLst/>
                <a:latin typeface="-webkit-standard"/>
              </a:rPr>
              <a:t> sağlamıştır</a:t>
            </a:r>
            <a:r>
              <a:rPr lang="tr-TR" sz="3200" dirty="0">
                <a:latin typeface="-webkit-standard"/>
              </a:rPr>
              <a:t>.</a:t>
            </a:r>
          </a:p>
          <a:p>
            <a:r>
              <a:rPr lang="tr-TR" sz="3200" b="0" i="0" u="none" strike="noStrike" dirty="0">
                <a:effectLst/>
                <a:latin typeface="-webkit-standard"/>
              </a:rPr>
              <a:t>Klinik yanıt veren hastaların </a:t>
            </a:r>
            <a:r>
              <a:rPr lang="tr-TR" sz="3200" b="1" i="0" u="none" strike="noStrike" dirty="0">
                <a:effectLst/>
              </a:rPr>
              <a:t>%51.3’ünde prednizon kullanımı azaltılmıştır</a:t>
            </a:r>
            <a:r>
              <a:rPr lang="tr-TR" sz="3200" b="0" i="0" u="none" strike="noStrike" dirty="0">
                <a:effectLst/>
                <a:latin typeface="-webkit-standard"/>
              </a:rPr>
              <a:t>  </a:t>
            </a:r>
          </a:p>
          <a:p>
            <a:r>
              <a:rPr lang="tr-TR" sz="3200" b="1" dirty="0">
                <a:latin typeface="-webkit-standard"/>
              </a:rPr>
              <a:t>D</a:t>
            </a:r>
            <a:r>
              <a:rPr lang="tr-TR" sz="3200" b="1" i="0" u="none" strike="noStrike" dirty="0">
                <a:effectLst/>
              </a:rPr>
              <a:t>oza bağlı toksisite görülmemiştir</a:t>
            </a:r>
            <a:r>
              <a:rPr lang="tr-TR" sz="3200" b="0" i="0" u="none" strike="noStrike" dirty="0">
                <a:effectLst/>
                <a:latin typeface="-webkit-standard"/>
              </a:rPr>
              <a:t>, ilaç iyi tolere edilmiştir.</a:t>
            </a:r>
            <a:endParaRPr lang="tr-TR" sz="3200" dirty="0"/>
          </a:p>
        </p:txBody>
      </p:sp>
      <p:pic>
        <p:nvPicPr>
          <p:cNvPr id="7" name="Resim 6" descr="metin, yazı tipi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58CC636-9A1D-5B76-0433-13D4B03F5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23" y="345635"/>
            <a:ext cx="6211824" cy="157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90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638B68D-F3B2-D304-3ED9-2088D9306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97" y="550603"/>
            <a:ext cx="5795703" cy="385558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1F2F1A5-5718-278E-170A-7CA1138334C4}"/>
              </a:ext>
            </a:extLst>
          </p:cNvPr>
          <p:cNvSpPr txBox="1"/>
          <p:nvPr/>
        </p:nvSpPr>
        <p:spPr>
          <a:xfrm>
            <a:off x="6029498" y="825743"/>
            <a:ext cx="610154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Bu çalışmada,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orta ila şiddetli steroid-refrakter kGVHH;39 hasta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(medyan yaş: 62 yıl)</a:t>
            </a:r>
            <a:endParaRPr lang="tr-TR" dirty="0">
              <a:solidFill>
                <a:srgbClr val="000000"/>
              </a:solidFill>
            </a:endParaRPr>
          </a:p>
          <a:p>
            <a:pPr algn="l">
              <a:buNone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Hastalar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abatacept'i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tanımlanmış doz ve sıklıkta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almıştır: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10 mg/kg dozunda toplam 6 doz verilmiştir.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1–3. dozlar iki haftada bir uygulanmıştır.</a:t>
            </a: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3. dozdan bir ay sonra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4–6. dozlar dört haftada bir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uygulanmıştır.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İlk 6 dozu tamamlayıp tam veya kısmi yanıt elde eden hastalara,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ek olarak 10 mg/kg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abatacept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Q4W (her 4 haftada bir)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şeklinde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12 doza kadar uzatılmış tedavi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verilmiştir.</a:t>
            </a:r>
          </a:p>
          <a:p>
            <a:pPr algn="l"/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Birincil sonlanım noktası ORR (genel yanıt oranı)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ve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%49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(39 hastanın 19’u) olarak saptanmıştır. </a:t>
            </a:r>
          </a:p>
          <a:p>
            <a:pPr algn="l"/>
            <a:endParaRPr lang="tr-TR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tr-TR" sz="2000" b="1" i="0" u="sng" strike="noStrike" dirty="0">
                <a:solidFill>
                  <a:srgbClr val="000000"/>
                </a:solidFill>
                <a:effectLst/>
              </a:rPr>
              <a:t>Tam yanıt (CR) %0, kısmi yanıt (PR) %49’dur.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C25ED63-C083-2B0D-69D7-C9283E52D5F1}"/>
              </a:ext>
            </a:extLst>
          </p:cNvPr>
          <p:cNvSpPr txBox="1"/>
          <p:nvPr/>
        </p:nvSpPr>
        <p:spPr>
          <a:xfrm>
            <a:off x="114127" y="4406184"/>
            <a:ext cx="61015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Steroid-refrakter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kGVHH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hastalarında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abatacept'in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genel klinik yanıt oranını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değerlendiren bir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faz II çalışmanın sonuçları 2021 ASH kongresinde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sunulmuştur.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24163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A39CD1C-EA7E-9BB5-C3C3-3C6D652F85F7}"/>
              </a:ext>
            </a:extLst>
          </p:cNvPr>
          <p:cNvSpPr txBox="1"/>
          <p:nvPr/>
        </p:nvSpPr>
        <p:spPr>
          <a:xfrm>
            <a:off x="860564" y="881972"/>
            <a:ext cx="1070679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tr-TR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Tedaviye başlanmasından itibaren </a:t>
            </a:r>
            <a:r>
              <a:rPr lang="tr-TR" sz="2400" b="1" i="0" u="none" strike="noStrike" dirty="0">
                <a:solidFill>
                  <a:srgbClr val="000000"/>
                </a:solidFill>
                <a:effectLst/>
              </a:rPr>
              <a:t>1. ayda prednizon dozunda %27.5 oranında anlamlı ve kalıcı azalma</a:t>
            </a: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 saptanmıştır. </a:t>
            </a:r>
          </a:p>
          <a:p>
            <a:pPr algn="l">
              <a:buNone/>
            </a:pPr>
            <a:endParaRPr lang="tr-TR" sz="2400" dirty="0">
              <a:solidFill>
                <a:srgbClr val="000000"/>
              </a:solidFill>
            </a:endParaRPr>
          </a:p>
          <a:p>
            <a:pPr algn="l">
              <a:buNone/>
            </a:pPr>
            <a:r>
              <a:rPr lang="tr-TR" sz="2400" b="0" i="0" u="none" strike="noStrike" dirty="0">
                <a:solidFill>
                  <a:srgbClr val="000000"/>
                </a:solidFill>
                <a:effectLst/>
              </a:rPr>
              <a:t>Ciddi enfeksiyonlar nadirdir ve infüzyonlar genellikle iyi tolere edilmiştir. </a:t>
            </a:r>
          </a:p>
          <a:p>
            <a:pPr algn="l">
              <a:buNone/>
            </a:pPr>
            <a:endParaRPr lang="tr-TR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A01DD5D-8CD1-F607-5DBE-5B13C95689A4}"/>
              </a:ext>
            </a:extLst>
          </p:cNvPr>
          <p:cNvSpPr txBox="1"/>
          <p:nvPr/>
        </p:nvSpPr>
        <p:spPr>
          <a:xfrm>
            <a:off x="860564" y="3264323"/>
            <a:ext cx="111295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Abatacept</a:t>
            </a: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umut verici ama tek başına yeterli değil.</a:t>
            </a:r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/>
            <a:endParaRPr lang="tr-T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Akut </a:t>
            </a:r>
            <a:r>
              <a:rPr lang="tr-T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GVHD’yi</a:t>
            </a:r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azalttığı açık, ancak </a:t>
            </a:r>
            <a:r>
              <a:rPr lang="tr-T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cGVHD’yi</a:t>
            </a:r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önlemede beklenen etki ?</a:t>
            </a:r>
          </a:p>
          <a:p>
            <a:pPr algn="just"/>
            <a:endParaRPr lang="tr-T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 nedenle, </a:t>
            </a: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kombine tedavi yaklaşımları</a:t>
            </a:r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veya </a:t>
            </a: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uzun süreli kullanımı</a:t>
            </a:r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değerlendirilmeli.</a:t>
            </a:r>
            <a:endParaRPr lang="tr-T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39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doküman, belge, makbuz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E95EA84-0D1F-9E56-BF90-B18487989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51" y="0"/>
            <a:ext cx="5501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127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FF91E3C-FFBB-8334-E0A8-9FA13D960BBA}"/>
              </a:ext>
            </a:extLst>
          </p:cNvPr>
          <p:cNvSpPr txBox="1"/>
          <p:nvPr/>
        </p:nvSpPr>
        <p:spPr>
          <a:xfrm>
            <a:off x="985559" y="1299916"/>
            <a:ext cx="10561310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tr-TR" sz="32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Her hasta farklı → tedaviyi bireyselleştir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32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Başarı yalnızca CR değil, </a:t>
            </a:r>
            <a:r>
              <a:rPr lang="tr-TR" sz="32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fonksiyonel kazanım ve </a:t>
            </a:r>
            <a:r>
              <a:rPr lang="tr-TR" sz="3200" b="1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steroidten</a:t>
            </a:r>
            <a:r>
              <a:rPr lang="tr-TR" sz="32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3200" b="1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kurtulmakda</a:t>
            </a:r>
            <a:r>
              <a:rPr lang="tr-TR" sz="32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önemli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3200" dirty="0">
                <a:latin typeface="Comic Sans MS" panose="030F0902030302020204" pitchFamily="66" charset="0"/>
              </a:rPr>
              <a:t>Tedavi başarısı = yanıt + steroid azaltımı + yaşam kalitesi artışı</a:t>
            </a:r>
            <a:endParaRPr lang="tr-TR" sz="3200" b="1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tr-TR" sz="32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Hastayı daima izle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3200" dirty="0">
                <a:solidFill>
                  <a:srgbClr val="000000"/>
                </a:solidFill>
                <a:latin typeface="Comic Sans MS" panose="030F0902030302020204" pitchFamily="66" charset="0"/>
              </a:rPr>
              <a:t>E</a:t>
            </a:r>
            <a:r>
              <a:rPr lang="tr-TR" sz="32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nfeksiyon riskine dikkat</a:t>
            </a:r>
            <a:endParaRPr lang="tr-TR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41A19E6-E85F-667D-A01B-F9547485DE24}"/>
              </a:ext>
            </a:extLst>
          </p:cNvPr>
          <p:cNvSpPr txBox="1"/>
          <p:nvPr/>
        </p:nvSpPr>
        <p:spPr>
          <a:xfrm>
            <a:off x="1104900" y="995893"/>
            <a:ext cx="9982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Hastaya en uygun ilacı seçmek için belirli </a:t>
            </a:r>
            <a:r>
              <a:rPr lang="tr-TR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biyobelirteçler</a:t>
            </a: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eksiktir</a:t>
            </a:r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Hangi ajanların organ spesifik etkileri olduğu tam olarak bilinmemektedir</a:t>
            </a:r>
            <a:r>
              <a:rPr lang="tr-T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İdeal tedavi sıralaması bilinmemektedir</a:t>
            </a:r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tr-T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Onaylanmış ilaçların kullanım sırası, çoğunlukla klinik deneylerdeki hasta seçim kriterlerine dayanmaktadır.</a:t>
            </a:r>
            <a:endParaRPr lang="tr-TR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FDA onaylı olmayan, ancak yaygın olarak kullanılan diğer tedavilerin etkinliği değişkenlik göstermektedir.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FDA </a:t>
            </a:r>
            <a:r>
              <a:rPr lang="tr-T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onaylı ilaçlar </a:t>
            </a: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önemli ilerleme sağladı ancak </a:t>
            </a:r>
            <a:r>
              <a:rPr lang="tr-TR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cGVHD’yi</a:t>
            </a: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tamamen ortadan kaldırmıyor.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Sonuç olarak, </a:t>
            </a:r>
            <a:r>
              <a:rPr lang="tr-TR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cGVHD</a:t>
            </a: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tedavisinde ilerleme sağlanmış olsa da, tam bir iyileşme halen nadirdir.</a:t>
            </a:r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Yeni tedaviler geliştirilirken, </a:t>
            </a:r>
            <a:r>
              <a:rPr lang="tr-T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hızlı ve etkili bir yanıt oluşturabilecek ilaçlara olan ihtiyaç devam etmektedir.</a:t>
            </a:r>
            <a:br>
              <a:rPr lang="tr-T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tr-T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98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metin, ekran görüntüsü, yazı tipi, diyagra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811FEBF-E6E2-5251-9EEA-CD199777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344" y="1333155"/>
            <a:ext cx="5661644" cy="314221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sim 1">
            <a:extLst>
              <a:ext uri="{FF2B5EF4-FFF2-40B4-BE49-F238E27FC236}">
                <a16:creationId xmlns:a16="http://schemas.microsoft.com/office/drawing/2014/main" id="{613B5711-26BC-FB3C-5F14-BF784DABE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66" y="480060"/>
            <a:ext cx="5294715" cy="418282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54ECB8D-BF07-2E75-8F3F-FB96EF9DD898}"/>
              </a:ext>
            </a:extLst>
          </p:cNvPr>
          <p:cNvSpPr txBox="1"/>
          <p:nvPr/>
        </p:nvSpPr>
        <p:spPr>
          <a:xfrm>
            <a:off x="509566" y="4791670"/>
            <a:ext cx="5294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yıllık kümülatif NRM oranı %22.5 </a:t>
            </a:r>
            <a:endParaRPr lang="tr-TR" b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tr-TR" sz="18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yılda %40’a ulaşacağı öngörülmüştür </a:t>
            </a:r>
          </a:p>
          <a:p>
            <a:pPr>
              <a:buNone/>
            </a:pP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(güven aralığı [GA]: %30–%50)</a:t>
            </a:r>
            <a:r>
              <a:rPr lang="tr-TR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8885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ekran görüntüsü, grafik tasarım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0EC4097-CA7C-C513-4B93-FF7C31BA1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65977"/>
            <a:ext cx="10905066" cy="3326045"/>
          </a:xfrm>
          <a:prstGeom prst="rect">
            <a:avLst/>
          </a:prstGeom>
          <a:ln>
            <a:noFill/>
          </a:ln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F03810D-FE14-4E8D-7EA4-D7A7D20C9E63}"/>
              </a:ext>
            </a:extLst>
          </p:cNvPr>
          <p:cNvSpPr txBox="1"/>
          <p:nvPr/>
        </p:nvSpPr>
        <p:spPr>
          <a:xfrm>
            <a:off x="5444836" y="5523965"/>
            <a:ext cx="5127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latin typeface="Phosphate Inline" panose="02000506050000020004" pitchFamily="2" charset="0"/>
                <a:cs typeface="Phosphate Inline" panose="02000506050000020004" pitchFamily="2" charset="0"/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1624188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2884E30-7E6E-6542-A156-6CFC7B5E9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169817"/>
            <a:ext cx="10515600" cy="575401"/>
          </a:xfrm>
        </p:spPr>
        <p:txBody>
          <a:bodyPr>
            <a:noAutofit/>
          </a:bodyPr>
          <a:lstStyle/>
          <a:p>
            <a:pPr algn="ctr"/>
            <a:r>
              <a:rPr lang="tr-TR" b="1" dirty="0"/>
              <a:t>PATOGENEZ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038FCD8B-8927-9502-BB94-0A2D048F10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513077"/>
              </p:ext>
            </p:extLst>
          </p:nvPr>
        </p:nvGraphicFramePr>
        <p:xfrm>
          <a:off x="399011" y="1645285"/>
          <a:ext cx="11272058" cy="5441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7D69F2F4-3E3D-DCA3-ED5A-C9677456B422}"/>
              </a:ext>
            </a:extLst>
          </p:cNvPr>
          <p:cNvSpPr/>
          <p:nvPr/>
        </p:nvSpPr>
        <p:spPr>
          <a:xfrm>
            <a:off x="399011" y="1280160"/>
            <a:ext cx="2945080" cy="8534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457200" algn="l"/>
              </a:tabLst>
            </a:pP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Evre 1 – İnflamasyon ve Doku Hasarı</a:t>
            </a:r>
            <a:endParaRPr lang="tr-TR" sz="18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B8F587F9-AB5A-3958-72FF-8B8A7F1F6906}"/>
              </a:ext>
            </a:extLst>
          </p:cNvPr>
          <p:cNvSpPr/>
          <p:nvPr/>
        </p:nvSpPr>
        <p:spPr>
          <a:xfrm>
            <a:off x="3851564" y="877512"/>
            <a:ext cx="4326062" cy="13202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tr-TR" sz="18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Evre 2 –</a:t>
            </a:r>
          </a:p>
          <a:p>
            <a:pPr lvl="1"/>
            <a:r>
              <a:rPr lang="tr-TR" b="1" dirty="0" err="1">
                <a:solidFill>
                  <a:schemeClr val="tx1"/>
                </a:solidFill>
              </a:rPr>
              <a:t>Timik</a:t>
            </a:r>
            <a:r>
              <a:rPr lang="tr-TR" b="1" dirty="0">
                <a:solidFill>
                  <a:schemeClr val="tx1"/>
                </a:solidFill>
              </a:rPr>
              <a:t> hasar; T ve B hücre düzenlenmesinde bozulma</a:t>
            </a:r>
          </a:p>
          <a:p>
            <a:pPr lvl="1"/>
            <a:r>
              <a:rPr lang="tr-TR" b="1" dirty="0">
                <a:solidFill>
                  <a:schemeClr val="tx1"/>
                </a:solidFill>
              </a:rPr>
              <a:t>Kronik inflamasyon</a:t>
            </a:r>
          </a:p>
          <a:p>
            <a:pPr lvl="0">
              <a:tabLst>
                <a:tab pos="457200" algn="l"/>
              </a:tabLst>
            </a:pPr>
            <a:endParaRPr lang="tr-TR" sz="18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272CEF0A-C274-832D-43DF-F3664F9C8F16}"/>
              </a:ext>
            </a:extLst>
          </p:cNvPr>
          <p:cNvSpPr/>
          <p:nvPr/>
        </p:nvSpPr>
        <p:spPr>
          <a:xfrm>
            <a:off x="8695509" y="1280160"/>
            <a:ext cx="2945080" cy="8534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457200" algn="l"/>
              </a:tabLst>
            </a:pPr>
            <a:r>
              <a:rPr lang="tr-TR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Evre 3 – Anormal Doku Onarımı ve Fibrozis</a:t>
            </a:r>
            <a:endParaRPr lang="tr-TR" sz="18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9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48AD96E7-D288-DDD7-7E64-78DE7D854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779893"/>
              </p:ext>
            </p:extLst>
          </p:nvPr>
        </p:nvGraphicFramePr>
        <p:xfrm>
          <a:off x="714895" y="349136"/>
          <a:ext cx="11072552" cy="650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159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17756</TotalTime>
  <Words>7158</Words>
  <Application>Microsoft Macintosh PowerPoint</Application>
  <PresentationFormat>Geniş ekran</PresentationFormat>
  <Paragraphs>775</Paragraphs>
  <Slides>70</Slides>
  <Notes>41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85" baseType="lpstr">
      <vt:lpstr>-webkit-standard</vt:lpstr>
      <vt:lpstr>Aptos</vt:lpstr>
      <vt:lpstr>Aptos Display</vt:lpstr>
      <vt:lpstr>Arial</vt:lpstr>
      <vt:lpstr>Calibri</vt:lpstr>
      <vt:lpstr>Comic Sans MS</vt:lpstr>
      <vt:lpstr>HelveticaNeueLT Std</vt:lpstr>
      <vt:lpstr>Phosphate Inline</vt:lpstr>
      <vt:lpstr>Sylfaen</vt:lpstr>
      <vt:lpstr>Symbol</vt:lpstr>
      <vt:lpstr>Tahoma</vt:lpstr>
      <vt:lpstr>Times New Roman</vt:lpstr>
      <vt:lpstr>Verdana</vt:lpstr>
      <vt:lpstr>Wingdings</vt:lpstr>
      <vt:lpstr>Office Teması</vt:lpstr>
      <vt:lpstr>PowerPoint Sunusu</vt:lpstr>
      <vt:lpstr>Kronik graft-versus-host hastalığı (cGVHD)</vt:lpstr>
      <vt:lpstr>PowerPoint Sunusu</vt:lpstr>
      <vt:lpstr>cGVHD için Ana Risk Faktörleri  </vt:lpstr>
      <vt:lpstr>PowerPoint Sunusu</vt:lpstr>
      <vt:lpstr>PowerPoint Sunusu</vt:lpstr>
      <vt:lpstr>PowerPoint Sunusu</vt:lpstr>
      <vt:lpstr>PATOGENEZ</vt:lpstr>
      <vt:lpstr>PowerPoint Sunusu</vt:lpstr>
      <vt:lpstr> Kronik GVHD Tedavi </vt:lpstr>
      <vt:lpstr> Standart Birinci Basamak Tedavi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Mevcut en iyi tedavi</vt:lpstr>
      <vt:lpstr>Ruksolitinib, SR/D Kronik GVHD'li Hastalarda BAT'ye Kıyasla Anlamlı Düzeyde Daha Yüksek Bir TOPLAM Yanıt Oranı Sağlamıştır</vt:lpstr>
      <vt:lpstr>Tedavi Başarısızlığı Olmaksızın Daha Uzun Sağkalım </vt:lpstr>
      <vt:lpstr>Ruksolitinib, BAT’ye Kıyasla Daha Fazla Semptom İyileşmesi</vt:lpstr>
      <vt:lpstr>PowerPoint Sunusu</vt:lpstr>
      <vt:lpstr>PowerPoint Sunusu</vt:lpstr>
      <vt:lpstr>PowerPoint Sunusu</vt:lpstr>
      <vt:lpstr>ONAY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Ekstrakorporeal Fotoferez (ECP) </vt:lpstr>
      <vt:lpstr>Sonuç </vt:lpstr>
      <vt:lpstr>PowerPoint Sunusu</vt:lpstr>
      <vt:lpstr>PowerPoint Sunusu</vt:lpstr>
      <vt:lpstr>PowerPoint Sunusu</vt:lpstr>
      <vt:lpstr>PowerPoint Sunusu</vt:lpstr>
      <vt:lpstr>CSF1 (M-CSF) Ne İşe Yarar? </vt:lpstr>
      <vt:lpstr>Axatilimab – Yeni Nesil Tedavi Adayı </vt:lpstr>
      <vt:lpstr>Klinik Bulgular (Faz I/II Çalışmalar) </vt:lpstr>
      <vt:lpstr>PowerPoint Sunusu</vt:lpstr>
      <vt:lpstr>PowerPoint Sunusu</vt:lpstr>
      <vt:lpstr>PowerPoint Sunusu</vt:lpstr>
      <vt:lpstr>PowerPoint Sunusu</vt:lpstr>
      <vt:lpstr>PowerPoint Sunusu</vt:lpstr>
      <vt:lpstr>Sonuç</vt:lpstr>
      <vt:lpstr>Abatacept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Engin Kelkitli</dc:creator>
  <cp:lastModifiedBy>Engin Kelkitli</cp:lastModifiedBy>
  <cp:revision>9</cp:revision>
  <dcterms:created xsi:type="dcterms:W3CDTF">2025-03-11T16:23:55Z</dcterms:created>
  <dcterms:modified xsi:type="dcterms:W3CDTF">2025-04-10T08:42:17Z</dcterms:modified>
</cp:coreProperties>
</file>