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70" r:id="rId4"/>
    <p:sldId id="258" r:id="rId5"/>
    <p:sldId id="271" r:id="rId6"/>
    <p:sldId id="272" r:id="rId7"/>
    <p:sldId id="273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5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8" r:id="rId30"/>
    <p:sldId id="293" r:id="rId31"/>
    <p:sldId id="294" r:id="rId32"/>
  </p:sldIdLst>
  <p:sldSz cx="9144000" cy="6858000" type="screen4x3"/>
  <p:notesSz cx="6858000" cy="9144000"/>
  <p:embeddedFontLst>
    <p:embeddedFont>
      <p:font typeface="Comic Sans MS" panose="030F0902030302020204" pitchFamily="66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OVfUJlSCFiJZt1HMm2gyr+yp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F2EDB-6693-4141-A4AC-3BDAC21E431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7DF21A-EE1B-41E5-8F5B-8A5C6FE83083}">
      <dgm:prSet/>
      <dgm:spPr/>
      <dgm:t>
        <a:bodyPr/>
        <a:lstStyle/>
        <a:p>
          <a:r>
            <a:rPr lang="tr-TR" b="0" i="0" baseline="0"/>
            <a:t>In DIC, blood is abnormally exposed to </a:t>
          </a:r>
          <a:r>
            <a:rPr lang="tr-TR" b="1" i="0" baseline="0"/>
            <a:t>tissue factor (TF)</a:t>
          </a:r>
          <a:r>
            <a:rPr lang="tr-TR" b="0" i="0" baseline="0"/>
            <a:t>.</a:t>
          </a:r>
          <a:endParaRPr lang="en-US"/>
        </a:p>
      </dgm:t>
    </dgm:pt>
    <dgm:pt modelId="{C91521BF-1E9F-4A5F-BB60-E02C09EE8C0B}" type="parTrans" cxnId="{4CF1D2BF-DB29-447B-983C-19BF7B841774}">
      <dgm:prSet/>
      <dgm:spPr/>
      <dgm:t>
        <a:bodyPr/>
        <a:lstStyle/>
        <a:p>
          <a:endParaRPr lang="en-US"/>
        </a:p>
      </dgm:t>
    </dgm:pt>
    <dgm:pt modelId="{7CC3A881-5C7C-4DB4-BAB0-03F4F8C44AF3}" type="sibTrans" cxnId="{4CF1D2BF-DB29-447B-983C-19BF7B841774}">
      <dgm:prSet/>
      <dgm:spPr/>
      <dgm:t>
        <a:bodyPr/>
        <a:lstStyle/>
        <a:p>
          <a:endParaRPr lang="en-US"/>
        </a:p>
      </dgm:t>
    </dgm:pt>
    <dgm:pt modelId="{3C2ADCD3-E92C-4610-8DAD-B2437B740654}">
      <dgm:prSet/>
      <dgm:spPr/>
      <dgm:t>
        <a:bodyPr/>
        <a:lstStyle/>
        <a:p>
          <a:r>
            <a:rPr lang="tr-TR" b="0" i="0" baseline="0"/>
            <a:t>This exposure may result from:</a:t>
          </a:r>
          <a:endParaRPr lang="en-US"/>
        </a:p>
      </dgm:t>
    </dgm:pt>
    <dgm:pt modelId="{D20CD129-E139-4E0B-BD64-0571C323B095}" type="parTrans" cxnId="{47413F59-E3CD-4533-BC45-436A8683D4AA}">
      <dgm:prSet/>
      <dgm:spPr/>
      <dgm:t>
        <a:bodyPr/>
        <a:lstStyle/>
        <a:p>
          <a:endParaRPr lang="en-US"/>
        </a:p>
      </dgm:t>
    </dgm:pt>
    <dgm:pt modelId="{1D4BCF04-370E-45F7-90C1-79D31731D141}" type="sibTrans" cxnId="{47413F59-E3CD-4533-BC45-436A8683D4AA}">
      <dgm:prSet/>
      <dgm:spPr/>
      <dgm:t>
        <a:bodyPr/>
        <a:lstStyle/>
        <a:p>
          <a:endParaRPr lang="en-US"/>
        </a:p>
      </dgm:t>
    </dgm:pt>
    <dgm:pt modelId="{34DC90E6-6EF2-4929-9E2B-93785E9633B2}">
      <dgm:prSet/>
      <dgm:spPr/>
      <dgm:t>
        <a:bodyPr/>
        <a:lstStyle/>
        <a:p>
          <a:r>
            <a:rPr lang="tr-TR" b="0" i="0" baseline="0"/>
            <a:t>Severe infection (e.g. sepsis)</a:t>
          </a:r>
          <a:endParaRPr lang="en-US"/>
        </a:p>
      </dgm:t>
    </dgm:pt>
    <dgm:pt modelId="{2583384E-A46E-4AE9-A375-F1978193AD0E}" type="parTrans" cxnId="{1A9ED9C0-5677-43F8-9AA6-ACA6060A8E77}">
      <dgm:prSet/>
      <dgm:spPr/>
      <dgm:t>
        <a:bodyPr/>
        <a:lstStyle/>
        <a:p>
          <a:endParaRPr lang="en-US"/>
        </a:p>
      </dgm:t>
    </dgm:pt>
    <dgm:pt modelId="{FA653232-5363-45B7-8BF3-C870117543D5}" type="sibTrans" cxnId="{1A9ED9C0-5677-43F8-9AA6-ACA6060A8E77}">
      <dgm:prSet/>
      <dgm:spPr/>
      <dgm:t>
        <a:bodyPr/>
        <a:lstStyle/>
        <a:p>
          <a:endParaRPr lang="en-US"/>
        </a:p>
      </dgm:t>
    </dgm:pt>
    <dgm:pt modelId="{30BCFFE5-A3A9-4854-B70A-9FFFB293EFE5}">
      <dgm:prSet/>
      <dgm:spPr/>
      <dgm:t>
        <a:bodyPr/>
        <a:lstStyle/>
        <a:p>
          <a:r>
            <a:rPr lang="tr-TR" b="0" i="0" baseline="0"/>
            <a:t>Malignancy</a:t>
          </a:r>
          <a:endParaRPr lang="en-US"/>
        </a:p>
      </dgm:t>
    </dgm:pt>
    <dgm:pt modelId="{0A5E587B-80BF-4934-B561-02660C08C590}" type="parTrans" cxnId="{09D8EAE2-BA08-4F96-B2E5-3DD5B755F828}">
      <dgm:prSet/>
      <dgm:spPr/>
      <dgm:t>
        <a:bodyPr/>
        <a:lstStyle/>
        <a:p>
          <a:endParaRPr lang="en-US"/>
        </a:p>
      </dgm:t>
    </dgm:pt>
    <dgm:pt modelId="{52FDE104-5E1A-44FD-9D75-665A1105555E}" type="sibTrans" cxnId="{09D8EAE2-BA08-4F96-B2E5-3DD5B755F828}">
      <dgm:prSet/>
      <dgm:spPr/>
      <dgm:t>
        <a:bodyPr/>
        <a:lstStyle/>
        <a:p>
          <a:endParaRPr lang="en-US"/>
        </a:p>
      </dgm:t>
    </dgm:pt>
    <dgm:pt modelId="{AC92D19F-BC2E-4D8A-9924-FAA1638E7426}">
      <dgm:prSet/>
      <dgm:spPr/>
      <dgm:t>
        <a:bodyPr/>
        <a:lstStyle/>
        <a:p>
          <a:r>
            <a:rPr lang="tr-TR" b="0" i="0" baseline="0"/>
            <a:t>Trauma or tissue injury</a:t>
          </a:r>
          <a:endParaRPr lang="en-US"/>
        </a:p>
      </dgm:t>
    </dgm:pt>
    <dgm:pt modelId="{61FCC318-681D-4124-BC95-ED41E4EF9B99}" type="parTrans" cxnId="{DF33DCF5-0231-4CF6-A2F3-8EA2BD482D70}">
      <dgm:prSet/>
      <dgm:spPr/>
      <dgm:t>
        <a:bodyPr/>
        <a:lstStyle/>
        <a:p>
          <a:endParaRPr lang="en-US"/>
        </a:p>
      </dgm:t>
    </dgm:pt>
    <dgm:pt modelId="{8EF09051-5EFA-45A5-8B8D-05761AEBF749}" type="sibTrans" cxnId="{DF33DCF5-0231-4CF6-A2F3-8EA2BD482D70}">
      <dgm:prSet/>
      <dgm:spPr/>
      <dgm:t>
        <a:bodyPr/>
        <a:lstStyle/>
        <a:p>
          <a:endParaRPr lang="en-US"/>
        </a:p>
      </dgm:t>
    </dgm:pt>
    <dgm:pt modelId="{48C48E4C-FB04-4FE3-97AB-FBE31F204458}">
      <dgm:prSet/>
      <dgm:spPr/>
      <dgm:t>
        <a:bodyPr/>
        <a:lstStyle/>
        <a:p>
          <a:r>
            <a:rPr lang="tr-TR" b="0" i="0" baseline="0"/>
            <a:t>Regardless of the cause, the </a:t>
          </a:r>
          <a:r>
            <a:rPr lang="tr-TR" b="1" i="0" baseline="0"/>
            <a:t>common pathway</a:t>
          </a:r>
          <a:r>
            <a:rPr lang="tr-TR" b="0" i="0" baseline="0"/>
            <a:t> is systemic activation of the coagulation cascade.</a:t>
          </a:r>
          <a:endParaRPr lang="en-US"/>
        </a:p>
      </dgm:t>
    </dgm:pt>
    <dgm:pt modelId="{DD52C5E4-51EA-4AE6-BFFC-7AD4C1B54DF1}" type="parTrans" cxnId="{22FD2F49-23F6-4DF3-9FA7-515DDFBFA366}">
      <dgm:prSet/>
      <dgm:spPr/>
      <dgm:t>
        <a:bodyPr/>
        <a:lstStyle/>
        <a:p>
          <a:endParaRPr lang="en-US"/>
        </a:p>
      </dgm:t>
    </dgm:pt>
    <dgm:pt modelId="{71425EFA-D6D8-44D8-8127-0FBFE08B3BD3}" type="sibTrans" cxnId="{22FD2F49-23F6-4DF3-9FA7-515DDFBFA366}">
      <dgm:prSet/>
      <dgm:spPr/>
      <dgm:t>
        <a:bodyPr/>
        <a:lstStyle/>
        <a:p>
          <a:endParaRPr lang="en-US"/>
        </a:p>
      </dgm:t>
    </dgm:pt>
    <dgm:pt modelId="{74C33116-95B2-904C-93BE-C154B0F28F75}" type="pres">
      <dgm:prSet presAssocID="{E00F2EDB-6693-4141-A4AC-3BDAC21E4312}" presName="linear" presStyleCnt="0">
        <dgm:presLayoutVars>
          <dgm:animLvl val="lvl"/>
          <dgm:resizeHandles val="exact"/>
        </dgm:presLayoutVars>
      </dgm:prSet>
      <dgm:spPr/>
    </dgm:pt>
    <dgm:pt modelId="{5E05E378-D032-A245-B2D5-0DC94E66D135}" type="pres">
      <dgm:prSet presAssocID="{6F7DF21A-EE1B-41E5-8F5B-8A5C6FE830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33DF80-571F-684D-8004-2007A385012D}" type="pres">
      <dgm:prSet presAssocID="{7CC3A881-5C7C-4DB4-BAB0-03F4F8C44AF3}" presName="spacer" presStyleCnt="0"/>
      <dgm:spPr/>
    </dgm:pt>
    <dgm:pt modelId="{6B1FB6BE-46D4-B54F-B795-17999429349B}" type="pres">
      <dgm:prSet presAssocID="{3C2ADCD3-E92C-4610-8DAD-B2437B7406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01A405-44C5-1646-AEA6-3144073A5FB9}" type="pres">
      <dgm:prSet presAssocID="{3C2ADCD3-E92C-4610-8DAD-B2437B740654}" presName="childText" presStyleLbl="revTx" presStyleIdx="0" presStyleCnt="1">
        <dgm:presLayoutVars>
          <dgm:bulletEnabled val="1"/>
        </dgm:presLayoutVars>
      </dgm:prSet>
      <dgm:spPr/>
    </dgm:pt>
    <dgm:pt modelId="{270F3796-38CF-5E4C-9077-2F172BD09CF3}" type="pres">
      <dgm:prSet presAssocID="{48C48E4C-FB04-4FE3-97AB-FBE31F2044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53422E-5728-0349-8F28-076CEF6A7B00}" type="presOf" srcId="{AC92D19F-BC2E-4D8A-9924-FAA1638E7426}" destId="{C601A405-44C5-1646-AEA6-3144073A5FB9}" srcOrd="0" destOrd="2" presId="urn:microsoft.com/office/officeart/2005/8/layout/vList2"/>
    <dgm:cxn modelId="{22FD2F49-23F6-4DF3-9FA7-515DDFBFA366}" srcId="{E00F2EDB-6693-4141-A4AC-3BDAC21E4312}" destId="{48C48E4C-FB04-4FE3-97AB-FBE31F204458}" srcOrd="2" destOrd="0" parTransId="{DD52C5E4-51EA-4AE6-BFFC-7AD4C1B54DF1}" sibTransId="{71425EFA-D6D8-44D8-8127-0FBFE08B3BD3}"/>
    <dgm:cxn modelId="{47413F59-E3CD-4533-BC45-436A8683D4AA}" srcId="{E00F2EDB-6693-4141-A4AC-3BDAC21E4312}" destId="{3C2ADCD3-E92C-4610-8DAD-B2437B740654}" srcOrd="1" destOrd="0" parTransId="{D20CD129-E139-4E0B-BD64-0571C323B095}" sibTransId="{1D4BCF04-370E-45F7-90C1-79D31731D141}"/>
    <dgm:cxn modelId="{37553D82-7A01-8347-9D35-3CF88602F17D}" type="presOf" srcId="{E00F2EDB-6693-4141-A4AC-3BDAC21E4312}" destId="{74C33116-95B2-904C-93BE-C154B0F28F75}" srcOrd="0" destOrd="0" presId="urn:microsoft.com/office/officeart/2005/8/layout/vList2"/>
    <dgm:cxn modelId="{9A82D487-C9AC-A744-A8E7-1F251A3ADE82}" type="presOf" srcId="{6F7DF21A-EE1B-41E5-8F5B-8A5C6FE83083}" destId="{5E05E378-D032-A245-B2D5-0DC94E66D135}" srcOrd="0" destOrd="0" presId="urn:microsoft.com/office/officeart/2005/8/layout/vList2"/>
    <dgm:cxn modelId="{5CFCC58E-5523-1047-AE1A-8165C5110829}" type="presOf" srcId="{30BCFFE5-A3A9-4854-B70A-9FFFB293EFE5}" destId="{C601A405-44C5-1646-AEA6-3144073A5FB9}" srcOrd="0" destOrd="1" presId="urn:microsoft.com/office/officeart/2005/8/layout/vList2"/>
    <dgm:cxn modelId="{405BCEA5-9B7C-8841-B412-CD4ACD090D54}" type="presOf" srcId="{3C2ADCD3-E92C-4610-8DAD-B2437B740654}" destId="{6B1FB6BE-46D4-B54F-B795-17999429349B}" srcOrd="0" destOrd="0" presId="urn:microsoft.com/office/officeart/2005/8/layout/vList2"/>
    <dgm:cxn modelId="{637935B9-7DF8-AA48-99AF-B0739D1C7511}" type="presOf" srcId="{48C48E4C-FB04-4FE3-97AB-FBE31F204458}" destId="{270F3796-38CF-5E4C-9077-2F172BD09CF3}" srcOrd="0" destOrd="0" presId="urn:microsoft.com/office/officeart/2005/8/layout/vList2"/>
    <dgm:cxn modelId="{D602BFBE-3A40-464C-8EA5-F5757BC45DE1}" type="presOf" srcId="{34DC90E6-6EF2-4929-9E2B-93785E9633B2}" destId="{C601A405-44C5-1646-AEA6-3144073A5FB9}" srcOrd="0" destOrd="0" presId="urn:microsoft.com/office/officeart/2005/8/layout/vList2"/>
    <dgm:cxn modelId="{4CF1D2BF-DB29-447B-983C-19BF7B841774}" srcId="{E00F2EDB-6693-4141-A4AC-3BDAC21E4312}" destId="{6F7DF21A-EE1B-41E5-8F5B-8A5C6FE83083}" srcOrd="0" destOrd="0" parTransId="{C91521BF-1E9F-4A5F-BB60-E02C09EE8C0B}" sibTransId="{7CC3A881-5C7C-4DB4-BAB0-03F4F8C44AF3}"/>
    <dgm:cxn modelId="{1A9ED9C0-5677-43F8-9AA6-ACA6060A8E77}" srcId="{3C2ADCD3-E92C-4610-8DAD-B2437B740654}" destId="{34DC90E6-6EF2-4929-9E2B-93785E9633B2}" srcOrd="0" destOrd="0" parTransId="{2583384E-A46E-4AE9-A375-F1978193AD0E}" sibTransId="{FA653232-5363-45B7-8BF3-C870117543D5}"/>
    <dgm:cxn modelId="{09D8EAE2-BA08-4F96-B2E5-3DD5B755F828}" srcId="{3C2ADCD3-E92C-4610-8DAD-B2437B740654}" destId="{30BCFFE5-A3A9-4854-B70A-9FFFB293EFE5}" srcOrd="1" destOrd="0" parTransId="{0A5E587B-80BF-4934-B561-02660C08C590}" sibTransId="{52FDE104-5E1A-44FD-9D75-665A1105555E}"/>
    <dgm:cxn modelId="{DF33DCF5-0231-4CF6-A2F3-8EA2BD482D70}" srcId="{3C2ADCD3-E92C-4610-8DAD-B2437B740654}" destId="{AC92D19F-BC2E-4D8A-9924-FAA1638E7426}" srcOrd="2" destOrd="0" parTransId="{61FCC318-681D-4124-BC95-ED41E4EF9B99}" sibTransId="{8EF09051-5EFA-45A5-8B8D-05761AEBF749}"/>
    <dgm:cxn modelId="{483D7A50-99CE-D640-B569-CB5EF97F03F7}" type="presParOf" srcId="{74C33116-95B2-904C-93BE-C154B0F28F75}" destId="{5E05E378-D032-A245-B2D5-0DC94E66D135}" srcOrd="0" destOrd="0" presId="urn:microsoft.com/office/officeart/2005/8/layout/vList2"/>
    <dgm:cxn modelId="{CDD86BCF-5242-2348-9DC0-950BD0DA3435}" type="presParOf" srcId="{74C33116-95B2-904C-93BE-C154B0F28F75}" destId="{9333DF80-571F-684D-8004-2007A385012D}" srcOrd="1" destOrd="0" presId="urn:microsoft.com/office/officeart/2005/8/layout/vList2"/>
    <dgm:cxn modelId="{C86018A7-4EF0-CB45-8A93-960E34AEC6CD}" type="presParOf" srcId="{74C33116-95B2-904C-93BE-C154B0F28F75}" destId="{6B1FB6BE-46D4-B54F-B795-17999429349B}" srcOrd="2" destOrd="0" presId="urn:microsoft.com/office/officeart/2005/8/layout/vList2"/>
    <dgm:cxn modelId="{63480667-D4B4-2840-A1D6-5DC999F85BB0}" type="presParOf" srcId="{74C33116-95B2-904C-93BE-C154B0F28F75}" destId="{C601A405-44C5-1646-AEA6-3144073A5FB9}" srcOrd="3" destOrd="0" presId="urn:microsoft.com/office/officeart/2005/8/layout/vList2"/>
    <dgm:cxn modelId="{FDE4C675-9624-2A49-9856-BF9EB646AB5D}" type="presParOf" srcId="{74C33116-95B2-904C-93BE-C154B0F28F75}" destId="{270F3796-38CF-5E4C-9077-2F172BD09C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5E378-D032-A245-B2D5-0DC94E66D135}">
      <dsp:nvSpPr>
        <dsp:cNvPr id="0" name=""/>
        <dsp:cNvSpPr/>
      </dsp:nvSpPr>
      <dsp:spPr>
        <a:xfrm>
          <a:off x="0" y="56704"/>
          <a:ext cx="8229600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In DIC, blood is abnormally exposed to </a:t>
          </a:r>
          <a:r>
            <a:rPr lang="tr-TR" sz="2700" b="1" i="0" kern="1200" baseline="0"/>
            <a:t>tissue factor (TF)</a:t>
          </a:r>
          <a:r>
            <a:rPr lang="tr-TR" sz="2700" b="0" i="0" kern="1200" baseline="0"/>
            <a:t>.</a:t>
          </a:r>
          <a:endParaRPr lang="en-US" sz="2700" kern="1200"/>
        </a:p>
      </dsp:txBody>
      <dsp:txXfrm>
        <a:off x="50889" y="107593"/>
        <a:ext cx="8127822" cy="940692"/>
      </dsp:txXfrm>
    </dsp:sp>
    <dsp:sp modelId="{6B1FB6BE-46D4-B54F-B795-17999429349B}">
      <dsp:nvSpPr>
        <dsp:cNvPr id="0" name=""/>
        <dsp:cNvSpPr/>
      </dsp:nvSpPr>
      <dsp:spPr>
        <a:xfrm>
          <a:off x="0" y="1176934"/>
          <a:ext cx="8229600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This exposure may result from:</a:t>
          </a:r>
          <a:endParaRPr lang="en-US" sz="2700" kern="1200"/>
        </a:p>
      </dsp:txBody>
      <dsp:txXfrm>
        <a:off x="50889" y="1227823"/>
        <a:ext cx="8127822" cy="940692"/>
      </dsp:txXfrm>
    </dsp:sp>
    <dsp:sp modelId="{C601A405-44C5-1646-AEA6-3144073A5FB9}">
      <dsp:nvSpPr>
        <dsp:cNvPr id="0" name=""/>
        <dsp:cNvSpPr/>
      </dsp:nvSpPr>
      <dsp:spPr>
        <a:xfrm>
          <a:off x="0" y="2219404"/>
          <a:ext cx="8229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Severe infection (e.g. sepsis)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Malignancy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Trauma or tissue injury</a:t>
          </a:r>
          <a:endParaRPr lang="en-US" sz="2100" kern="1200"/>
        </a:p>
      </dsp:txBody>
      <dsp:txXfrm>
        <a:off x="0" y="2219404"/>
        <a:ext cx="8229600" cy="1033964"/>
      </dsp:txXfrm>
    </dsp:sp>
    <dsp:sp modelId="{270F3796-38CF-5E4C-9077-2F172BD09CF3}">
      <dsp:nvSpPr>
        <dsp:cNvPr id="0" name=""/>
        <dsp:cNvSpPr/>
      </dsp:nvSpPr>
      <dsp:spPr>
        <a:xfrm>
          <a:off x="0" y="3253369"/>
          <a:ext cx="8229600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Regardless of the cause, the </a:t>
          </a:r>
          <a:r>
            <a:rPr lang="tr-TR" sz="2700" b="1" i="0" kern="1200" baseline="0"/>
            <a:t>common pathway</a:t>
          </a:r>
          <a:r>
            <a:rPr lang="tr-TR" sz="2700" b="0" i="0" kern="1200" baseline="0"/>
            <a:t> is systemic activation of the coagulation cascade.</a:t>
          </a:r>
          <a:endParaRPr lang="en-US" sz="2700" kern="1200"/>
        </a:p>
      </dsp:txBody>
      <dsp:txXfrm>
        <a:off x="50889" y="3304258"/>
        <a:ext cx="8127822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DIC, the processes of coagulation and fibrinolysis become abnormally (and often massively) activated, leading to ongoing coagulation and fibrinolysis.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typical sequence of events includes as you see</a:t>
            </a: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63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3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58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71625" y="507206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Dr.Engin KELKİTLİ</a:t>
            </a:r>
            <a:endParaRPr/>
          </a:p>
        </p:txBody>
      </p:sp>
      <p:pic>
        <p:nvPicPr>
          <p:cNvPr id="3" name="Resim 2" descr="ekran görüntüsü, kırmız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F60AC16-7AE7-1294-763A-8E57825A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3" y="0"/>
            <a:ext cx="7583874" cy="6858000"/>
          </a:xfrm>
          <a:prstGeom prst="rect">
            <a:avLst/>
          </a:prstGeom>
        </p:spPr>
      </p:pic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C2FCA701-3C97-95A8-F5C9-7411F53B53AF}"/>
              </a:ext>
            </a:extLst>
          </p:cNvPr>
          <p:cNvSpPr/>
          <p:nvPr/>
        </p:nvSpPr>
        <p:spPr>
          <a:xfrm>
            <a:off x="5379522" y="5237018"/>
            <a:ext cx="2719449" cy="7837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ENGİN KELKİTLİ</a:t>
            </a:r>
          </a:p>
          <a:p>
            <a:pPr algn="ctr"/>
            <a:r>
              <a:rPr lang="tr-TR" dirty="0"/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6B6C9-0AEF-B796-36FB-9B920DB1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Uncontrolled</a:t>
            </a:r>
            <a:r>
              <a:rPr lang="tr-TR" dirty="0"/>
              <a:t> </a:t>
            </a:r>
            <a:r>
              <a:rPr lang="tr-TR" dirty="0" err="1"/>
              <a:t>Thrombin</a:t>
            </a:r>
            <a:r>
              <a:rPr lang="tr-TR" dirty="0"/>
              <a:t> </a:t>
            </a:r>
            <a:r>
              <a:rPr lang="tr-TR" dirty="0" err="1"/>
              <a:t>Generation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1AD555-A7CC-591C-8B44-79511CC98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2678" y="1767006"/>
            <a:ext cx="755864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Excessive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Thrombin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DIC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Systemic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exposure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tissue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continuous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cascade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amounts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throughout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converts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fibrinogen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fibrin,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leading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widespread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microvascular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fibrin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deposition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3AF7C-FD02-FCA1-0F79-E7C84227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655F4E-BDB5-9BD9-24B1-7E03989B1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5018" y="2047313"/>
            <a:ext cx="78020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Doku faktörüne sistemik maruziyet, koagülasyon kaskadının </a:t>
            </a:r>
            <a:r>
              <a:rPr kumimoji="0" lang="tr-TR" altLang="tr-T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sürekli ve kontrolsüz aktivasyonuna</a:t>
            </a: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yol açar.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Dolaşım boyunca </a:t>
            </a:r>
            <a:r>
              <a:rPr kumimoji="0" lang="tr-TR" altLang="tr-T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aşırı miktarda trombin</a:t>
            </a: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oluşur.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Trombin, fibrinojeni fibrine çevirerek </a:t>
            </a:r>
            <a:r>
              <a:rPr kumimoji="0" lang="tr-TR" altLang="tr-T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mikrovasküler fibrin birikimine</a:t>
            </a: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neden olur.</a:t>
            </a:r>
            <a:endParaRPr kumimoji="0" lang="tr-TR" altLang="tr-T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E58D20-FE91-E2A0-95BA-B1DD3ACF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Consumption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Coagulopathy</a:t>
            </a:r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D0DFD9-BC35-4079-2137-7E1C2130B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2837337"/>
            <a:ext cx="844929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Platelets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Clotting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Factors</a:t>
            </a:r>
            <a:endParaRPr kumimoji="0" lang="tr-TR" altLang="tr-TR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Ongoing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rapid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platelets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clotting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rate of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exceeds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body’s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ability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replace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coagulopathy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0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E2C579-9394-EF2A-A15E-3E0D6802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2C603F-48B9-8D4F-50B2-2D3007495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7681" y="1860143"/>
            <a:ext cx="720238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Sürekli koagülasyon, 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trombositlerin ve pıhtılaşma faktörlerinin hızla tüketilmesine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yol açar.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Tüketim hızı, kemik iliği ve karaciğerin üretim kapasitesini aşar.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durum 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tüketim koagülopatisi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olarak adlandırılır.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7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1566AE-E398-EF0A-9557-3C98A4A2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147"/>
            <a:ext cx="8229600" cy="1143000"/>
          </a:xfrm>
        </p:spPr>
        <p:txBody>
          <a:bodyPr/>
          <a:lstStyle/>
          <a:p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Why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Thrombosis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Bleeding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Occur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Together</a:t>
            </a:r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B2BB06-1E29-9870-DEF9-0252968C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97031"/>
            <a:ext cx="77248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DIC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Paradox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Thrombosis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Hemorrhage</a:t>
            </a:r>
            <a:endParaRPr kumimoji="0" lang="tr-TR" altLang="tr-TR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Microvascular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fibrin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deposition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causes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thrombosis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organ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ischemia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Simultaneous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platelets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clotting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bleeding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tendency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Secondary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activation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fibrinolysis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increases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risk of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hemorrhage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8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3C34F-8593-F2E2-4CCD-692537B6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96EBB5-D312-9936-1137-8F8628A51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631" y="2215936"/>
            <a:ext cx="834835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Mikrovasküler fibrin birikimi 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tromboz ve organ </a:t>
            </a:r>
            <a:r>
              <a:rPr kumimoji="0" lang="tr-TR" altLang="tr-TR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iskemisine</a:t>
            </a:r>
            <a: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yol açar.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Aynı anda trombosit ve faktör tüketimi </a:t>
            </a:r>
            <a:r>
              <a:rPr kumimoji="0" lang="tr-TR" altLang="tr-T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kanama eğilimi</a:t>
            </a:r>
            <a: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oluşturur.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Sekonder fibrinoliz aktivasyonu kanama riskini daha da artırır.</a:t>
            </a:r>
            <a:endParaRPr kumimoji="0" lang="tr-TR" alt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6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600FA4-1935-CC92-DEE8-13BB8196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0" y="1333912"/>
            <a:ext cx="7543800" cy="50927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AAAC20E-1303-9818-3E2E-77BF5D28E367}"/>
              </a:ext>
            </a:extLst>
          </p:cNvPr>
          <p:cNvSpPr txBox="1"/>
          <p:nvPr/>
        </p:nvSpPr>
        <p:spPr>
          <a:xfrm>
            <a:off x="1413164" y="595248"/>
            <a:ext cx="7089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Summary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</a:rPr>
              <a:t> of DIC </a:t>
            </a: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Mechanism</a:t>
            </a:r>
            <a:endParaRPr lang="tr-TR" sz="18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Pathophysiology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Disseminated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Intravascular</a:t>
            </a:r>
            <a:r>
              <a:rPr lang="tr-TR" sz="1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tr-TR" sz="1800" b="1" i="0" u="none" strike="noStrike" dirty="0" err="1">
                <a:solidFill>
                  <a:srgbClr val="000000"/>
                </a:solidFill>
                <a:effectLst/>
              </a:rPr>
              <a:t>Coagulation</a:t>
            </a:r>
            <a:endParaRPr lang="tr-TR" sz="18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78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23B0FC-24D9-1BBA-4A45-2EA66EB3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673100"/>
            <a:ext cx="75311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214313"/>
            <a:ext cx="5434013" cy="633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1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DDF0EA-DCBD-478A-FED2-9C289E45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022"/>
            <a:ext cx="8229600" cy="1143000"/>
          </a:xfrm>
        </p:spPr>
        <p:txBody>
          <a:bodyPr/>
          <a:lstStyle/>
          <a:p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Laboratory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Findings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Explained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by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Mechanism</a:t>
            </a:r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D6AAD7-1A6E-353D-7DC8-456EF5739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87976" y="5095979"/>
            <a:ext cx="27988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↓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Platelets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↑ PT / ↑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aPTT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depletion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↓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Fibrinogen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→ fibrin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formation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↑ D-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dimer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secondary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fibrinolysis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70ADF9-2FC7-015A-0252-B430EC3E4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3" y="344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Thrombocytopenia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platelets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widespread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formation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Prolonged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PT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aPTT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clotting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factors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Decreased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fibrinogen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Conversion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fibrinogen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fibrin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Elevated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D-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dimer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Secondary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activation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fibrinolysis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4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8A274B-9533-04B9-9327-2A07DAB0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Hemostasis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20F6DF-4F77-1BE6-EEDB-065E8F56B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3771" y="1546981"/>
            <a:ext cx="790302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Hemostasis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tightly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regulated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prevents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bleeding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vascular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injury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involves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balance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Procoagulant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formation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Anticoagulant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limiting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size)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Fibrinolysis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removal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healing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 normal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conditions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 </a:t>
            </a:r>
            <a:r>
              <a:rPr kumimoji="0" lang="tr-TR" altLang="tr-TR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localized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site of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injury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5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A9B1D-6600-E51B-B39B-32C3A80A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91A532-C95A-40C5-A853-1138F957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Trombositopeni</a:t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Yaygın pıhtı oluşumu sırasında trombositlerin tüketilmesi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PT ve aPTT uzaması</a:t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Pıhtılaşma faktörlerinin tüketilmesi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Fibrinojen düşüklüğü</a:t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Fibrinojenin fibrine dönüşmesi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D-dimer yüksekliği</a:t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 Sekonder fibrinoliz aktivasyonu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0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6C3EC5-47D8-FA6D-8A59-7D444A20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3600" b="1" dirty="0"/>
            </a:br>
            <a:r>
              <a:rPr lang="tr-TR" sz="3600" b="1" dirty="0" err="1"/>
              <a:t>Acute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 err="1"/>
              <a:t>Chronic</a:t>
            </a:r>
            <a:r>
              <a:rPr lang="tr-TR" sz="3600" b="1" dirty="0"/>
              <a:t> DIC: </a:t>
            </a:r>
            <a:r>
              <a:rPr lang="tr-TR" sz="3600" b="1" dirty="0" err="1"/>
              <a:t>Same</a:t>
            </a:r>
            <a:r>
              <a:rPr lang="tr-TR" sz="3600" b="1" dirty="0"/>
              <a:t> </a:t>
            </a:r>
            <a:r>
              <a:rPr lang="tr-TR" sz="3600" b="1" dirty="0" err="1"/>
              <a:t>Mechanism</a:t>
            </a:r>
            <a:r>
              <a:rPr lang="tr-TR" sz="3600" b="1" dirty="0"/>
              <a:t>, </a:t>
            </a:r>
            <a:r>
              <a:rPr lang="tr-TR" sz="3600" b="1" dirty="0" err="1"/>
              <a:t>Different</a:t>
            </a:r>
            <a:r>
              <a:rPr lang="tr-TR" sz="3600" b="1" dirty="0"/>
              <a:t> Tempo</a:t>
            </a:r>
            <a:br>
              <a:rPr lang="tr-TR" sz="3600" b="1" dirty="0"/>
            </a:b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C7100D-E96E-4AB9-6163-A1A063189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b="1" dirty="0"/>
              <a:t>English</a:t>
            </a:r>
          </a:p>
          <a:p>
            <a:r>
              <a:rPr lang="tr-TR" sz="2800" b="1" dirty="0" err="1"/>
              <a:t>Acute</a:t>
            </a:r>
            <a:r>
              <a:rPr lang="tr-TR" sz="2800" b="1" dirty="0"/>
              <a:t> DIC</a:t>
            </a:r>
            <a:endParaRPr lang="tr-TR" sz="2800" dirty="0"/>
          </a:p>
          <a:p>
            <a:pPr lvl="1"/>
            <a:r>
              <a:rPr lang="tr-TR" sz="2400" dirty="0" err="1"/>
              <a:t>Rapid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massive</a:t>
            </a:r>
            <a:r>
              <a:rPr lang="tr-TR" sz="2400" dirty="0"/>
              <a:t> </a:t>
            </a:r>
            <a:r>
              <a:rPr lang="tr-TR" sz="2400" dirty="0" err="1"/>
              <a:t>activation</a:t>
            </a:r>
            <a:r>
              <a:rPr lang="tr-TR" sz="2400" dirty="0"/>
              <a:t> of </a:t>
            </a:r>
            <a:r>
              <a:rPr lang="tr-TR" sz="2400" dirty="0" err="1"/>
              <a:t>coagulation</a:t>
            </a:r>
            <a:endParaRPr lang="tr-TR" sz="2400" dirty="0"/>
          </a:p>
          <a:p>
            <a:pPr lvl="1"/>
            <a:r>
              <a:rPr lang="tr-TR" sz="2400" dirty="0"/>
              <a:t>Severe </a:t>
            </a:r>
            <a:r>
              <a:rPr lang="tr-TR" sz="2400" dirty="0" err="1"/>
              <a:t>consumption</a:t>
            </a:r>
            <a:r>
              <a:rPr lang="tr-TR" sz="2400" dirty="0"/>
              <a:t> of </a:t>
            </a:r>
            <a:r>
              <a:rPr lang="tr-TR" sz="2400" dirty="0" err="1"/>
              <a:t>platelets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clotting</a:t>
            </a:r>
            <a:r>
              <a:rPr lang="tr-TR" sz="2400" dirty="0"/>
              <a:t> </a:t>
            </a:r>
            <a:r>
              <a:rPr lang="tr-TR" sz="2400" dirty="0" err="1"/>
              <a:t>factors</a:t>
            </a:r>
            <a:endParaRPr lang="tr-TR" sz="2400" dirty="0"/>
          </a:p>
          <a:p>
            <a:pPr lvl="1"/>
            <a:r>
              <a:rPr lang="tr-TR" sz="2400" b="1" dirty="0" err="1"/>
              <a:t>Bleeding</a:t>
            </a:r>
            <a:r>
              <a:rPr lang="tr-TR" sz="2400" b="1" dirty="0"/>
              <a:t> </a:t>
            </a:r>
            <a:r>
              <a:rPr lang="tr-TR" sz="2400" b="1" dirty="0" err="1"/>
              <a:t>predominates</a:t>
            </a:r>
            <a:endParaRPr lang="tr-TR" sz="2400" dirty="0"/>
          </a:p>
          <a:p>
            <a:r>
              <a:rPr lang="tr-TR" sz="2800" b="1" dirty="0" err="1"/>
              <a:t>Chronic</a:t>
            </a:r>
            <a:r>
              <a:rPr lang="tr-TR" sz="2800" b="1" dirty="0"/>
              <a:t> DIC</a:t>
            </a:r>
            <a:endParaRPr lang="tr-TR" sz="2800" dirty="0"/>
          </a:p>
          <a:p>
            <a:pPr lvl="1"/>
            <a:r>
              <a:rPr lang="tr-TR" sz="2400" dirty="0" err="1"/>
              <a:t>Low-grade</a:t>
            </a:r>
            <a:r>
              <a:rPr lang="tr-TR" sz="2400" dirty="0"/>
              <a:t> but </a:t>
            </a:r>
            <a:r>
              <a:rPr lang="tr-TR" sz="2400" dirty="0" err="1"/>
              <a:t>persistent</a:t>
            </a:r>
            <a:r>
              <a:rPr lang="tr-TR" sz="2400" dirty="0"/>
              <a:t> </a:t>
            </a:r>
            <a:r>
              <a:rPr lang="tr-TR" sz="2400" dirty="0" err="1"/>
              <a:t>coagulation</a:t>
            </a:r>
            <a:r>
              <a:rPr lang="tr-TR" sz="2400" dirty="0"/>
              <a:t> </a:t>
            </a:r>
            <a:r>
              <a:rPr lang="tr-TR" sz="2400" dirty="0" err="1"/>
              <a:t>activation</a:t>
            </a:r>
            <a:endParaRPr lang="tr-TR" sz="2400" dirty="0"/>
          </a:p>
          <a:p>
            <a:pPr lvl="1"/>
            <a:r>
              <a:rPr lang="tr-TR" sz="2400" dirty="0" err="1"/>
              <a:t>Partial</a:t>
            </a:r>
            <a:r>
              <a:rPr lang="tr-TR" sz="2400" dirty="0"/>
              <a:t> </a:t>
            </a:r>
            <a:r>
              <a:rPr lang="tr-TR" sz="2400" dirty="0" err="1"/>
              <a:t>compensation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liver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bone </a:t>
            </a:r>
            <a:r>
              <a:rPr lang="tr-TR" sz="2400" dirty="0" err="1"/>
              <a:t>marrow</a:t>
            </a:r>
            <a:endParaRPr lang="tr-TR" sz="2400" dirty="0"/>
          </a:p>
          <a:p>
            <a:pPr lvl="1"/>
            <a:r>
              <a:rPr lang="tr-TR" sz="2400" b="1" dirty="0" err="1"/>
              <a:t>Thrombosis</a:t>
            </a:r>
            <a:r>
              <a:rPr lang="tr-TR" sz="2400" b="1" dirty="0"/>
              <a:t> </a:t>
            </a:r>
            <a:r>
              <a:rPr lang="tr-TR" sz="2400" b="1" dirty="0" err="1"/>
              <a:t>predominates</a:t>
            </a:r>
            <a:endParaRPr lang="tr-TR" sz="24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202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EB1EB1-2E93-C977-5D72-1FAEEE56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0A62DB-360E-866E-F355-4DC9D2FF9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Akut DIC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Hızlı ve yaygın koagülasyon aktivasyonu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Şiddetli trombosit ve faktör tüketimi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Kanama ön plandadır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Kronik DIC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Düşük düzeyli ancak sürekli koagülasyon aktivasyonu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Karaciğer ve kemik iliği kısmi telafi sağlar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Tromboz ön plandadır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7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EA2F4F-1E2C-4B2E-BF14-61B17AD2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br>
              <a:rPr lang="tr-TR" b="1" dirty="0"/>
            </a:b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Conditions</a:t>
            </a:r>
            <a:r>
              <a:rPr lang="tr-TR" b="1" dirty="0"/>
              <a:t> </a:t>
            </a:r>
            <a:r>
              <a:rPr lang="tr-TR" b="1" dirty="0" err="1"/>
              <a:t>Associated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DIC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C5DA63-17D5-586B-880F-524F23855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/>
              <a:t>Sepsis</a:t>
            </a:r>
            <a:endParaRPr lang="tr-TR" sz="2400" dirty="0"/>
          </a:p>
          <a:p>
            <a:pPr lvl="1"/>
            <a:r>
              <a:rPr lang="tr-TR" sz="2000" dirty="0" err="1"/>
              <a:t>Systemic</a:t>
            </a:r>
            <a:r>
              <a:rPr lang="tr-TR" sz="2000" dirty="0"/>
              <a:t> </a:t>
            </a:r>
            <a:r>
              <a:rPr lang="tr-TR" sz="2000" dirty="0" err="1"/>
              <a:t>inflammation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cytokine</a:t>
            </a:r>
            <a:r>
              <a:rPr lang="tr-TR" sz="2000" dirty="0"/>
              <a:t> </a:t>
            </a:r>
            <a:r>
              <a:rPr lang="tr-TR" sz="2000" dirty="0" err="1"/>
              <a:t>release</a:t>
            </a:r>
            <a:endParaRPr lang="tr-TR" sz="2000" dirty="0"/>
          </a:p>
          <a:p>
            <a:pPr lvl="1"/>
            <a:r>
              <a:rPr lang="tr-TR" sz="2000" dirty="0" err="1"/>
              <a:t>Increased</a:t>
            </a:r>
            <a:r>
              <a:rPr lang="tr-TR" sz="2000" dirty="0"/>
              <a:t> </a:t>
            </a:r>
            <a:r>
              <a:rPr lang="tr-TR" sz="2000" dirty="0" err="1"/>
              <a:t>tissue</a:t>
            </a:r>
            <a:r>
              <a:rPr lang="tr-TR" sz="2000" dirty="0"/>
              <a:t> </a:t>
            </a:r>
            <a:r>
              <a:rPr lang="tr-TR" sz="2000" dirty="0" err="1"/>
              <a:t>factor</a:t>
            </a:r>
            <a:r>
              <a:rPr lang="tr-TR" sz="2000" dirty="0"/>
              <a:t> </a:t>
            </a:r>
            <a:r>
              <a:rPr lang="tr-TR" sz="2000" dirty="0" err="1"/>
              <a:t>expression</a:t>
            </a:r>
            <a:r>
              <a:rPr lang="tr-TR" sz="2000" dirty="0"/>
              <a:t> on </a:t>
            </a:r>
            <a:r>
              <a:rPr lang="tr-TR" sz="2000" dirty="0" err="1"/>
              <a:t>endothelial</a:t>
            </a:r>
            <a:r>
              <a:rPr lang="tr-TR" sz="2000" dirty="0"/>
              <a:t> </a:t>
            </a:r>
            <a:r>
              <a:rPr lang="tr-TR" sz="2000" dirty="0" err="1"/>
              <a:t>cells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monocytes</a:t>
            </a:r>
            <a:endParaRPr lang="tr-TR" sz="2000" dirty="0"/>
          </a:p>
          <a:p>
            <a:r>
              <a:rPr lang="tr-TR" sz="2400" b="1" dirty="0" err="1"/>
              <a:t>Malignancy</a:t>
            </a:r>
            <a:endParaRPr lang="tr-TR" sz="2400" dirty="0"/>
          </a:p>
          <a:p>
            <a:pPr lvl="1"/>
            <a:r>
              <a:rPr lang="tr-TR" sz="2000" dirty="0" err="1"/>
              <a:t>Tumor-related</a:t>
            </a:r>
            <a:r>
              <a:rPr lang="tr-TR" sz="2000" dirty="0"/>
              <a:t> </a:t>
            </a:r>
            <a:r>
              <a:rPr lang="tr-TR" sz="2000" dirty="0" err="1"/>
              <a:t>tissue</a:t>
            </a:r>
            <a:r>
              <a:rPr lang="tr-TR" sz="2000" dirty="0"/>
              <a:t> </a:t>
            </a:r>
            <a:r>
              <a:rPr lang="tr-TR" sz="2000" dirty="0" err="1"/>
              <a:t>factor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procoagulant</a:t>
            </a:r>
            <a:r>
              <a:rPr lang="tr-TR" sz="2000" dirty="0"/>
              <a:t> </a:t>
            </a:r>
            <a:r>
              <a:rPr lang="tr-TR" sz="2000" dirty="0" err="1"/>
              <a:t>substances</a:t>
            </a:r>
            <a:endParaRPr lang="tr-TR" sz="2000" dirty="0"/>
          </a:p>
          <a:p>
            <a:pPr lvl="1"/>
            <a:r>
              <a:rPr lang="tr-TR" sz="2000" dirty="0" err="1"/>
              <a:t>More</a:t>
            </a:r>
            <a:r>
              <a:rPr lang="tr-TR" sz="2000" dirty="0"/>
              <a:t> </a:t>
            </a:r>
            <a:r>
              <a:rPr lang="tr-TR" sz="2000" dirty="0" err="1"/>
              <a:t>commonly</a:t>
            </a:r>
            <a:r>
              <a:rPr lang="tr-TR" sz="2000" dirty="0"/>
              <a:t> </a:t>
            </a:r>
            <a:r>
              <a:rPr lang="tr-TR" sz="2000" dirty="0" err="1"/>
              <a:t>associated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chronic</a:t>
            </a:r>
            <a:r>
              <a:rPr lang="tr-TR" sz="2000" dirty="0"/>
              <a:t> DIC</a:t>
            </a:r>
          </a:p>
          <a:p>
            <a:r>
              <a:rPr lang="tr-TR" sz="2400" b="1" dirty="0" err="1"/>
              <a:t>Trauma</a:t>
            </a:r>
            <a:r>
              <a:rPr lang="tr-TR" sz="2400" b="1" dirty="0"/>
              <a:t> / </a:t>
            </a:r>
            <a:r>
              <a:rPr lang="tr-TR" sz="2400" b="1" dirty="0" err="1"/>
              <a:t>Obstetric</a:t>
            </a:r>
            <a:r>
              <a:rPr lang="tr-TR" sz="2400" b="1" dirty="0"/>
              <a:t> </a:t>
            </a:r>
            <a:r>
              <a:rPr lang="tr-TR" sz="2400" b="1" dirty="0" err="1"/>
              <a:t>Complications</a:t>
            </a:r>
            <a:endParaRPr lang="tr-TR" sz="2400" dirty="0"/>
          </a:p>
          <a:p>
            <a:pPr lvl="1"/>
            <a:r>
              <a:rPr lang="tr-TR" sz="2000" dirty="0" err="1"/>
              <a:t>Massive</a:t>
            </a:r>
            <a:r>
              <a:rPr lang="tr-TR" sz="2000" dirty="0"/>
              <a:t> </a:t>
            </a:r>
            <a:r>
              <a:rPr lang="tr-TR" sz="2000" dirty="0" err="1"/>
              <a:t>tissue</a:t>
            </a:r>
            <a:r>
              <a:rPr lang="tr-TR" sz="2000" dirty="0"/>
              <a:t> </a:t>
            </a:r>
            <a:r>
              <a:rPr lang="tr-TR" sz="2000" dirty="0" err="1"/>
              <a:t>injury</a:t>
            </a:r>
            <a:endParaRPr lang="tr-TR" sz="2000" dirty="0"/>
          </a:p>
          <a:p>
            <a:pPr lvl="1"/>
            <a:r>
              <a:rPr lang="tr-TR" sz="2000" dirty="0" err="1"/>
              <a:t>Release</a:t>
            </a:r>
            <a:r>
              <a:rPr lang="tr-TR" sz="2000" dirty="0"/>
              <a:t> of </a:t>
            </a:r>
            <a:r>
              <a:rPr lang="tr-TR" sz="2000" dirty="0" err="1"/>
              <a:t>procoagulant</a:t>
            </a:r>
            <a:r>
              <a:rPr lang="tr-TR" sz="2000" dirty="0"/>
              <a:t> </a:t>
            </a:r>
            <a:r>
              <a:rPr lang="tr-TR" sz="2000" dirty="0" err="1"/>
              <a:t>material</a:t>
            </a:r>
            <a:r>
              <a:rPr lang="tr-TR" sz="2000" dirty="0"/>
              <a:t> </a:t>
            </a:r>
            <a:r>
              <a:rPr lang="tr-TR" sz="2000" dirty="0" err="1"/>
              <a:t>into</a:t>
            </a:r>
            <a:r>
              <a:rPr lang="tr-TR" sz="2000" dirty="0"/>
              <a:t> </a:t>
            </a:r>
            <a:r>
              <a:rPr lang="tr-TR" sz="2000" dirty="0" err="1"/>
              <a:t>circulation</a:t>
            </a:r>
            <a:endParaRPr lang="tr-TR" sz="20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8053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83CB1-9D5B-FED5-9272-640432C2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0013A5-4E1D-61DB-F866-349EC9B65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Sepsis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Sistemik inflamasyon ve sitokin salınımı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Endotel ve monositlerde artmış doku faktörü ekspresyonu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Malignite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Tümöre bağlı doku faktörü ve prokoagülan maddeler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Daha sık kronik DIC ile ilişkilidir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Travma / Obstetrik Komplikasyonlar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Yaygın doku hasarı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Prokoagülan maddelerin dolaşıma salınması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9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2FAB78-8A4C-4A40-F189-0A6616D5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/>
            </a:b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Manifestations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ABFE0F-576F-629B-1BE7-73439C75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dirty="0" err="1"/>
              <a:t>Thrombotic</a:t>
            </a:r>
            <a:r>
              <a:rPr lang="tr-TR" sz="2400" b="1" dirty="0"/>
              <a:t> </a:t>
            </a:r>
            <a:r>
              <a:rPr lang="tr-TR" sz="2400" b="1" dirty="0" err="1"/>
              <a:t>manifestations</a:t>
            </a:r>
            <a:endParaRPr lang="tr-TR" sz="2400" dirty="0"/>
          </a:p>
          <a:p>
            <a:r>
              <a:rPr lang="tr-TR" sz="2400" dirty="0" err="1"/>
              <a:t>Microvascular</a:t>
            </a:r>
            <a:r>
              <a:rPr lang="tr-TR" sz="2400" dirty="0"/>
              <a:t> </a:t>
            </a:r>
            <a:r>
              <a:rPr lang="tr-TR" sz="2400" dirty="0" err="1"/>
              <a:t>thrombosis</a:t>
            </a:r>
            <a:endParaRPr lang="tr-TR" sz="2400" dirty="0"/>
          </a:p>
          <a:p>
            <a:r>
              <a:rPr lang="tr-TR" sz="2400" dirty="0"/>
              <a:t>Organ </a:t>
            </a:r>
            <a:r>
              <a:rPr lang="tr-TR" sz="2400" dirty="0" err="1"/>
              <a:t>ischemia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dysfunction</a:t>
            </a:r>
            <a:br>
              <a:rPr lang="tr-TR" sz="2400" dirty="0"/>
            </a:br>
            <a:r>
              <a:rPr lang="tr-TR" sz="2400" dirty="0"/>
              <a:t>(</a:t>
            </a:r>
            <a:r>
              <a:rPr lang="tr-TR" sz="2400" dirty="0" err="1"/>
              <a:t>kidney</a:t>
            </a:r>
            <a:r>
              <a:rPr lang="tr-TR" sz="2400" dirty="0"/>
              <a:t>, </a:t>
            </a:r>
            <a:r>
              <a:rPr lang="tr-TR" sz="2400" dirty="0" err="1"/>
              <a:t>lung</a:t>
            </a:r>
            <a:r>
              <a:rPr lang="tr-TR" sz="2400" dirty="0"/>
              <a:t>, </a:t>
            </a:r>
            <a:r>
              <a:rPr lang="tr-TR" sz="2400" dirty="0" err="1"/>
              <a:t>brain</a:t>
            </a:r>
            <a:r>
              <a:rPr lang="tr-TR" sz="2400" dirty="0"/>
              <a:t>, skin)</a:t>
            </a:r>
          </a:p>
          <a:p>
            <a:r>
              <a:rPr lang="tr-TR" sz="2400" b="1" dirty="0" err="1"/>
              <a:t>Hemorrhagic</a:t>
            </a:r>
            <a:r>
              <a:rPr lang="tr-TR" sz="2400" b="1" dirty="0"/>
              <a:t> </a:t>
            </a:r>
            <a:r>
              <a:rPr lang="tr-TR" sz="2400" b="1" dirty="0" err="1"/>
              <a:t>manifestations</a:t>
            </a:r>
            <a:endParaRPr lang="tr-TR" sz="2400" dirty="0"/>
          </a:p>
          <a:p>
            <a:r>
              <a:rPr lang="tr-TR" sz="2400" dirty="0" err="1"/>
              <a:t>Mucosal</a:t>
            </a:r>
            <a:r>
              <a:rPr lang="tr-TR" sz="2400" dirty="0"/>
              <a:t> </a:t>
            </a:r>
            <a:r>
              <a:rPr lang="tr-TR" sz="2400" dirty="0" err="1"/>
              <a:t>bleeding</a:t>
            </a:r>
            <a:endParaRPr lang="tr-TR" sz="2400" dirty="0"/>
          </a:p>
          <a:p>
            <a:r>
              <a:rPr lang="tr-TR" sz="2400" dirty="0" err="1"/>
              <a:t>Oozing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venipuncture</a:t>
            </a:r>
            <a:r>
              <a:rPr lang="tr-TR" sz="2400" dirty="0"/>
              <a:t> </a:t>
            </a:r>
            <a:r>
              <a:rPr lang="tr-TR" sz="2400" dirty="0" err="1"/>
              <a:t>sites</a:t>
            </a:r>
            <a:endParaRPr lang="tr-TR" sz="2400" dirty="0"/>
          </a:p>
          <a:p>
            <a:r>
              <a:rPr lang="tr-TR" sz="2400" dirty="0" err="1"/>
              <a:t>Petechiae</a:t>
            </a:r>
            <a:r>
              <a:rPr lang="tr-TR" sz="2400" dirty="0"/>
              <a:t>, </a:t>
            </a:r>
            <a:r>
              <a:rPr lang="tr-TR" sz="2400" dirty="0" err="1"/>
              <a:t>ecchymosis</a:t>
            </a:r>
            <a:endParaRPr lang="tr-TR" sz="24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4267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E607DB-0519-81BF-B45E-A6D6FC14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386810-55D8-25B6-17E0-1BF037A3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Trombotik bulgular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Mikrovasküler tromboz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 iskemisi ve fonksiyon bozukluğu</a:t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(böbrek, akciğer, beyin, cilt)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Hemorajik bulgular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Mukozal kanamalar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Damar yolu giriş yerlerinden sızıntı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Peteşi, ekimoz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D7642-5A50-2A30-E5A6-E8283D40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Diagnosis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Putting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Pieces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Together</a:t>
            </a:r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CF27EA-1BA1-B411-9B28-9DD559273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55186"/>
            <a:ext cx="781015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 is 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diagnosed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laboratory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test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Diagnosis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combination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underlying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known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cause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DIC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Characteristic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laboratory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abnormalities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Compatible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manifestations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398F24-782D-6279-784D-7C740750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648689-9DDA-25C3-E654-5E424BBDF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tek bir laboratuvar testiyle tanı konulan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bir durum değildir.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Tanı şu üçlü kombinasyona dayanır: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DIC’ye yol açabilecek altta yatan bir klinik durum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Karakteristik laboratuvar bulguları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Uyumlu klinik tablo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438" y="9525"/>
            <a:ext cx="4714875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9A8757-87BA-AF6D-88DA-78CDF8C1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HEMOSTAZ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D2AA8CC-3682-F82F-10C7-F93734BC1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5334" y="1375411"/>
            <a:ext cx="747551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Hemostaz, damar hasarı sonrası kanamayı durdurmak için çalışan 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düzenlenmiş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bir süreçtir.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Üç sistem arasındaki denge ile sağlanır: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Prokoagülan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mekanizmalar (pıhtı oluşumu)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Antikoagülan mekanizmalar (pıhtının sınırlandırılması)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Fibrinoliz (iyileşme sonrası pıhtının çözülmesi)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Normalde koagülasyon </a:t>
            </a: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sadece hasar bölgesinde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gerçekleşir.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0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08679C-FA1F-9AF4-6D06-D77FF18F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Key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Take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-Home </a:t>
            </a:r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Messages</a:t>
            </a:r>
            <a:b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44C2EC-8556-0556-47BE-0D60B6672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2576080"/>
            <a:ext cx="8686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 is a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systemic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disorder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uncontrolled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thrombin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Thrombosis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bleeding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occur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simultaneously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Laboratory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abnormalities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reflect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consumption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fibrinolysis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 is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always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secondary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underlying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disease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54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5D9366-AEEA-3185-9756-86D60F25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52E378E-1A9E-70D5-22E8-00B4D4C6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DIC,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kontrolsüz trombin oluşumu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ile karakterize sistemik bir bozukluktur.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Tromboz ve kanama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aynı anda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görülebilir.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Laboratuvar bulguları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tüketim ve fibrinolizi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yansıtır.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daima altta yatan bir hastalığa ikincildir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857250" y="571500"/>
            <a:ext cx="7715250" cy="64611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Normal hemostasis ensures formation of a blood clot at the site of vessel injury, followed by resolution of the clot to allow tissue repair.</a:t>
            </a: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500188"/>
            <a:ext cx="4500563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9925" y="1428750"/>
            <a:ext cx="4664075" cy="4500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90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9BEA3-482D-9231-134F-530F8435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2096994"/>
            <a:ext cx="827710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 is an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acquired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systemic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characterized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widespread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becomes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uncontrolled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generalized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not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localized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problem is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excessive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thrombin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throughout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circulation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2F0AA2-F4A1-AFC2-C256-441E823182F1}"/>
              </a:ext>
            </a:extLst>
          </p:cNvPr>
          <p:cNvSpPr txBox="1"/>
          <p:nvPr/>
        </p:nvSpPr>
        <p:spPr>
          <a:xfrm>
            <a:off x="2190997" y="39104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Disseminated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Intravascular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Coagulation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(DIC)</a:t>
            </a:r>
          </a:p>
        </p:txBody>
      </p:sp>
    </p:spTree>
    <p:extLst>
      <p:ext uri="{BB962C8B-B14F-4D97-AF65-F5344CB8AC3E}">
        <p14:creationId xmlns:p14="http://schemas.microsoft.com/office/powerpoint/2010/main" val="261956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26148C-30CA-A1D3-3E0A-A48A4A0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CB90D8-E8F5-131F-5A36-C67C0E8F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2371" y="2036308"/>
            <a:ext cx="71192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DIC, koagülasyon sisteminin </a:t>
            </a:r>
            <a:r>
              <a:rPr kumimoji="0" lang="tr-TR" altLang="tr-TR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sistemik ve kontrolsüz şekilde aktive olduğu</a:t>
            </a: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edinilmiş bir durumdur.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Koagülasyon lokal değil, </a:t>
            </a:r>
            <a:r>
              <a:rPr kumimoji="0" lang="tr-TR" altLang="tr-TR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yaygın</a:t>
            </a: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hale gelir.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Temel sorun, dolaşım boyunca </a:t>
            </a:r>
            <a:r>
              <a:rPr kumimoji="0" lang="tr-TR" altLang="tr-TR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aşırı trombin oluşumudur</a:t>
            </a:r>
            <a:r>
              <a:rPr kumimoji="0" lang="tr-TR" altLang="tr-T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6DDED1-5D2C-9D36-B41C-B11088B6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700" err="1"/>
              <a:t>Initiation</a:t>
            </a:r>
            <a:r>
              <a:rPr lang="tr-TR" sz="3700"/>
              <a:t> of DIC: </a:t>
            </a:r>
            <a:r>
              <a:rPr lang="tr-TR" sz="3700" err="1"/>
              <a:t>Systemic</a:t>
            </a:r>
            <a:r>
              <a:rPr lang="tr-TR" sz="3700"/>
              <a:t> </a:t>
            </a:r>
            <a:r>
              <a:rPr lang="tr-TR" sz="3700" err="1"/>
              <a:t>Exposure</a:t>
            </a:r>
            <a:r>
              <a:rPr lang="tr-TR" sz="3700"/>
              <a:t> </a:t>
            </a:r>
            <a:r>
              <a:rPr lang="tr-TR" sz="3700" err="1"/>
              <a:t>to</a:t>
            </a:r>
            <a:r>
              <a:rPr lang="tr-TR" sz="3700"/>
              <a:t> </a:t>
            </a:r>
            <a:r>
              <a:rPr lang="tr-TR" sz="3700" err="1"/>
              <a:t>Tissue</a:t>
            </a:r>
            <a:r>
              <a:rPr lang="tr-TR" sz="3700"/>
              <a:t> </a:t>
            </a:r>
            <a:r>
              <a:rPr lang="tr-TR" sz="3700" err="1"/>
              <a:t>Factor</a:t>
            </a:r>
            <a:endParaRPr lang="tr-TR" sz="370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EA922B8-EAC3-99F8-E900-AE56A56FA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94739"/>
              </p:ext>
            </p:extLst>
          </p:nvPr>
        </p:nvGraphicFramePr>
        <p:xfrm>
          <a:off x="457200" y="1608138"/>
          <a:ext cx="8229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05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39" y="908719"/>
            <a:ext cx="8636933" cy="534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05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86954FC-FACF-31DE-B208-C1022F87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7211" y="1424138"/>
            <a:ext cx="784958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DIC’de kan, normalde korunmuş olduğu </a:t>
            </a:r>
            <a:r>
              <a:rPr kumimoji="0" lang="tr-TR" altLang="tr-T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doku faktörü (TF)</a:t>
            </a: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ile sistemik olarak temas eder.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durum şu nedenlerle gelişebilir: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Şiddetli enfeksiyonlar (örn. sepsis)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Malignite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Travma veya doku hasarı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Nedeni ne olursa olsun, </a:t>
            </a:r>
            <a:r>
              <a:rPr kumimoji="0" lang="tr-TR" altLang="tr-T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ortak yol koagülasyon kaskadının sistemik aktivasyonudur</a:t>
            </a:r>
            <a:r>
              <a:rPr kumimoji="0" lang="tr-TR" altLang="tr-T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0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1046</Words>
  <Application>Microsoft Macintosh PowerPoint</Application>
  <PresentationFormat>Ekran Gösterisi (4:3)</PresentationFormat>
  <Paragraphs>154</Paragraphs>
  <Slides>31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Comic Sans MS</vt:lpstr>
      <vt:lpstr>Ofis Teması</vt:lpstr>
      <vt:lpstr>DIC</vt:lpstr>
      <vt:lpstr>Hemostasis</vt:lpstr>
      <vt:lpstr>HEMOSTAZ</vt:lpstr>
      <vt:lpstr>PowerPoint Sunusu</vt:lpstr>
      <vt:lpstr>PowerPoint Sunusu</vt:lpstr>
      <vt:lpstr>PowerPoint Sunusu</vt:lpstr>
      <vt:lpstr>Initiation of DIC: Systemic Exposure to Tissue Factor</vt:lpstr>
      <vt:lpstr>PowerPoint Sunusu</vt:lpstr>
      <vt:lpstr>PowerPoint Sunusu</vt:lpstr>
      <vt:lpstr>Uncontrolled Thrombin Generation</vt:lpstr>
      <vt:lpstr>PowerPoint Sunusu</vt:lpstr>
      <vt:lpstr>Consumption Coagulopathy </vt:lpstr>
      <vt:lpstr>PowerPoint Sunusu</vt:lpstr>
      <vt:lpstr>Why Thrombosis and Bleeding Occur Together </vt:lpstr>
      <vt:lpstr>PowerPoint Sunusu</vt:lpstr>
      <vt:lpstr>PowerPoint Sunusu</vt:lpstr>
      <vt:lpstr>PowerPoint Sunusu</vt:lpstr>
      <vt:lpstr>PowerPoint Sunusu</vt:lpstr>
      <vt:lpstr>Laboratory Findings Explained by Mechanism </vt:lpstr>
      <vt:lpstr>PowerPoint Sunusu</vt:lpstr>
      <vt:lpstr> Acute and Chronic DIC: Same Mechanism, Different Tempo </vt:lpstr>
      <vt:lpstr>PowerPoint Sunusu</vt:lpstr>
      <vt:lpstr> Clinical Conditions Associated with DIC </vt:lpstr>
      <vt:lpstr>PowerPoint Sunusu</vt:lpstr>
      <vt:lpstr> Clinical Manifestations </vt:lpstr>
      <vt:lpstr>PowerPoint Sunusu</vt:lpstr>
      <vt:lpstr> Diagnosis: Putting the Pieces Together </vt:lpstr>
      <vt:lpstr>PowerPoint Sunusu</vt:lpstr>
      <vt:lpstr>PowerPoint Sunusu</vt:lpstr>
      <vt:lpstr>Key Take-Home Messages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Yrd-Doc-Dr-Engin</dc:creator>
  <cp:lastModifiedBy>Engin Kelkitli</cp:lastModifiedBy>
  <cp:revision>2</cp:revision>
  <dcterms:created xsi:type="dcterms:W3CDTF">2021-02-08T12:42:57Z</dcterms:created>
  <dcterms:modified xsi:type="dcterms:W3CDTF">2026-01-08T20:40:19Z</dcterms:modified>
</cp:coreProperties>
</file>