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69" r:id="rId5"/>
    <p:sldId id="268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A6D62-8D96-A043-936F-2671178EC853}" v="1426" dt="2021-02-11T21:11:36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6994" autoAdjust="0"/>
  </p:normalViewPr>
  <p:slideViewPr>
    <p:cSldViewPr>
      <p:cViewPr varScale="1">
        <p:scale>
          <a:sx n="95" d="100"/>
          <a:sy n="95" d="100"/>
        </p:scale>
        <p:origin x="9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53D9FF-AEB4-474F-B654-5449A741B48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915198B5-CB02-D348-9332-C73B3072107F}">
      <dgm:prSet/>
      <dgm:spPr/>
      <dgm:t>
        <a:bodyPr/>
        <a:lstStyle/>
        <a:p>
          <a:r>
            <a:rPr lang="tr-TR" dirty="0"/>
            <a:t>Yaygın </a:t>
          </a:r>
          <a:r>
            <a:rPr lang="tr-TR" dirty="0" err="1"/>
            <a:t>intravasküler</a:t>
          </a:r>
          <a:r>
            <a:rPr lang="tr-TR" dirty="0"/>
            <a:t> pıhtılaşma (DIC) bir paradokstur. yaygın pıhtılaşma ve kanama ile karakterize.</a:t>
          </a:r>
        </a:p>
      </dgm:t>
    </dgm:pt>
    <dgm:pt modelId="{C11B8122-B50F-2A47-9871-FC43F2B956FD}" type="parTrans" cxnId="{2F30017D-639A-914F-9F89-C12ADB72CBA6}">
      <dgm:prSet/>
      <dgm:spPr/>
      <dgm:t>
        <a:bodyPr/>
        <a:lstStyle/>
        <a:p>
          <a:endParaRPr lang="tr-TR"/>
        </a:p>
      </dgm:t>
    </dgm:pt>
    <dgm:pt modelId="{69503A1D-7056-BF42-9975-1E90CB468BA3}" type="sibTrans" cxnId="{2F30017D-639A-914F-9F89-C12ADB72CBA6}">
      <dgm:prSet/>
      <dgm:spPr/>
      <dgm:t>
        <a:bodyPr/>
        <a:lstStyle/>
        <a:p>
          <a:endParaRPr lang="tr-TR"/>
        </a:p>
      </dgm:t>
    </dgm:pt>
    <dgm:pt modelId="{64BADC55-0309-1441-ABB5-227728FC3B6F}">
      <dgm:prSet/>
      <dgm:spPr/>
      <dgm:t>
        <a:bodyPr/>
        <a:lstStyle/>
        <a:p>
          <a:r>
            <a:rPr lang="tr-TR" dirty="0" err="1"/>
            <a:t>Primer</a:t>
          </a:r>
          <a:r>
            <a:rPr lang="tr-TR" dirty="0"/>
            <a:t> hastalık değil, birçok farklı komplikasyon bozukluklar.</a:t>
          </a:r>
          <a:r>
            <a:rPr lang="en-US" dirty="0"/>
            <a:t>.</a:t>
          </a:r>
          <a:endParaRPr lang="tr-TR" dirty="0"/>
        </a:p>
      </dgm:t>
    </dgm:pt>
    <dgm:pt modelId="{85A0B903-2D60-3448-BB9E-D5607F86DE3C}" type="parTrans" cxnId="{39CEAB42-B033-0F4E-B909-28D038444A1D}">
      <dgm:prSet/>
      <dgm:spPr/>
      <dgm:t>
        <a:bodyPr/>
        <a:lstStyle/>
        <a:p>
          <a:endParaRPr lang="tr-TR"/>
        </a:p>
      </dgm:t>
    </dgm:pt>
    <dgm:pt modelId="{CBB61B99-CA57-1C4A-91DB-829402B679F1}" type="sibTrans" cxnId="{39CEAB42-B033-0F4E-B909-28D038444A1D}">
      <dgm:prSet/>
      <dgm:spPr/>
      <dgm:t>
        <a:bodyPr/>
        <a:lstStyle/>
        <a:p>
          <a:endParaRPr lang="tr-TR"/>
        </a:p>
      </dgm:t>
    </dgm:pt>
    <dgm:pt modelId="{121EF5EC-020C-6A49-94E1-7FD9AE6B7CCB}">
      <dgm:prSet/>
      <dgm:spPr/>
      <dgm:t>
        <a:bodyPr/>
        <a:lstStyle/>
        <a:p>
          <a:r>
            <a:rPr lang="tr-TR" dirty="0"/>
            <a:t>Yaygın </a:t>
          </a:r>
          <a:r>
            <a:rPr lang="tr-TR" dirty="0" err="1"/>
            <a:t>intravasküler</a:t>
          </a:r>
          <a:r>
            <a:rPr lang="tr-TR" dirty="0"/>
            <a:t> pıhtılaşma masif fibrin oluşumuna yol açan pıhtılaşma dizisinin aktivasyonu sonucu  mikro sirkülasyonda </a:t>
          </a:r>
          <a:r>
            <a:rPr lang="tr-TR" dirty="0" err="1"/>
            <a:t>trombin</a:t>
          </a:r>
          <a:r>
            <a:rPr lang="tr-TR" dirty="0"/>
            <a:t> birikimi ile karakterizedir.. </a:t>
          </a:r>
          <a:br>
            <a:rPr lang="tr-TR" dirty="0"/>
          </a:br>
          <a:endParaRPr lang="tr-TR" dirty="0"/>
        </a:p>
      </dgm:t>
    </dgm:pt>
    <dgm:pt modelId="{D042CD3A-BBA8-C746-9018-D4D2A64D9D70}" type="parTrans" cxnId="{9AE5C6E0-3390-BA48-B787-04A4C55D435C}">
      <dgm:prSet/>
      <dgm:spPr/>
      <dgm:t>
        <a:bodyPr/>
        <a:lstStyle/>
        <a:p>
          <a:endParaRPr lang="tr-TR"/>
        </a:p>
      </dgm:t>
    </dgm:pt>
    <dgm:pt modelId="{EF67F10A-6636-E94F-A011-5A0710099D73}" type="sibTrans" cxnId="{9AE5C6E0-3390-BA48-B787-04A4C55D435C}">
      <dgm:prSet/>
      <dgm:spPr/>
      <dgm:t>
        <a:bodyPr/>
        <a:lstStyle/>
        <a:p>
          <a:endParaRPr lang="tr-TR"/>
        </a:p>
      </dgm:t>
    </dgm:pt>
    <dgm:pt modelId="{A86CEFEC-CE6B-C24F-B2A8-2798C4C59D24}">
      <dgm:prSet/>
      <dgm:spPr/>
      <dgm:t>
        <a:bodyPr/>
        <a:lstStyle/>
        <a:p>
          <a:r>
            <a:rPr lang="tr-TR" dirty="0"/>
            <a:t>Yaygın fibrin birikimi doku </a:t>
          </a:r>
          <a:r>
            <a:rPr lang="tr-TR" dirty="0" err="1"/>
            <a:t>iskemisine</a:t>
          </a:r>
          <a:r>
            <a:rPr lang="tr-TR" dirty="0"/>
            <a:t> ve kırmızı hücrelerin sıkışarak  parçalanmasından kaynaklanan </a:t>
          </a:r>
          <a:r>
            <a:rPr lang="tr-TR" dirty="0" err="1"/>
            <a:t>hemolitik</a:t>
          </a:r>
          <a:r>
            <a:rPr lang="tr-TR" dirty="0"/>
            <a:t> anemi görülür.</a:t>
          </a:r>
        </a:p>
      </dgm:t>
    </dgm:pt>
    <dgm:pt modelId="{5D60627A-DF38-5944-AE6A-67C72698E3CF}" type="parTrans" cxnId="{D686DD44-3B66-2B4A-8D63-6196825DBFEC}">
      <dgm:prSet/>
      <dgm:spPr/>
      <dgm:t>
        <a:bodyPr/>
        <a:lstStyle/>
        <a:p>
          <a:endParaRPr lang="tr-TR"/>
        </a:p>
      </dgm:t>
    </dgm:pt>
    <dgm:pt modelId="{BF961CB8-7D96-E442-A370-C7DDF5AFA9ED}" type="sibTrans" cxnId="{D686DD44-3B66-2B4A-8D63-6196825DBFEC}">
      <dgm:prSet/>
      <dgm:spPr/>
      <dgm:t>
        <a:bodyPr/>
        <a:lstStyle/>
        <a:p>
          <a:endParaRPr lang="tr-TR"/>
        </a:p>
      </dgm:t>
    </dgm:pt>
    <dgm:pt modelId="{19751CFC-6B9A-154D-AD49-3243E05904D5}" type="pres">
      <dgm:prSet presAssocID="{6853D9FF-AEB4-474F-B654-5449A741B48E}" presName="linear" presStyleCnt="0">
        <dgm:presLayoutVars>
          <dgm:animLvl val="lvl"/>
          <dgm:resizeHandles val="exact"/>
        </dgm:presLayoutVars>
      </dgm:prSet>
      <dgm:spPr/>
    </dgm:pt>
    <dgm:pt modelId="{C7489C86-992F-3540-9CFB-686BE7CADD77}" type="pres">
      <dgm:prSet presAssocID="{915198B5-CB02-D348-9332-C73B3072107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0EBAA6E-3B77-1A46-A294-8B9473595D7F}" type="pres">
      <dgm:prSet presAssocID="{69503A1D-7056-BF42-9975-1E90CB468BA3}" presName="spacer" presStyleCnt="0"/>
      <dgm:spPr/>
    </dgm:pt>
    <dgm:pt modelId="{618628A2-92F3-AB41-9C3D-50C190640A34}" type="pres">
      <dgm:prSet presAssocID="{64BADC55-0309-1441-ABB5-227728FC3B6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563DBD7-0AFA-B240-BEA5-756063BAEF7D}" type="pres">
      <dgm:prSet presAssocID="{CBB61B99-CA57-1C4A-91DB-829402B679F1}" presName="spacer" presStyleCnt="0"/>
      <dgm:spPr/>
    </dgm:pt>
    <dgm:pt modelId="{D8360721-5CF5-1643-9493-3216F1DDF2D8}" type="pres">
      <dgm:prSet presAssocID="{121EF5EC-020C-6A49-94E1-7FD9AE6B7CC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F7ADDC-7FFE-0441-8A69-D6C45E4CCE54}" type="pres">
      <dgm:prSet presAssocID="{EF67F10A-6636-E94F-A011-5A0710099D73}" presName="spacer" presStyleCnt="0"/>
      <dgm:spPr/>
    </dgm:pt>
    <dgm:pt modelId="{20B39CCD-43EA-344B-868E-D91E6B6AA5E7}" type="pres">
      <dgm:prSet presAssocID="{A86CEFEC-CE6B-C24F-B2A8-2798C4C59D2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CFB9C40-7689-A049-885C-38EB3F477802}" type="presOf" srcId="{A86CEFEC-CE6B-C24F-B2A8-2798C4C59D24}" destId="{20B39CCD-43EA-344B-868E-D91E6B6AA5E7}" srcOrd="0" destOrd="0" presId="urn:microsoft.com/office/officeart/2005/8/layout/vList2"/>
    <dgm:cxn modelId="{39CEAB42-B033-0F4E-B909-28D038444A1D}" srcId="{6853D9FF-AEB4-474F-B654-5449A741B48E}" destId="{64BADC55-0309-1441-ABB5-227728FC3B6F}" srcOrd="1" destOrd="0" parTransId="{85A0B903-2D60-3448-BB9E-D5607F86DE3C}" sibTransId="{CBB61B99-CA57-1C4A-91DB-829402B679F1}"/>
    <dgm:cxn modelId="{D686DD44-3B66-2B4A-8D63-6196825DBFEC}" srcId="{6853D9FF-AEB4-474F-B654-5449A741B48E}" destId="{A86CEFEC-CE6B-C24F-B2A8-2798C4C59D24}" srcOrd="3" destOrd="0" parTransId="{5D60627A-DF38-5944-AE6A-67C72698E3CF}" sibTransId="{BF961CB8-7D96-E442-A370-C7DDF5AFA9ED}"/>
    <dgm:cxn modelId="{6ADD2E48-F57D-6248-AE0D-95E59BC49161}" type="presOf" srcId="{6853D9FF-AEB4-474F-B654-5449A741B48E}" destId="{19751CFC-6B9A-154D-AD49-3243E05904D5}" srcOrd="0" destOrd="0" presId="urn:microsoft.com/office/officeart/2005/8/layout/vList2"/>
    <dgm:cxn modelId="{40E04464-B65D-724E-B8D3-B140EAF65829}" type="presOf" srcId="{64BADC55-0309-1441-ABB5-227728FC3B6F}" destId="{618628A2-92F3-AB41-9C3D-50C190640A34}" srcOrd="0" destOrd="0" presId="urn:microsoft.com/office/officeart/2005/8/layout/vList2"/>
    <dgm:cxn modelId="{2F30017D-639A-914F-9F89-C12ADB72CBA6}" srcId="{6853D9FF-AEB4-474F-B654-5449A741B48E}" destId="{915198B5-CB02-D348-9332-C73B3072107F}" srcOrd="0" destOrd="0" parTransId="{C11B8122-B50F-2A47-9871-FC43F2B956FD}" sibTransId="{69503A1D-7056-BF42-9975-1E90CB468BA3}"/>
    <dgm:cxn modelId="{3DD71C93-EB62-9E46-8658-1CCF938270CD}" type="presOf" srcId="{121EF5EC-020C-6A49-94E1-7FD9AE6B7CCB}" destId="{D8360721-5CF5-1643-9493-3216F1DDF2D8}" srcOrd="0" destOrd="0" presId="urn:microsoft.com/office/officeart/2005/8/layout/vList2"/>
    <dgm:cxn modelId="{9BB58FDA-B1F5-9D4A-B253-B0199360B669}" type="presOf" srcId="{915198B5-CB02-D348-9332-C73B3072107F}" destId="{C7489C86-992F-3540-9CFB-686BE7CADD77}" srcOrd="0" destOrd="0" presId="urn:microsoft.com/office/officeart/2005/8/layout/vList2"/>
    <dgm:cxn modelId="{9AE5C6E0-3390-BA48-B787-04A4C55D435C}" srcId="{6853D9FF-AEB4-474F-B654-5449A741B48E}" destId="{121EF5EC-020C-6A49-94E1-7FD9AE6B7CCB}" srcOrd="2" destOrd="0" parTransId="{D042CD3A-BBA8-C746-9018-D4D2A64D9D70}" sibTransId="{EF67F10A-6636-E94F-A011-5A0710099D73}"/>
    <dgm:cxn modelId="{13DFBA12-936E-1C43-BA52-F937810B4713}" type="presParOf" srcId="{19751CFC-6B9A-154D-AD49-3243E05904D5}" destId="{C7489C86-992F-3540-9CFB-686BE7CADD77}" srcOrd="0" destOrd="0" presId="urn:microsoft.com/office/officeart/2005/8/layout/vList2"/>
    <dgm:cxn modelId="{93DEC468-4A1C-464B-8910-57C921EC9CA9}" type="presParOf" srcId="{19751CFC-6B9A-154D-AD49-3243E05904D5}" destId="{20EBAA6E-3B77-1A46-A294-8B9473595D7F}" srcOrd="1" destOrd="0" presId="urn:microsoft.com/office/officeart/2005/8/layout/vList2"/>
    <dgm:cxn modelId="{1EF7CB19-824C-B84C-B6CB-53D5E8E8EEDA}" type="presParOf" srcId="{19751CFC-6B9A-154D-AD49-3243E05904D5}" destId="{618628A2-92F3-AB41-9C3D-50C190640A34}" srcOrd="2" destOrd="0" presId="urn:microsoft.com/office/officeart/2005/8/layout/vList2"/>
    <dgm:cxn modelId="{DFA7AB55-FDD8-A441-A5BC-A4DD820BC861}" type="presParOf" srcId="{19751CFC-6B9A-154D-AD49-3243E05904D5}" destId="{9563DBD7-0AFA-B240-BEA5-756063BAEF7D}" srcOrd="3" destOrd="0" presId="urn:microsoft.com/office/officeart/2005/8/layout/vList2"/>
    <dgm:cxn modelId="{116266F2-8451-904F-8EF2-81C374A0C320}" type="presParOf" srcId="{19751CFC-6B9A-154D-AD49-3243E05904D5}" destId="{D8360721-5CF5-1643-9493-3216F1DDF2D8}" srcOrd="4" destOrd="0" presId="urn:microsoft.com/office/officeart/2005/8/layout/vList2"/>
    <dgm:cxn modelId="{7A2DCCA6-1D8B-0343-B5B5-F0A66C06D6C1}" type="presParOf" srcId="{19751CFC-6B9A-154D-AD49-3243E05904D5}" destId="{7EF7ADDC-7FFE-0441-8A69-D6C45E4CCE54}" srcOrd="5" destOrd="0" presId="urn:microsoft.com/office/officeart/2005/8/layout/vList2"/>
    <dgm:cxn modelId="{03FB685D-C22B-8543-9822-CB32A85975A4}" type="presParOf" srcId="{19751CFC-6B9A-154D-AD49-3243E05904D5}" destId="{20B39CCD-43EA-344B-868E-D91E6B6AA5E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3DCEED-BF26-2943-89DE-D6F89771779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6A2376FD-3304-7F4F-940C-8FEC31513464}">
      <dgm:prSet custT="1"/>
      <dgm:spPr/>
      <dgm:t>
        <a:bodyPr/>
        <a:lstStyle/>
        <a:p>
          <a:r>
            <a:rPr lang="tr-TR" sz="2800" dirty="0"/>
            <a:t>Sonuç olarak </a:t>
          </a:r>
          <a:r>
            <a:rPr lang="tr-TR" sz="2800" dirty="0" err="1"/>
            <a:t>Trombotik</a:t>
          </a:r>
          <a:r>
            <a:rPr lang="tr-TR" sz="2800" dirty="0"/>
            <a:t> sürecin bir sonucu olarak, </a:t>
          </a:r>
          <a:r>
            <a:rPr lang="tr-TR" sz="2800" dirty="0" err="1"/>
            <a:t>trombosit</a:t>
          </a:r>
          <a:r>
            <a:rPr lang="tr-TR" sz="2800" dirty="0"/>
            <a:t> ve pıhtılaşma faktörlerinin tüketimi ve </a:t>
          </a:r>
          <a:r>
            <a:rPr lang="tr-TR" sz="2800" dirty="0" err="1"/>
            <a:t>hemorajik</a:t>
          </a:r>
          <a:r>
            <a:rPr lang="tr-TR" sz="2800" dirty="0"/>
            <a:t> </a:t>
          </a:r>
          <a:r>
            <a:rPr lang="tr-TR" sz="2800" dirty="0" err="1"/>
            <a:t>diyateze</a:t>
          </a:r>
          <a:r>
            <a:rPr lang="tr-TR" sz="2800" dirty="0"/>
            <a:t> yol açan </a:t>
          </a:r>
          <a:r>
            <a:rPr lang="tr-TR" sz="2800" dirty="0" err="1"/>
            <a:t>plazminojenin</a:t>
          </a:r>
          <a:r>
            <a:rPr lang="tr-TR" sz="2800" dirty="0"/>
            <a:t> aktivasyonu vardır.</a:t>
          </a:r>
          <a:r>
            <a:rPr lang="tr-TR" sz="2800" b="0" i="0" u="none" dirty="0"/>
            <a:t> </a:t>
          </a:r>
          <a:endParaRPr lang="tr-TR" sz="2800" dirty="0"/>
        </a:p>
      </dgm:t>
    </dgm:pt>
    <dgm:pt modelId="{55F3908A-4FA8-B643-8263-67859AF1BE8B}" type="parTrans" cxnId="{885BEB69-CB61-0141-8A04-DAA6DF548AAB}">
      <dgm:prSet/>
      <dgm:spPr/>
      <dgm:t>
        <a:bodyPr/>
        <a:lstStyle/>
        <a:p>
          <a:endParaRPr lang="tr-TR"/>
        </a:p>
      </dgm:t>
    </dgm:pt>
    <dgm:pt modelId="{C81B7C51-19C2-9041-BA5B-BA1D3B020D51}" type="sibTrans" cxnId="{885BEB69-CB61-0141-8A04-DAA6DF548AAB}">
      <dgm:prSet/>
      <dgm:spPr/>
      <dgm:t>
        <a:bodyPr/>
        <a:lstStyle/>
        <a:p>
          <a:endParaRPr lang="tr-TR"/>
        </a:p>
      </dgm:t>
    </dgm:pt>
    <dgm:pt modelId="{EDE759D5-3088-E24D-8167-D00C76105398}" type="pres">
      <dgm:prSet presAssocID="{1A3DCEED-BF26-2943-89DE-D6F897717796}" presName="linear" presStyleCnt="0">
        <dgm:presLayoutVars>
          <dgm:animLvl val="lvl"/>
          <dgm:resizeHandles val="exact"/>
        </dgm:presLayoutVars>
      </dgm:prSet>
      <dgm:spPr/>
    </dgm:pt>
    <dgm:pt modelId="{9CBF1A2A-F0CC-994B-B89F-A9A517CD91B2}" type="pres">
      <dgm:prSet presAssocID="{6A2376FD-3304-7F4F-940C-8FEC31513464}" presName="parentText" presStyleLbl="node1" presStyleIdx="0" presStyleCnt="1" custScaleY="644609" custLinFactNeighborX="567" custLinFactNeighborY="-29625">
        <dgm:presLayoutVars>
          <dgm:chMax val="0"/>
          <dgm:bulletEnabled val="1"/>
        </dgm:presLayoutVars>
      </dgm:prSet>
      <dgm:spPr/>
    </dgm:pt>
  </dgm:ptLst>
  <dgm:cxnLst>
    <dgm:cxn modelId="{885BEB69-CB61-0141-8A04-DAA6DF548AAB}" srcId="{1A3DCEED-BF26-2943-89DE-D6F897717796}" destId="{6A2376FD-3304-7F4F-940C-8FEC31513464}" srcOrd="0" destOrd="0" parTransId="{55F3908A-4FA8-B643-8263-67859AF1BE8B}" sibTransId="{C81B7C51-19C2-9041-BA5B-BA1D3B020D51}"/>
    <dgm:cxn modelId="{741FDC7B-6F09-504F-A3EF-87D67C2FAB65}" type="presOf" srcId="{6A2376FD-3304-7F4F-940C-8FEC31513464}" destId="{9CBF1A2A-F0CC-994B-B89F-A9A517CD91B2}" srcOrd="0" destOrd="0" presId="urn:microsoft.com/office/officeart/2005/8/layout/vList2"/>
    <dgm:cxn modelId="{7C37F4D1-40D0-7846-AE23-37BFEF366A42}" type="presOf" srcId="{1A3DCEED-BF26-2943-89DE-D6F897717796}" destId="{EDE759D5-3088-E24D-8167-D00C76105398}" srcOrd="0" destOrd="0" presId="urn:microsoft.com/office/officeart/2005/8/layout/vList2"/>
    <dgm:cxn modelId="{359CC5D5-1020-9349-902A-CD3C4134F2C9}" type="presParOf" srcId="{EDE759D5-3088-E24D-8167-D00C76105398}" destId="{9CBF1A2A-F0CC-994B-B89F-A9A517CD91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6557BD-08C6-8241-9BA1-ABFB1B8A7EC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D39B282D-C866-8F48-A7CE-D1009E627996}">
      <dgm:prSet/>
      <dgm:spPr/>
      <dgm:t>
        <a:bodyPr/>
        <a:lstStyle/>
        <a:p>
          <a:r>
            <a:rPr lang="en-US" dirty="0"/>
            <a:t>Intrinsic </a:t>
          </a:r>
          <a:r>
            <a:rPr lang="en-US" dirty="0" err="1"/>
            <a:t>veya</a:t>
          </a:r>
          <a:r>
            <a:rPr lang="en-US" dirty="0"/>
            <a:t> extrinsic </a:t>
          </a:r>
          <a:r>
            <a:rPr lang="en-US" dirty="0" err="1"/>
            <a:t>yol</a:t>
          </a:r>
          <a:r>
            <a:rPr lang="en-US" dirty="0"/>
            <a:t> </a:t>
          </a:r>
          <a:r>
            <a:rPr lang="en-US" dirty="0" err="1"/>
            <a:t>aktivasyonunun</a:t>
          </a:r>
          <a:r>
            <a:rPr lang="en-US" dirty="0"/>
            <a:t> </a:t>
          </a:r>
          <a:r>
            <a:rPr lang="en-US" dirty="0" err="1"/>
            <a:t>ayrı</a:t>
          </a:r>
          <a:r>
            <a:rPr lang="en-US" dirty="0"/>
            <a:t> </a:t>
          </a:r>
          <a:r>
            <a:rPr lang="en-US" dirty="0" err="1"/>
            <a:t>ayrı</a:t>
          </a:r>
          <a:r>
            <a:rPr lang="en-US" dirty="0"/>
            <a:t> </a:t>
          </a:r>
          <a:r>
            <a:rPr lang="en-US" dirty="0" err="1"/>
            <a:t>veya</a:t>
          </a:r>
          <a:r>
            <a:rPr lang="en-US" dirty="0"/>
            <a:t> </a:t>
          </a:r>
          <a:r>
            <a:rPr lang="en-US" dirty="0" err="1"/>
            <a:t>ikisinin</a:t>
          </a:r>
          <a:r>
            <a:rPr lang="en-US" dirty="0"/>
            <a:t> </a:t>
          </a:r>
          <a:r>
            <a:rPr lang="en-US" dirty="0" err="1"/>
            <a:t>birlikte</a:t>
          </a:r>
          <a:r>
            <a:rPr lang="en-US" dirty="0"/>
            <a:t> </a:t>
          </a:r>
          <a:r>
            <a:rPr lang="en-US" dirty="0" err="1"/>
            <a:t>aktivasyonu</a:t>
          </a:r>
          <a:r>
            <a:rPr lang="en-US" dirty="0"/>
            <a:t> </a:t>
          </a:r>
          <a:r>
            <a:rPr lang="en-US" dirty="0" err="1"/>
            <a:t>söz</a:t>
          </a:r>
          <a:r>
            <a:rPr lang="en-US" dirty="0"/>
            <a:t> </a:t>
          </a:r>
          <a:r>
            <a:rPr lang="en-US" dirty="0" err="1"/>
            <a:t>konusudur</a:t>
          </a:r>
          <a:r>
            <a:rPr lang="en-US" dirty="0"/>
            <a:t>.</a:t>
          </a:r>
          <a:endParaRPr lang="tr-TR" dirty="0"/>
        </a:p>
      </dgm:t>
    </dgm:pt>
    <dgm:pt modelId="{F92AC76A-764A-2C48-A0C9-986C90BA27CF}" type="parTrans" cxnId="{E3B0AC00-3A99-B24C-AFC0-4FC525BAFECA}">
      <dgm:prSet/>
      <dgm:spPr/>
      <dgm:t>
        <a:bodyPr/>
        <a:lstStyle/>
        <a:p>
          <a:endParaRPr lang="tr-TR"/>
        </a:p>
      </dgm:t>
    </dgm:pt>
    <dgm:pt modelId="{518A0BE1-35A8-1C44-9FF2-6A6B25158E58}" type="sibTrans" cxnId="{E3B0AC00-3A99-B24C-AFC0-4FC525BAFECA}">
      <dgm:prSet/>
      <dgm:spPr/>
      <dgm:t>
        <a:bodyPr/>
        <a:lstStyle/>
        <a:p>
          <a:endParaRPr lang="tr-TR"/>
        </a:p>
      </dgm:t>
    </dgm:pt>
    <dgm:pt modelId="{E6F2E098-B652-F147-BD6C-CE0F69AAE7C5}">
      <dgm:prSet/>
      <dgm:spPr/>
      <dgm:t>
        <a:bodyPr/>
        <a:lstStyle/>
        <a:p>
          <a:r>
            <a:rPr lang="tr-TR" dirty="0"/>
            <a:t>Doku faktörü salınması ile ekstrensek yol aktive olması </a:t>
          </a:r>
          <a:r>
            <a:rPr lang="tr-TR" dirty="0" err="1"/>
            <a:t>obstetrik</a:t>
          </a:r>
          <a:r>
            <a:rPr lang="tr-TR" dirty="0"/>
            <a:t> komplikasyonlar travma bakteriyel </a:t>
          </a:r>
          <a:r>
            <a:rPr lang="tr-TR" dirty="0" err="1"/>
            <a:t>sepsis</a:t>
          </a:r>
          <a:r>
            <a:rPr lang="tr-TR" dirty="0"/>
            <a:t> ve kanser vakalarında gözlenir.</a:t>
          </a:r>
        </a:p>
      </dgm:t>
    </dgm:pt>
    <dgm:pt modelId="{500CCA22-8D14-DD45-9205-AE044043124A}" type="parTrans" cxnId="{E69F22F3-927F-B943-A5C2-4D47E78CD5CB}">
      <dgm:prSet/>
      <dgm:spPr/>
      <dgm:t>
        <a:bodyPr/>
        <a:lstStyle/>
        <a:p>
          <a:endParaRPr lang="tr-TR"/>
        </a:p>
      </dgm:t>
    </dgm:pt>
    <dgm:pt modelId="{403BC7A2-DFD9-C24F-B3DC-4B79B8AB0FD5}" type="sibTrans" cxnId="{E69F22F3-927F-B943-A5C2-4D47E78CD5CB}">
      <dgm:prSet/>
      <dgm:spPr/>
      <dgm:t>
        <a:bodyPr/>
        <a:lstStyle/>
        <a:p>
          <a:endParaRPr lang="tr-TR"/>
        </a:p>
      </dgm:t>
    </dgm:pt>
    <dgm:pt modelId="{1B0872EC-CDA1-8E4B-BF71-7DA548299CBD}">
      <dgm:prSet/>
      <dgm:spPr/>
      <dgm:t>
        <a:bodyPr/>
        <a:lstStyle/>
        <a:p>
          <a:r>
            <a:rPr lang="en-US" dirty="0" err="1"/>
            <a:t>Aşırı</a:t>
          </a:r>
          <a:r>
            <a:rPr lang="en-US" dirty="0"/>
            <a:t> </a:t>
          </a:r>
          <a:r>
            <a:rPr lang="en-US" dirty="0" err="1"/>
            <a:t>endotel</a:t>
          </a:r>
          <a:r>
            <a:rPr lang="en-US" dirty="0"/>
            <a:t> </a:t>
          </a:r>
          <a:r>
            <a:rPr lang="en-US" dirty="0" err="1"/>
            <a:t>aktivasyonu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faktör</a:t>
          </a:r>
          <a:r>
            <a:rPr lang="en-US" dirty="0"/>
            <a:t> XII </a:t>
          </a:r>
          <a:r>
            <a:rPr lang="en-US" dirty="0" err="1"/>
            <a:t>aktivasyonu</a:t>
          </a:r>
          <a:r>
            <a:rPr lang="en-US" dirty="0"/>
            <a:t> </a:t>
          </a:r>
          <a:r>
            <a:rPr lang="en-US" dirty="0" err="1"/>
            <a:t>ile</a:t>
          </a:r>
          <a:r>
            <a:rPr lang="en-US" dirty="0"/>
            <a:t> </a:t>
          </a:r>
          <a:r>
            <a:rPr lang="en-US" dirty="0" err="1"/>
            <a:t>intrensek</a:t>
          </a:r>
          <a:r>
            <a:rPr lang="en-US" dirty="0"/>
            <a:t> </a:t>
          </a:r>
          <a:r>
            <a:rPr lang="en-US" dirty="0" err="1"/>
            <a:t>yolak</a:t>
          </a:r>
          <a:r>
            <a:rPr lang="en-US" dirty="0"/>
            <a:t> active </a:t>
          </a:r>
          <a:r>
            <a:rPr lang="en-US" dirty="0" err="1"/>
            <a:t>olabilir</a:t>
          </a:r>
          <a:r>
            <a:rPr lang="en-US" dirty="0"/>
            <a:t>. </a:t>
          </a:r>
          <a:r>
            <a:rPr lang="tr-TR" dirty="0" err="1"/>
            <a:t>Endotel</a:t>
          </a:r>
          <a:r>
            <a:rPr lang="tr-TR" dirty="0"/>
            <a:t> hasarına virüsler , </a:t>
          </a:r>
          <a:r>
            <a:rPr lang="tr-TR" dirty="0" err="1"/>
            <a:t>infeksiyonlar</a:t>
          </a:r>
          <a:r>
            <a:rPr lang="tr-TR" dirty="0"/>
            <a:t>, </a:t>
          </a:r>
          <a:r>
            <a:rPr lang="tr-TR" dirty="0" err="1"/>
            <a:t>immün</a:t>
          </a:r>
          <a:r>
            <a:rPr lang="tr-TR" dirty="0"/>
            <a:t> mekanizmalar ve aşırı sıcaklıklar neden olabilirler</a:t>
          </a:r>
          <a:r>
            <a:rPr lang="en-US" dirty="0"/>
            <a:t>.</a:t>
          </a:r>
          <a:endParaRPr lang="tr-TR" dirty="0"/>
        </a:p>
      </dgm:t>
    </dgm:pt>
    <dgm:pt modelId="{7F29B74C-F527-EA47-A551-21F1AE037DCC}" type="parTrans" cxnId="{AB501B12-6F48-0A4F-9A63-AC2648825DFC}">
      <dgm:prSet/>
      <dgm:spPr/>
      <dgm:t>
        <a:bodyPr/>
        <a:lstStyle/>
        <a:p>
          <a:endParaRPr lang="tr-TR"/>
        </a:p>
      </dgm:t>
    </dgm:pt>
    <dgm:pt modelId="{F5C0DDAC-2472-F94A-A791-FFF58E2F3450}" type="sibTrans" cxnId="{AB501B12-6F48-0A4F-9A63-AC2648825DFC}">
      <dgm:prSet/>
      <dgm:spPr/>
      <dgm:t>
        <a:bodyPr/>
        <a:lstStyle/>
        <a:p>
          <a:endParaRPr lang="tr-TR"/>
        </a:p>
      </dgm:t>
    </dgm:pt>
    <dgm:pt modelId="{61AD7BFD-CCFD-BF4E-973E-5AEA2793755B}">
      <dgm:prSet/>
      <dgm:spPr/>
      <dgm:t>
        <a:bodyPr/>
        <a:lstStyle/>
        <a:p>
          <a:r>
            <a:rPr lang="tr-TR" dirty="0" err="1"/>
            <a:t>Antikoagülan</a:t>
          </a:r>
          <a:r>
            <a:rPr lang="tr-TR" dirty="0"/>
            <a:t> sistem bozulur ve </a:t>
          </a:r>
          <a:r>
            <a:rPr lang="tr-TR" dirty="0" err="1"/>
            <a:t>antitrombinIII</a:t>
          </a:r>
          <a:r>
            <a:rPr lang="tr-TR" dirty="0"/>
            <a:t> ve Protein C seviyelerinde azalma gözlenir.</a:t>
          </a:r>
        </a:p>
      </dgm:t>
    </dgm:pt>
    <dgm:pt modelId="{8640A523-1E3F-D946-89C5-C8496044D1DE}" type="parTrans" cxnId="{4B11176B-E01F-1A4E-8750-10DD53E80789}">
      <dgm:prSet/>
      <dgm:spPr/>
      <dgm:t>
        <a:bodyPr/>
        <a:lstStyle/>
        <a:p>
          <a:endParaRPr lang="tr-TR"/>
        </a:p>
      </dgm:t>
    </dgm:pt>
    <dgm:pt modelId="{606B7A2F-CADE-554F-ACC0-6D1486DBDF55}" type="sibTrans" cxnId="{4B11176B-E01F-1A4E-8750-10DD53E80789}">
      <dgm:prSet/>
      <dgm:spPr/>
      <dgm:t>
        <a:bodyPr/>
        <a:lstStyle/>
        <a:p>
          <a:endParaRPr lang="tr-TR"/>
        </a:p>
      </dgm:t>
    </dgm:pt>
    <dgm:pt modelId="{BA64DA1A-3FFF-804F-98BA-B27AC84D26BE}" type="pres">
      <dgm:prSet presAssocID="{526557BD-08C6-8241-9BA1-ABFB1B8A7ECE}" presName="linear" presStyleCnt="0">
        <dgm:presLayoutVars>
          <dgm:animLvl val="lvl"/>
          <dgm:resizeHandles val="exact"/>
        </dgm:presLayoutVars>
      </dgm:prSet>
      <dgm:spPr/>
    </dgm:pt>
    <dgm:pt modelId="{B209F128-28EE-2349-9603-9E1811ECCA56}" type="pres">
      <dgm:prSet presAssocID="{D39B282D-C866-8F48-A7CE-D1009E6279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8BBF057-0857-5348-A1B8-A5FF2D311871}" type="pres">
      <dgm:prSet presAssocID="{518A0BE1-35A8-1C44-9FF2-6A6B25158E58}" presName="spacer" presStyleCnt="0"/>
      <dgm:spPr/>
    </dgm:pt>
    <dgm:pt modelId="{8C99FF7E-44F2-DD42-8516-CB244FD63D80}" type="pres">
      <dgm:prSet presAssocID="{E6F2E098-B652-F147-BD6C-CE0F69AAE7C5}" presName="parentText" presStyleLbl="node1" presStyleIdx="1" presStyleCnt="4" custLinFactNeighborX="347" custLinFactNeighborY="-69059">
        <dgm:presLayoutVars>
          <dgm:chMax val="0"/>
          <dgm:bulletEnabled val="1"/>
        </dgm:presLayoutVars>
      </dgm:prSet>
      <dgm:spPr/>
    </dgm:pt>
    <dgm:pt modelId="{EAEBE540-8B07-0448-A294-826D1E34BE44}" type="pres">
      <dgm:prSet presAssocID="{403BC7A2-DFD9-C24F-B3DC-4B79B8AB0FD5}" presName="spacer" presStyleCnt="0"/>
      <dgm:spPr/>
    </dgm:pt>
    <dgm:pt modelId="{4B623F84-41EF-484C-98B2-F2FEA7FC7C67}" type="pres">
      <dgm:prSet presAssocID="{1B0872EC-CDA1-8E4B-BF71-7DA548299CB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1A240B2-8883-8E4A-A96C-5DE5ABBB210F}" type="pres">
      <dgm:prSet presAssocID="{F5C0DDAC-2472-F94A-A791-FFF58E2F3450}" presName="spacer" presStyleCnt="0"/>
      <dgm:spPr/>
    </dgm:pt>
    <dgm:pt modelId="{42E1DEAB-B7BE-2F46-B33E-FA2BE302372A}" type="pres">
      <dgm:prSet presAssocID="{61AD7BFD-CCFD-BF4E-973E-5AEA2793755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3B0AC00-3A99-B24C-AFC0-4FC525BAFECA}" srcId="{526557BD-08C6-8241-9BA1-ABFB1B8A7ECE}" destId="{D39B282D-C866-8F48-A7CE-D1009E627996}" srcOrd="0" destOrd="0" parTransId="{F92AC76A-764A-2C48-A0C9-986C90BA27CF}" sibTransId="{518A0BE1-35A8-1C44-9FF2-6A6B25158E58}"/>
    <dgm:cxn modelId="{AB501B12-6F48-0A4F-9A63-AC2648825DFC}" srcId="{526557BD-08C6-8241-9BA1-ABFB1B8A7ECE}" destId="{1B0872EC-CDA1-8E4B-BF71-7DA548299CBD}" srcOrd="2" destOrd="0" parTransId="{7F29B74C-F527-EA47-A551-21F1AE037DCC}" sibTransId="{F5C0DDAC-2472-F94A-A791-FFF58E2F3450}"/>
    <dgm:cxn modelId="{70309A34-DAF5-E842-855F-1D8C8B5D6583}" type="presOf" srcId="{526557BD-08C6-8241-9BA1-ABFB1B8A7ECE}" destId="{BA64DA1A-3FFF-804F-98BA-B27AC84D26BE}" srcOrd="0" destOrd="0" presId="urn:microsoft.com/office/officeart/2005/8/layout/vList2"/>
    <dgm:cxn modelId="{59109343-45D5-8740-80CF-6E81219E5ECA}" type="presOf" srcId="{E6F2E098-B652-F147-BD6C-CE0F69AAE7C5}" destId="{8C99FF7E-44F2-DD42-8516-CB244FD63D80}" srcOrd="0" destOrd="0" presId="urn:microsoft.com/office/officeart/2005/8/layout/vList2"/>
    <dgm:cxn modelId="{ACD5C261-02E9-B944-883D-66C2F930594D}" type="presOf" srcId="{D39B282D-C866-8F48-A7CE-D1009E627996}" destId="{B209F128-28EE-2349-9603-9E1811ECCA56}" srcOrd="0" destOrd="0" presId="urn:microsoft.com/office/officeart/2005/8/layout/vList2"/>
    <dgm:cxn modelId="{4B11176B-E01F-1A4E-8750-10DD53E80789}" srcId="{526557BD-08C6-8241-9BA1-ABFB1B8A7ECE}" destId="{61AD7BFD-CCFD-BF4E-973E-5AEA2793755B}" srcOrd="3" destOrd="0" parTransId="{8640A523-1E3F-D946-89C5-C8496044D1DE}" sibTransId="{606B7A2F-CADE-554F-ACC0-6D1486DBDF55}"/>
    <dgm:cxn modelId="{6B94B67F-F5A8-8E47-B2D9-069459FB1483}" type="presOf" srcId="{1B0872EC-CDA1-8E4B-BF71-7DA548299CBD}" destId="{4B623F84-41EF-484C-98B2-F2FEA7FC7C67}" srcOrd="0" destOrd="0" presId="urn:microsoft.com/office/officeart/2005/8/layout/vList2"/>
    <dgm:cxn modelId="{E69F22F3-927F-B943-A5C2-4D47E78CD5CB}" srcId="{526557BD-08C6-8241-9BA1-ABFB1B8A7ECE}" destId="{E6F2E098-B652-F147-BD6C-CE0F69AAE7C5}" srcOrd="1" destOrd="0" parTransId="{500CCA22-8D14-DD45-9205-AE044043124A}" sibTransId="{403BC7A2-DFD9-C24F-B3DC-4B79B8AB0FD5}"/>
    <dgm:cxn modelId="{5A8562F8-8FB8-A74D-A987-23B8FA22FBBF}" type="presOf" srcId="{61AD7BFD-CCFD-BF4E-973E-5AEA2793755B}" destId="{42E1DEAB-B7BE-2F46-B33E-FA2BE302372A}" srcOrd="0" destOrd="0" presId="urn:microsoft.com/office/officeart/2005/8/layout/vList2"/>
    <dgm:cxn modelId="{EBEEB7F7-DC1C-6142-B39A-D385181BE7D3}" type="presParOf" srcId="{BA64DA1A-3FFF-804F-98BA-B27AC84D26BE}" destId="{B209F128-28EE-2349-9603-9E1811ECCA56}" srcOrd="0" destOrd="0" presId="urn:microsoft.com/office/officeart/2005/8/layout/vList2"/>
    <dgm:cxn modelId="{539E4147-D718-BD46-AC37-7BE26FA82723}" type="presParOf" srcId="{BA64DA1A-3FFF-804F-98BA-B27AC84D26BE}" destId="{68BBF057-0857-5348-A1B8-A5FF2D311871}" srcOrd="1" destOrd="0" presId="urn:microsoft.com/office/officeart/2005/8/layout/vList2"/>
    <dgm:cxn modelId="{88E17BD7-A023-D247-9D75-B63972FD040A}" type="presParOf" srcId="{BA64DA1A-3FFF-804F-98BA-B27AC84D26BE}" destId="{8C99FF7E-44F2-DD42-8516-CB244FD63D80}" srcOrd="2" destOrd="0" presId="urn:microsoft.com/office/officeart/2005/8/layout/vList2"/>
    <dgm:cxn modelId="{65339D69-15F8-A842-82C0-90208A97453D}" type="presParOf" srcId="{BA64DA1A-3FFF-804F-98BA-B27AC84D26BE}" destId="{EAEBE540-8B07-0448-A294-826D1E34BE44}" srcOrd="3" destOrd="0" presId="urn:microsoft.com/office/officeart/2005/8/layout/vList2"/>
    <dgm:cxn modelId="{825EEC7B-0020-0F45-9A85-E5CF790E285F}" type="presParOf" srcId="{BA64DA1A-3FFF-804F-98BA-B27AC84D26BE}" destId="{4B623F84-41EF-484C-98B2-F2FEA7FC7C67}" srcOrd="4" destOrd="0" presId="urn:microsoft.com/office/officeart/2005/8/layout/vList2"/>
    <dgm:cxn modelId="{3FFF308A-4F79-6F44-A131-97724172387E}" type="presParOf" srcId="{BA64DA1A-3FFF-804F-98BA-B27AC84D26BE}" destId="{C1A240B2-8883-8E4A-A96C-5DE5ABBB210F}" srcOrd="5" destOrd="0" presId="urn:microsoft.com/office/officeart/2005/8/layout/vList2"/>
    <dgm:cxn modelId="{C46C82DB-9F74-4D4C-B7F8-E932CAF52481}" type="presParOf" srcId="{BA64DA1A-3FFF-804F-98BA-B27AC84D26BE}" destId="{42E1DEAB-B7BE-2F46-B33E-FA2BE302372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7F2117-C1C4-1E46-9CBC-B68A5FBE381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B29ED62-FA88-114E-9C2B-8249C1059A1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Tumor necrosis factor (TNF Alfa),</a:t>
          </a:r>
          <a:r>
            <a:rPr lang="tr-TR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interleukin-1, and </a:t>
          </a:r>
          <a:r>
            <a:rPr lang="tr-TR" dirty="0">
              <a:solidFill>
                <a:schemeClr val="tx1"/>
              </a:solidFill>
            </a:rPr>
            <a:t>IL6</a:t>
          </a:r>
          <a:r>
            <a:rPr lang="en-US" dirty="0">
              <a:solidFill>
                <a:schemeClr val="tx1"/>
              </a:solidFill>
            </a:rPr>
            <a:t>) </a:t>
          </a:r>
          <a:r>
            <a:rPr lang="tr-TR" dirty="0">
              <a:solidFill>
                <a:schemeClr val="tx1"/>
              </a:solidFill>
            </a:rPr>
            <a:t>en önemli </a:t>
          </a:r>
          <a:r>
            <a:rPr lang="tr-TR" dirty="0" err="1">
              <a:solidFill>
                <a:schemeClr val="tx1"/>
              </a:solidFill>
            </a:rPr>
            <a:t>sitokinlerdir</a:t>
          </a:r>
          <a:r>
            <a:rPr lang="tr-TR" dirty="0">
              <a:solidFill>
                <a:schemeClr val="tx1"/>
              </a:solidFill>
            </a:rPr>
            <a:t>.</a:t>
          </a:r>
        </a:p>
      </dgm:t>
    </dgm:pt>
    <dgm:pt modelId="{A97F6FF0-DA2E-E14A-8251-C1BACC5EF5C3}" type="parTrans" cxnId="{119074E1-660B-FA43-ADB1-FE270669A7E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6CE7CAE-EDB4-6B41-B645-6F112B4BB7BF}" type="sibTrans" cxnId="{119074E1-660B-FA43-ADB1-FE270669A7E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3852DD4-13DD-8047-B77F-D79416F46D70}">
      <dgm:prSet/>
      <dgm:spPr/>
      <dgm:t>
        <a:bodyPr/>
        <a:lstStyle/>
        <a:p>
          <a:r>
            <a:rPr lang="tr-TR" dirty="0">
              <a:solidFill>
                <a:schemeClr val="tx1"/>
              </a:solidFill>
            </a:rPr>
            <a:t>Bu </a:t>
          </a:r>
          <a:r>
            <a:rPr lang="tr-TR" dirty="0" err="1">
              <a:solidFill>
                <a:schemeClr val="tx1"/>
              </a:solidFill>
            </a:rPr>
            <a:t>sitokinler</a:t>
          </a:r>
          <a:r>
            <a:rPr lang="tr-TR" dirty="0">
              <a:solidFill>
                <a:schemeClr val="tx1"/>
              </a:solidFill>
            </a:rPr>
            <a:t> yalnızca </a:t>
          </a:r>
          <a:r>
            <a:rPr lang="tr-TR" dirty="0" err="1">
              <a:solidFill>
                <a:schemeClr val="tx1"/>
              </a:solidFill>
            </a:rPr>
            <a:t>inflamasyona</a:t>
          </a:r>
          <a:r>
            <a:rPr lang="tr-TR" dirty="0">
              <a:solidFill>
                <a:schemeClr val="tx1"/>
              </a:solidFill>
            </a:rPr>
            <a:t>  aracı olmakla kalmaz, aynı zamanda </a:t>
          </a:r>
          <a:r>
            <a:rPr lang="tr-TR" dirty="0" err="1">
              <a:solidFill>
                <a:schemeClr val="tx1"/>
              </a:solidFill>
            </a:rPr>
            <a:t>endotel</a:t>
          </a:r>
          <a:r>
            <a:rPr lang="tr-TR" dirty="0">
              <a:solidFill>
                <a:schemeClr val="tx1"/>
              </a:solidFill>
            </a:rPr>
            <a:t> hücrelerinde doku faktörünün ekspresyonunu arttırır ve aynı anda </a:t>
          </a:r>
          <a:r>
            <a:rPr lang="tr-TR" dirty="0" err="1">
              <a:solidFill>
                <a:schemeClr val="tx1"/>
              </a:solidFill>
            </a:rPr>
            <a:t>trombomodulin</a:t>
          </a:r>
          <a:r>
            <a:rPr lang="tr-TR" dirty="0">
              <a:solidFill>
                <a:schemeClr val="tx1"/>
              </a:solidFill>
            </a:rPr>
            <a:t> ekspresyonunu azaltır.</a:t>
          </a:r>
        </a:p>
      </dgm:t>
    </dgm:pt>
    <dgm:pt modelId="{8106CF66-1F80-7144-966E-4979EFEF8204}" type="parTrans" cxnId="{8A2F1029-D408-5C44-9F14-1ECCD3B337A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BF1B3DFA-84E7-6341-9660-7A572EC7B382}" type="sibTrans" cxnId="{8A2F1029-D408-5C44-9F14-1ECCD3B337A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DAEED3C9-D9E0-654E-9AA8-12608B16BB2F}">
      <dgm:prSet/>
      <dgm:spPr/>
      <dgm:t>
        <a:bodyPr/>
        <a:lstStyle/>
        <a:p>
          <a:r>
            <a:rPr lang="tr-TR" dirty="0" err="1">
              <a:solidFill>
                <a:schemeClr val="tx1"/>
              </a:solidFill>
            </a:rPr>
            <a:t>Trombomodulin</a:t>
          </a:r>
          <a:r>
            <a:rPr lang="tr-TR" dirty="0">
              <a:solidFill>
                <a:schemeClr val="tx1"/>
              </a:solidFill>
            </a:rPr>
            <a:t>, hücre zarında bulunan bir </a:t>
          </a:r>
          <a:r>
            <a:rPr lang="tr-TR" dirty="0" err="1">
              <a:solidFill>
                <a:schemeClr val="tx1"/>
              </a:solidFill>
            </a:rPr>
            <a:t>glikoproteindir</a:t>
          </a:r>
          <a:r>
            <a:rPr lang="tr-TR" dirty="0">
              <a:solidFill>
                <a:schemeClr val="tx1"/>
              </a:solidFill>
            </a:rPr>
            <a:t> </a:t>
          </a:r>
          <a:r>
            <a:rPr lang="tr-TR" dirty="0" err="1">
              <a:solidFill>
                <a:schemeClr val="tx1"/>
              </a:solidFill>
            </a:rPr>
            <a:t>trombini</a:t>
          </a:r>
          <a:r>
            <a:rPr lang="tr-TR" dirty="0">
              <a:solidFill>
                <a:schemeClr val="tx1"/>
              </a:solidFill>
            </a:rPr>
            <a:t> (</a:t>
          </a:r>
          <a:r>
            <a:rPr lang="tr-TR" dirty="0" err="1">
              <a:solidFill>
                <a:schemeClr val="tx1"/>
              </a:solidFill>
            </a:rPr>
            <a:t>IIa</a:t>
          </a:r>
          <a:r>
            <a:rPr lang="tr-TR" dirty="0">
              <a:solidFill>
                <a:schemeClr val="tx1"/>
              </a:solidFill>
            </a:rPr>
            <a:t>) bağlayan ve  pıhtılaşmada ek düzenleyici mekanizmalardan biridir..</a:t>
          </a:r>
        </a:p>
      </dgm:t>
    </dgm:pt>
    <dgm:pt modelId="{6FE3B412-D1B8-3445-9BC7-195C6E6E25E7}" type="parTrans" cxnId="{D781F66D-6554-6E46-83C6-28EA732D1F53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6BAD9A50-418E-4045-93CE-3CD57A0A9354}" type="sibTrans" cxnId="{D781F66D-6554-6E46-83C6-28EA732D1F53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93905417-BA8C-D542-B761-5E58484E715C}">
      <dgm:prSet/>
      <dgm:spPr/>
      <dgm:t>
        <a:bodyPr/>
        <a:lstStyle/>
        <a:p>
          <a:r>
            <a:rPr lang="tr-TR" b="0" i="0" u="none" dirty="0">
              <a:solidFill>
                <a:schemeClr val="tx1"/>
              </a:solidFill>
            </a:rPr>
            <a:t>Net etki, </a:t>
          </a:r>
          <a:r>
            <a:rPr lang="tr-TR" b="0" i="0" u="none" dirty="0" err="1">
              <a:solidFill>
                <a:schemeClr val="tx1"/>
              </a:solidFill>
            </a:rPr>
            <a:t>prokoagülan</a:t>
          </a:r>
          <a:r>
            <a:rPr lang="tr-TR" b="0" i="0" u="none" dirty="0">
              <a:solidFill>
                <a:schemeClr val="tx1"/>
              </a:solidFill>
            </a:rPr>
            <a:t> duruma doğru dengede bir kaymadır.</a:t>
          </a:r>
          <a:endParaRPr lang="tr-TR" dirty="0">
            <a:solidFill>
              <a:schemeClr val="tx1"/>
            </a:solidFill>
          </a:endParaRPr>
        </a:p>
      </dgm:t>
    </dgm:pt>
    <dgm:pt modelId="{3DAE47B2-C989-E641-827D-0CB11526043A}" type="parTrans" cxnId="{C69EDADE-9740-284E-916D-E050302F86DA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202F24B-F5CC-D746-990A-CB8F5615CE88}" type="sibTrans" cxnId="{C69EDADE-9740-284E-916D-E050302F86DA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5DBD117A-62A9-C24C-AF67-6C50DA637FA8}" type="pres">
      <dgm:prSet presAssocID="{FB7F2117-C1C4-1E46-9CBC-B68A5FBE3812}" presName="linear" presStyleCnt="0">
        <dgm:presLayoutVars>
          <dgm:animLvl val="lvl"/>
          <dgm:resizeHandles val="exact"/>
        </dgm:presLayoutVars>
      </dgm:prSet>
      <dgm:spPr/>
    </dgm:pt>
    <dgm:pt modelId="{713AD701-0C2E-B544-9EEE-DEABCBCAF049}" type="pres">
      <dgm:prSet presAssocID="{1B29ED62-FA88-114E-9C2B-8249C1059A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E02DB71-AA64-A441-AA95-799E5E76CF05}" type="pres">
      <dgm:prSet presAssocID="{06CE7CAE-EDB4-6B41-B645-6F112B4BB7BF}" presName="spacer" presStyleCnt="0"/>
      <dgm:spPr/>
    </dgm:pt>
    <dgm:pt modelId="{61EE1D3C-5F59-8C49-A7A7-817EEB49C2A0}" type="pres">
      <dgm:prSet presAssocID="{23852DD4-13DD-8047-B77F-D79416F46D7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2B6773D-0712-954B-AD71-B8B2D5845201}" type="pres">
      <dgm:prSet presAssocID="{BF1B3DFA-84E7-6341-9660-7A572EC7B382}" presName="spacer" presStyleCnt="0"/>
      <dgm:spPr/>
    </dgm:pt>
    <dgm:pt modelId="{38553DD2-9DEC-DF47-8496-015B735BCFD6}" type="pres">
      <dgm:prSet presAssocID="{DAEED3C9-D9E0-654E-9AA8-12608B16BB2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0F1F116-F8A8-1D4D-9125-6A1710CD150E}" type="pres">
      <dgm:prSet presAssocID="{6BAD9A50-418E-4045-93CE-3CD57A0A9354}" presName="spacer" presStyleCnt="0"/>
      <dgm:spPr/>
    </dgm:pt>
    <dgm:pt modelId="{D2781DFE-BEA4-3846-AE62-DBCFB99D3B24}" type="pres">
      <dgm:prSet presAssocID="{93905417-BA8C-D542-B761-5E58484E715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320570C-640F-3245-B2A4-759B5E1E89FE}" type="presOf" srcId="{FB7F2117-C1C4-1E46-9CBC-B68A5FBE3812}" destId="{5DBD117A-62A9-C24C-AF67-6C50DA637FA8}" srcOrd="0" destOrd="0" presId="urn:microsoft.com/office/officeart/2005/8/layout/vList2"/>
    <dgm:cxn modelId="{FC163F1A-81A8-834C-A28B-46B825271311}" type="presOf" srcId="{93905417-BA8C-D542-B761-5E58484E715C}" destId="{D2781DFE-BEA4-3846-AE62-DBCFB99D3B24}" srcOrd="0" destOrd="0" presId="urn:microsoft.com/office/officeart/2005/8/layout/vList2"/>
    <dgm:cxn modelId="{74C8F126-0540-E94F-82A1-A669E9C66F19}" type="presOf" srcId="{1B29ED62-FA88-114E-9C2B-8249C1059A14}" destId="{713AD701-0C2E-B544-9EEE-DEABCBCAF049}" srcOrd="0" destOrd="0" presId="urn:microsoft.com/office/officeart/2005/8/layout/vList2"/>
    <dgm:cxn modelId="{8A2F1029-D408-5C44-9F14-1ECCD3B337A8}" srcId="{FB7F2117-C1C4-1E46-9CBC-B68A5FBE3812}" destId="{23852DD4-13DD-8047-B77F-D79416F46D70}" srcOrd="1" destOrd="0" parTransId="{8106CF66-1F80-7144-966E-4979EFEF8204}" sibTransId="{BF1B3DFA-84E7-6341-9660-7A572EC7B382}"/>
    <dgm:cxn modelId="{D0DED062-5DA2-E245-B80B-1D681B11D888}" type="presOf" srcId="{DAEED3C9-D9E0-654E-9AA8-12608B16BB2F}" destId="{38553DD2-9DEC-DF47-8496-015B735BCFD6}" srcOrd="0" destOrd="0" presId="urn:microsoft.com/office/officeart/2005/8/layout/vList2"/>
    <dgm:cxn modelId="{D781F66D-6554-6E46-83C6-28EA732D1F53}" srcId="{FB7F2117-C1C4-1E46-9CBC-B68A5FBE3812}" destId="{DAEED3C9-D9E0-654E-9AA8-12608B16BB2F}" srcOrd="2" destOrd="0" parTransId="{6FE3B412-D1B8-3445-9BC7-195C6E6E25E7}" sibTransId="{6BAD9A50-418E-4045-93CE-3CD57A0A9354}"/>
    <dgm:cxn modelId="{C3729DA1-4104-2549-8B67-0851AAA6B44A}" type="presOf" srcId="{23852DD4-13DD-8047-B77F-D79416F46D70}" destId="{61EE1D3C-5F59-8C49-A7A7-817EEB49C2A0}" srcOrd="0" destOrd="0" presId="urn:microsoft.com/office/officeart/2005/8/layout/vList2"/>
    <dgm:cxn modelId="{C69EDADE-9740-284E-916D-E050302F86DA}" srcId="{FB7F2117-C1C4-1E46-9CBC-B68A5FBE3812}" destId="{93905417-BA8C-D542-B761-5E58484E715C}" srcOrd="3" destOrd="0" parTransId="{3DAE47B2-C989-E641-827D-0CB11526043A}" sibTransId="{7202F24B-F5CC-D746-990A-CB8F5615CE88}"/>
    <dgm:cxn modelId="{119074E1-660B-FA43-ADB1-FE270669A7E8}" srcId="{FB7F2117-C1C4-1E46-9CBC-B68A5FBE3812}" destId="{1B29ED62-FA88-114E-9C2B-8249C1059A14}" srcOrd="0" destOrd="0" parTransId="{A97F6FF0-DA2E-E14A-8251-C1BACC5EF5C3}" sibTransId="{06CE7CAE-EDB4-6B41-B645-6F112B4BB7BF}"/>
    <dgm:cxn modelId="{1D891EEA-115F-6941-86C8-0B9551AB9425}" type="presParOf" srcId="{5DBD117A-62A9-C24C-AF67-6C50DA637FA8}" destId="{713AD701-0C2E-B544-9EEE-DEABCBCAF049}" srcOrd="0" destOrd="0" presId="urn:microsoft.com/office/officeart/2005/8/layout/vList2"/>
    <dgm:cxn modelId="{00D528F0-B0BD-F04F-AA31-9C266F472717}" type="presParOf" srcId="{5DBD117A-62A9-C24C-AF67-6C50DA637FA8}" destId="{3E02DB71-AA64-A441-AA95-799E5E76CF05}" srcOrd="1" destOrd="0" presId="urn:microsoft.com/office/officeart/2005/8/layout/vList2"/>
    <dgm:cxn modelId="{299C8A91-1CB6-4C41-AFC9-D18898A837A1}" type="presParOf" srcId="{5DBD117A-62A9-C24C-AF67-6C50DA637FA8}" destId="{61EE1D3C-5F59-8C49-A7A7-817EEB49C2A0}" srcOrd="2" destOrd="0" presId="urn:microsoft.com/office/officeart/2005/8/layout/vList2"/>
    <dgm:cxn modelId="{92AF65CF-6A4A-3649-89ED-275972926B5A}" type="presParOf" srcId="{5DBD117A-62A9-C24C-AF67-6C50DA637FA8}" destId="{52B6773D-0712-954B-AD71-B8B2D5845201}" srcOrd="3" destOrd="0" presId="urn:microsoft.com/office/officeart/2005/8/layout/vList2"/>
    <dgm:cxn modelId="{34A48072-3B1A-AD4B-A5E6-BED71A506666}" type="presParOf" srcId="{5DBD117A-62A9-C24C-AF67-6C50DA637FA8}" destId="{38553DD2-9DEC-DF47-8496-015B735BCFD6}" srcOrd="4" destOrd="0" presId="urn:microsoft.com/office/officeart/2005/8/layout/vList2"/>
    <dgm:cxn modelId="{5031E3A6-FC28-8447-AA2C-3D4B6A9366CB}" type="presParOf" srcId="{5DBD117A-62A9-C24C-AF67-6C50DA637FA8}" destId="{40F1F116-F8A8-1D4D-9125-6A1710CD150E}" srcOrd="5" destOrd="0" presId="urn:microsoft.com/office/officeart/2005/8/layout/vList2"/>
    <dgm:cxn modelId="{8FDAEB6A-941C-AD49-B785-90573055F321}" type="presParOf" srcId="{5DBD117A-62A9-C24C-AF67-6C50DA637FA8}" destId="{D2781DFE-BEA4-3846-AE62-DBCFB99D3B2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4A034B-5F00-7F42-A18E-621E686E9211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D56395A-CE1C-9245-908C-DAF2172C961A}">
      <dgm:prSet/>
      <dgm:spPr/>
      <dgm:t>
        <a:bodyPr/>
        <a:lstStyle/>
        <a:p>
          <a:r>
            <a:rPr lang="tr-TR" dirty="0" err="1"/>
            <a:t>DIC'ye</a:t>
          </a:r>
          <a:r>
            <a:rPr lang="tr-TR" dirty="0"/>
            <a:t> neden olabilecek yaygın klinik durumlar arasında </a:t>
          </a:r>
          <a:r>
            <a:rPr lang="tr-TR" dirty="0" err="1"/>
            <a:t>obstetrik</a:t>
          </a:r>
          <a:r>
            <a:rPr lang="tr-TR" dirty="0"/>
            <a:t> vakaların % 50'sini oluşturan bozukluklar; büyük travma; şok; </a:t>
          </a:r>
          <a:r>
            <a:rPr lang="tr-TR" dirty="0" err="1"/>
            <a:t>sepsis</a:t>
          </a:r>
          <a:r>
            <a:rPr lang="tr-TR" dirty="0"/>
            <a:t>; </a:t>
          </a:r>
          <a:r>
            <a:rPr lang="tr-TR" dirty="0" err="1"/>
            <a:t>malign</a:t>
          </a:r>
          <a:r>
            <a:rPr lang="tr-TR" dirty="0"/>
            <a:t> hastalıklardır..</a:t>
          </a:r>
        </a:p>
      </dgm:t>
    </dgm:pt>
    <dgm:pt modelId="{3892D2DA-8318-0A44-B2B7-1558B446AAC7}" type="parTrans" cxnId="{F56077D1-F16E-3843-A1EA-EE8CCF903D56}">
      <dgm:prSet/>
      <dgm:spPr/>
      <dgm:t>
        <a:bodyPr/>
        <a:lstStyle/>
        <a:p>
          <a:endParaRPr lang="tr-TR"/>
        </a:p>
      </dgm:t>
    </dgm:pt>
    <dgm:pt modelId="{D7226923-6B0B-804E-AD47-85DC9D876BAB}" type="sibTrans" cxnId="{F56077D1-F16E-3843-A1EA-EE8CCF903D56}">
      <dgm:prSet/>
      <dgm:spPr/>
      <dgm:t>
        <a:bodyPr/>
        <a:lstStyle/>
        <a:p>
          <a:endParaRPr lang="tr-TR"/>
        </a:p>
      </dgm:t>
    </dgm:pt>
    <dgm:pt modelId="{B1005A05-9138-9644-9D51-70D3A66ED268}">
      <dgm:prSet/>
      <dgm:spPr/>
      <dgm:t>
        <a:bodyPr/>
        <a:lstStyle/>
        <a:p>
          <a:r>
            <a:rPr lang="tr-TR" dirty="0" err="1"/>
            <a:t>Obstetrik</a:t>
          </a:r>
          <a:r>
            <a:rPr lang="tr-TR" dirty="0"/>
            <a:t> komplikasyonlarda nekrotik plasentadan salınan doku faktörleri veya </a:t>
          </a:r>
          <a:r>
            <a:rPr lang="tr-TR" dirty="0" err="1"/>
            <a:t>fetal</a:t>
          </a:r>
          <a:r>
            <a:rPr lang="tr-TR" dirty="0"/>
            <a:t> doku veya </a:t>
          </a:r>
          <a:r>
            <a:rPr lang="tr-TR" dirty="0" err="1"/>
            <a:t>amniyotik</a:t>
          </a:r>
          <a:r>
            <a:rPr lang="tr-TR" dirty="0"/>
            <a:t> sıvı </a:t>
          </a:r>
          <a:r>
            <a:rPr lang="tr-TR" dirty="0" err="1"/>
            <a:t>DIC'yi</a:t>
          </a:r>
          <a:r>
            <a:rPr lang="tr-TR" dirty="0"/>
            <a:t> tetikleyerek dolaşıma girebilir.</a:t>
          </a:r>
        </a:p>
      </dgm:t>
    </dgm:pt>
    <dgm:pt modelId="{0F8F4422-42E3-2C4F-AEC7-CDD281D8A847}" type="parTrans" cxnId="{B21F781C-2271-7643-9F42-078FECE5756D}">
      <dgm:prSet/>
      <dgm:spPr/>
      <dgm:t>
        <a:bodyPr/>
        <a:lstStyle/>
        <a:p>
          <a:endParaRPr lang="tr-TR"/>
        </a:p>
      </dgm:t>
    </dgm:pt>
    <dgm:pt modelId="{C7B3F8CD-4243-4E45-A5F2-8E75F806DBFF}" type="sibTrans" cxnId="{B21F781C-2271-7643-9F42-078FECE5756D}">
      <dgm:prSet/>
      <dgm:spPr/>
      <dgm:t>
        <a:bodyPr/>
        <a:lstStyle/>
        <a:p>
          <a:endParaRPr lang="tr-TR"/>
        </a:p>
      </dgm:t>
    </dgm:pt>
    <dgm:pt modelId="{B2482341-DAF5-1847-9AC9-2D27866C09A7}">
      <dgm:prSet/>
      <dgm:spPr/>
      <dgm:t>
        <a:bodyPr/>
        <a:lstStyle/>
        <a:p>
          <a:r>
            <a:rPr lang="tr-TR" dirty="0"/>
            <a:t>Bir arada bulunabilen </a:t>
          </a:r>
          <a:r>
            <a:rPr lang="tr-TR" dirty="0" err="1"/>
            <a:t>hipoksi</a:t>
          </a:r>
          <a:r>
            <a:rPr lang="tr-TR" dirty="0"/>
            <a:t>, şok ve </a:t>
          </a:r>
          <a:r>
            <a:rPr lang="tr-TR" dirty="0" err="1"/>
            <a:t>asidoz</a:t>
          </a:r>
          <a:r>
            <a:rPr lang="tr-TR" dirty="0"/>
            <a:t> ayrıca </a:t>
          </a:r>
          <a:r>
            <a:rPr lang="tr-TR" dirty="0" err="1"/>
            <a:t>endotel</a:t>
          </a:r>
          <a:r>
            <a:rPr lang="tr-TR" dirty="0"/>
            <a:t> hasarına neden olur.</a:t>
          </a:r>
        </a:p>
      </dgm:t>
    </dgm:pt>
    <dgm:pt modelId="{B38488BC-EC8D-5A4E-9595-131A126876A8}" type="parTrans" cxnId="{572A8BEA-EE25-864B-ACFD-255123BE1CDE}">
      <dgm:prSet/>
      <dgm:spPr/>
      <dgm:t>
        <a:bodyPr/>
        <a:lstStyle/>
        <a:p>
          <a:endParaRPr lang="tr-TR"/>
        </a:p>
      </dgm:t>
    </dgm:pt>
    <dgm:pt modelId="{45E4B798-8C6F-ED4E-B791-F0F9582349FD}" type="sibTrans" cxnId="{572A8BEA-EE25-864B-ACFD-255123BE1CDE}">
      <dgm:prSet/>
      <dgm:spPr/>
      <dgm:t>
        <a:bodyPr/>
        <a:lstStyle/>
        <a:p>
          <a:endParaRPr lang="tr-TR"/>
        </a:p>
      </dgm:t>
    </dgm:pt>
    <dgm:pt modelId="{4AF5B2F7-1EB9-9E48-A32C-C2EBAC78B8DF}">
      <dgm:prSet/>
      <dgm:spPr/>
      <dgm:t>
        <a:bodyPr/>
        <a:lstStyle/>
        <a:p>
          <a:r>
            <a:rPr lang="tr-TR" dirty="0"/>
            <a:t>Gram negatif bakteriyel enfeksiyonlar </a:t>
          </a:r>
          <a:r>
            <a:rPr lang="tr-TR" dirty="0" err="1"/>
            <a:t>endotoksinlerin</a:t>
          </a:r>
          <a:r>
            <a:rPr lang="tr-TR" dirty="0"/>
            <a:t> salınmasına neden olur, doku faktörünün salınmasıyla hem ekstrensek yolu  hem de </a:t>
          </a:r>
          <a:r>
            <a:rPr lang="tr-TR" dirty="0" err="1"/>
            <a:t>endotel</a:t>
          </a:r>
          <a:r>
            <a:rPr lang="tr-TR" dirty="0"/>
            <a:t> hasarı yoluyla </a:t>
          </a:r>
          <a:r>
            <a:rPr lang="tr-TR" dirty="0" err="1"/>
            <a:t>intrensek</a:t>
          </a:r>
          <a:r>
            <a:rPr lang="tr-TR" dirty="0"/>
            <a:t> yolu aktive eder. </a:t>
          </a:r>
          <a:r>
            <a:rPr lang="tr-TR" dirty="0" err="1"/>
            <a:t>Endotoksinler</a:t>
          </a:r>
          <a:r>
            <a:rPr lang="tr-TR" dirty="0"/>
            <a:t> ayrıca protein C aktivitesini </a:t>
          </a:r>
          <a:r>
            <a:rPr lang="tr-TR" dirty="0" err="1"/>
            <a:t>inhibe</a:t>
          </a:r>
          <a:r>
            <a:rPr lang="tr-TR" dirty="0"/>
            <a:t> eder.</a:t>
          </a:r>
        </a:p>
      </dgm:t>
    </dgm:pt>
    <dgm:pt modelId="{83C9F70F-279F-7646-9E3C-DDCAC4C248B7}" type="parTrans" cxnId="{DA3D4951-8E30-864B-ADE6-86CD7D59196B}">
      <dgm:prSet/>
      <dgm:spPr/>
      <dgm:t>
        <a:bodyPr/>
        <a:lstStyle/>
        <a:p>
          <a:endParaRPr lang="tr-TR"/>
        </a:p>
      </dgm:t>
    </dgm:pt>
    <dgm:pt modelId="{72EF3362-F9D9-6F4F-BD62-57DC2B4527F4}" type="sibTrans" cxnId="{DA3D4951-8E30-864B-ADE6-86CD7D59196B}">
      <dgm:prSet/>
      <dgm:spPr/>
      <dgm:t>
        <a:bodyPr/>
        <a:lstStyle/>
        <a:p>
          <a:endParaRPr lang="tr-TR"/>
        </a:p>
      </dgm:t>
    </dgm:pt>
    <dgm:pt modelId="{DD2970B1-E45C-BD41-A3CF-D79F7D23CACB}">
      <dgm:prSet/>
      <dgm:spPr/>
      <dgm:t>
        <a:bodyPr/>
        <a:lstStyle/>
        <a:p>
          <a:r>
            <a:rPr lang="tr-TR" dirty="0"/>
            <a:t>Enfeksiyonla ilişkili antijen-antikor kompleksleri </a:t>
          </a:r>
          <a:r>
            <a:rPr lang="tr-TR" dirty="0" err="1"/>
            <a:t>kompleman</a:t>
          </a:r>
          <a:r>
            <a:rPr lang="tr-TR" dirty="0"/>
            <a:t> aracılığı ile </a:t>
          </a:r>
          <a:r>
            <a:rPr lang="tr-TR" dirty="0" err="1"/>
            <a:t>trombositleri</a:t>
          </a:r>
          <a:r>
            <a:rPr lang="tr-TR" dirty="0"/>
            <a:t> aktive edebilir. </a:t>
          </a:r>
        </a:p>
      </dgm:t>
    </dgm:pt>
    <dgm:pt modelId="{0CFE403A-D986-8847-AB75-91D8CADDCBC7}" type="parTrans" cxnId="{E16DAF9D-D1ED-1843-8F5B-01984B92252B}">
      <dgm:prSet/>
      <dgm:spPr/>
      <dgm:t>
        <a:bodyPr/>
        <a:lstStyle/>
        <a:p>
          <a:endParaRPr lang="tr-TR"/>
        </a:p>
      </dgm:t>
    </dgm:pt>
    <dgm:pt modelId="{E6C35B83-F030-4C48-9C6D-DE89790995DD}" type="sibTrans" cxnId="{E16DAF9D-D1ED-1843-8F5B-01984B92252B}">
      <dgm:prSet/>
      <dgm:spPr/>
      <dgm:t>
        <a:bodyPr/>
        <a:lstStyle/>
        <a:p>
          <a:endParaRPr lang="tr-TR"/>
        </a:p>
      </dgm:t>
    </dgm:pt>
    <dgm:pt modelId="{C0AD511E-FB8F-2D43-8ACD-9437DFE3B181}" type="pres">
      <dgm:prSet presAssocID="{EF4A034B-5F00-7F42-A18E-621E686E9211}" presName="linear" presStyleCnt="0">
        <dgm:presLayoutVars>
          <dgm:animLvl val="lvl"/>
          <dgm:resizeHandles val="exact"/>
        </dgm:presLayoutVars>
      </dgm:prSet>
      <dgm:spPr/>
    </dgm:pt>
    <dgm:pt modelId="{873C1EAD-F280-514B-826A-E216820BC3CF}" type="pres">
      <dgm:prSet presAssocID="{FD56395A-CE1C-9245-908C-DAF2172C961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CB0A338-EA1C-F34B-9185-89275B078171}" type="pres">
      <dgm:prSet presAssocID="{D7226923-6B0B-804E-AD47-85DC9D876BAB}" presName="spacer" presStyleCnt="0"/>
      <dgm:spPr/>
    </dgm:pt>
    <dgm:pt modelId="{F77E0191-3192-AC48-A01D-106248F912C5}" type="pres">
      <dgm:prSet presAssocID="{B1005A05-9138-9644-9D51-70D3A66ED26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7C47A19-E825-844D-B0D9-AEACD3FA230C}" type="pres">
      <dgm:prSet presAssocID="{C7B3F8CD-4243-4E45-A5F2-8E75F806DBFF}" presName="spacer" presStyleCnt="0"/>
      <dgm:spPr/>
    </dgm:pt>
    <dgm:pt modelId="{A9184BCB-C6B9-2749-8AC9-1D63E7B292C4}" type="pres">
      <dgm:prSet presAssocID="{B2482341-DAF5-1847-9AC9-2D27866C09A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D3E9DC-3D33-8F4C-9988-92983DDCF2C2}" type="pres">
      <dgm:prSet presAssocID="{45E4B798-8C6F-ED4E-B791-F0F9582349FD}" presName="spacer" presStyleCnt="0"/>
      <dgm:spPr/>
    </dgm:pt>
    <dgm:pt modelId="{73472D6A-707B-FF4E-AEDD-910201EAEA5D}" type="pres">
      <dgm:prSet presAssocID="{4AF5B2F7-1EB9-9E48-A32C-C2EBAC78B8D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30F8B41-6D85-9648-B088-1E26EE90EEDE}" type="pres">
      <dgm:prSet presAssocID="{72EF3362-F9D9-6F4F-BD62-57DC2B4527F4}" presName="spacer" presStyleCnt="0"/>
      <dgm:spPr/>
    </dgm:pt>
    <dgm:pt modelId="{2119D2DF-4B99-2641-AAEC-37A3B9249756}" type="pres">
      <dgm:prSet presAssocID="{DD2970B1-E45C-BD41-A3CF-D79F7D23CAC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675F500-346F-BA45-AFD0-E28E91641D49}" type="presOf" srcId="{B1005A05-9138-9644-9D51-70D3A66ED268}" destId="{F77E0191-3192-AC48-A01D-106248F912C5}" srcOrd="0" destOrd="0" presId="urn:microsoft.com/office/officeart/2005/8/layout/vList2"/>
    <dgm:cxn modelId="{CDA45211-30BA-9F47-95A1-B5552B60231D}" type="presOf" srcId="{B2482341-DAF5-1847-9AC9-2D27866C09A7}" destId="{A9184BCB-C6B9-2749-8AC9-1D63E7B292C4}" srcOrd="0" destOrd="0" presId="urn:microsoft.com/office/officeart/2005/8/layout/vList2"/>
    <dgm:cxn modelId="{AD51FA1B-8DDB-E440-99B7-8673F1A3AB14}" type="presOf" srcId="{DD2970B1-E45C-BD41-A3CF-D79F7D23CACB}" destId="{2119D2DF-4B99-2641-AAEC-37A3B9249756}" srcOrd="0" destOrd="0" presId="urn:microsoft.com/office/officeart/2005/8/layout/vList2"/>
    <dgm:cxn modelId="{B21F781C-2271-7643-9F42-078FECE5756D}" srcId="{EF4A034B-5F00-7F42-A18E-621E686E9211}" destId="{B1005A05-9138-9644-9D51-70D3A66ED268}" srcOrd="1" destOrd="0" parTransId="{0F8F4422-42E3-2C4F-AEC7-CDD281D8A847}" sibTransId="{C7B3F8CD-4243-4E45-A5F2-8E75F806DBFF}"/>
    <dgm:cxn modelId="{A3696A1E-ECB7-524A-BC57-0DAFA6D24729}" type="presOf" srcId="{EF4A034B-5F00-7F42-A18E-621E686E9211}" destId="{C0AD511E-FB8F-2D43-8ACD-9437DFE3B181}" srcOrd="0" destOrd="0" presId="urn:microsoft.com/office/officeart/2005/8/layout/vList2"/>
    <dgm:cxn modelId="{DA3D4951-8E30-864B-ADE6-86CD7D59196B}" srcId="{EF4A034B-5F00-7F42-A18E-621E686E9211}" destId="{4AF5B2F7-1EB9-9E48-A32C-C2EBAC78B8DF}" srcOrd="3" destOrd="0" parTransId="{83C9F70F-279F-7646-9E3C-DDCAC4C248B7}" sibTransId="{72EF3362-F9D9-6F4F-BD62-57DC2B4527F4}"/>
    <dgm:cxn modelId="{20ED8560-86E2-F54A-B22A-47DE40B56431}" type="presOf" srcId="{4AF5B2F7-1EB9-9E48-A32C-C2EBAC78B8DF}" destId="{73472D6A-707B-FF4E-AEDD-910201EAEA5D}" srcOrd="0" destOrd="0" presId="urn:microsoft.com/office/officeart/2005/8/layout/vList2"/>
    <dgm:cxn modelId="{E16DAF9D-D1ED-1843-8F5B-01984B92252B}" srcId="{EF4A034B-5F00-7F42-A18E-621E686E9211}" destId="{DD2970B1-E45C-BD41-A3CF-D79F7D23CACB}" srcOrd="4" destOrd="0" parTransId="{0CFE403A-D986-8847-AB75-91D8CADDCBC7}" sibTransId="{E6C35B83-F030-4C48-9C6D-DE89790995DD}"/>
    <dgm:cxn modelId="{F56077D1-F16E-3843-A1EA-EE8CCF903D56}" srcId="{EF4A034B-5F00-7F42-A18E-621E686E9211}" destId="{FD56395A-CE1C-9245-908C-DAF2172C961A}" srcOrd="0" destOrd="0" parTransId="{3892D2DA-8318-0A44-B2B7-1558B446AAC7}" sibTransId="{D7226923-6B0B-804E-AD47-85DC9D876BAB}"/>
    <dgm:cxn modelId="{D3B255D6-53B3-884D-9F38-2893711CCDC7}" type="presOf" srcId="{FD56395A-CE1C-9245-908C-DAF2172C961A}" destId="{873C1EAD-F280-514B-826A-E216820BC3CF}" srcOrd="0" destOrd="0" presId="urn:microsoft.com/office/officeart/2005/8/layout/vList2"/>
    <dgm:cxn modelId="{572A8BEA-EE25-864B-ACFD-255123BE1CDE}" srcId="{EF4A034B-5F00-7F42-A18E-621E686E9211}" destId="{B2482341-DAF5-1847-9AC9-2D27866C09A7}" srcOrd="2" destOrd="0" parTransId="{B38488BC-EC8D-5A4E-9595-131A126876A8}" sibTransId="{45E4B798-8C6F-ED4E-B791-F0F9582349FD}"/>
    <dgm:cxn modelId="{CE23CA7F-A9B2-6C43-A3AB-05295924DFFC}" type="presParOf" srcId="{C0AD511E-FB8F-2D43-8ACD-9437DFE3B181}" destId="{873C1EAD-F280-514B-826A-E216820BC3CF}" srcOrd="0" destOrd="0" presId="urn:microsoft.com/office/officeart/2005/8/layout/vList2"/>
    <dgm:cxn modelId="{DFF94F5C-0068-2449-A38C-F2FEF16FB996}" type="presParOf" srcId="{C0AD511E-FB8F-2D43-8ACD-9437DFE3B181}" destId="{1CB0A338-EA1C-F34B-9185-89275B078171}" srcOrd="1" destOrd="0" presId="urn:microsoft.com/office/officeart/2005/8/layout/vList2"/>
    <dgm:cxn modelId="{DFBDEF73-F260-BB46-A9F7-5FF50EF573C8}" type="presParOf" srcId="{C0AD511E-FB8F-2D43-8ACD-9437DFE3B181}" destId="{F77E0191-3192-AC48-A01D-106248F912C5}" srcOrd="2" destOrd="0" presId="urn:microsoft.com/office/officeart/2005/8/layout/vList2"/>
    <dgm:cxn modelId="{BAD94B32-58E0-C748-A1FD-BFDDC4AA500A}" type="presParOf" srcId="{C0AD511E-FB8F-2D43-8ACD-9437DFE3B181}" destId="{A7C47A19-E825-844D-B0D9-AEACD3FA230C}" srcOrd="3" destOrd="0" presId="urn:microsoft.com/office/officeart/2005/8/layout/vList2"/>
    <dgm:cxn modelId="{BEE1F165-CD7C-EC4A-B056-78DBFEE7E40F}" type="presParOf" srcId="{C0AD511E-FB8F-2D43-8ACD-9437DFE3B181}" destId="{A9184BCB-C6B9-2749-8AC9-1D63E7B292C4}" srcOrd="4" destOrd="0" presId="urn:microsoft.com/office/officeart/2005/8/layout/vList2"/>
    <dgm:cxn modelId="{ED76BE1F-9CE4-2D4B-85FF-4E117178ECEB}" type="presParOf" srcId="{C0AD511E-FB8F-2D43-8ACD-9437DFE3B181}" destId="{03D3E9DC-3D33-8F4C-9988-92983DDCF2C2}" srcOrd="5" destOrd="0" presId="urn:microsoft.com/office/officeart/2005/8/layout/vList2"/>
    <dgm:cxn modelId="{6FFE4259-5AB2-D74A-ACB7-0DFCE28CA724}" type="presParOf" srcId="{C0AD511E-FB8F-2D43-8ACD-9437DFE3B181}" destId="{73472D6A-707B-FF4E-AEDD-910201EAEA5D}" srcOrd="6" destOrd="0" presId="urn:microsoft.com/office/officeart/2005/8/layout/vList2"/>
    <dgm:cxn modelId="{1FDB07CC-1054-0E41-8371-DB193DFA6FAC}" type="presParOf" srcId="{C0AD511E-FB8F-2D43-8ACD-9437DFE3B181}" destId="{A30F8B41-6D85-9648-B088-1E26EE90EEDE}" srcOrd="7" destOrd="0" presId="urn:microsoft.com/office/officeart/2005/8/layout/vList2"/>
    <dgm:cxn modelId="{EBA7A3BA-7746-2C4B-BAE1-50E540093949}" type="presParOf" srcId="{C0AD511E-FB8F-2D43-8ACD-9437DFE3B181}" destId="{2119D2DF-4B99-2641-AAEC-37A3B92497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A3EB49-725A-2D44-8895-812AC627CC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4C3EC37-DB92-F445-B77C-42234CE2AE40}">
      <dgm:prSet custT="1"/>
      <dgm:spPr/>
      <dgm:t>
        <a:bodyPr/>
        <a:lstStyle/>
        <a:p>
          <a:r>
            <a:rPr lang="tr-TR" sz="2000" dirty="0"/>
            <a:t>DIC,  Pıhtılaşma ve </a:t>
          </a:r>
          <a:r>
            <a:rPr lang="tr-TR" sz="2000" dirty="0" err="1"/>
            <a:t>mikroemboli</a:t>
          </a:r>
          <a:r>
            <a:rPr lang="tr-TR" sz="2000" dirty="0"/>
            <a:t> oluşumu karakterize olmasına rağmen akut belirtileri genellikle kanama sorunları ile ortaya çıkar.</a:t>
          </a:r>
          <a:endParaRPr lang="tr-TR" sz="2000" dirty="0">
            <a:solidFill>
              <a:schemeClr val="tx1"/>
            </a:solidFill>
          </a:endParaRPr>
        </a:p>
      </dgm:t>
    </dgm:pt>
    <dgm:pt modelId="{52EA361F-ED92-FC44-881F-1C7CA35ABB00}" type="parTrans" cxnId="{336AD453-87BE-F245-B5F6-3BD49681A451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C6E646F5-7BEA-E84B-B3A1-8D64E7F28F99}" type="sibTrans" cxnId="{336AD453-87BE-F245-B5F6-3BD49681A451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583D3CCF-817B-2F4B-AD57-E5B35607D2C5}">
      <dgm:prSet custT="1"/>
      <dgm:spPr/>
      <dgm:t>
        <a:bodyPr/>
        <a:lstStyle/>
        <a:p>
          <a:r>
            <a:rPr lang="tr-TR" sz="2000" dirty="0"/>
            <a:t>Kanama </a:t>
          </a:r>
          <a:r>
            <a:rPr lang="tr-TR" sz="2000" dirty="0" err="1"/>
            <a:t>peteşi</a:t>
          </a:r>
          <a:r>
            <a:rPr lang="tr-TR" sz="2000" dirty="0"/>
            <a:t>, </a:t>
          </a:r>
          <a:r>
            <a:rPr lang="tr-TR" sz="2000" dirty="0" err="1"/>
            <a:t>purpura</a:t>
          </a:r>
          <a:r>
            <a:rPr lang="tr-TR" sz="2000" dirty="0"/>
            <a:t>, sızıntı şeklinde girişimsel işlem yerlerinden kanama mevcut olabilir. .</a:t>
          </a:r>
          <a:endParaRPr lang="tr-TR" sz="2000" dirty="0">
            <a:solidFill>
              <a:schemeClr val="tx1"/>
            </a:solidFill>
          </a:endParaRPr>
        </a:p>
      </dgm:t>
    </dgm:pt>
    <dgm:pt modelId="{A0465CD5-FC42-1942-B82A-D130C8F094E8}" type="parTrans" cxnId="{887758B3-9A94-F942-93E6-A78023A1F02D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72CD0C86-40CF-6142-9FC0-BCAE17C97FC8}" type="sibTrans" cxnId="{887758B3-9A94-F942-93E6-A78023A1F02D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1D4EBC73-DA31-F448-9A73-9731C44ABB7C}">
      <dgm:prSet custT="1"/>
      <dgm:spPr/>
      <dgm:t>
        <a:bodyPr/>
        <a:lstStyle/>
        <a:p>
          <a:r>
            <a:rPr lang="tr-TR" sz="2000" b="0" i="0" u="none" dirty="0"/>
            <a:t>Kontrolsüz doğum sonu kanamaları </a:t>
          </a:r>
          <a:r>
            <a:rPr lang="tr-TR" sz="2000" b="0" i="0" u="none" dirty="0" err="1"/>
            <a:t>DIC’i</a:t>
          </a:r>
          <a:r>
            <a:rPr lang="tr-TR" sz="2000" b="0" i="0" u="none" dirty="0"/>
            <a:t>  gösterebilir.</a:t>
          </a:r>
          <a:r>
            <a:rPr lang="en-US" sz="2000" dirty="0">
              <a:solidFill>
                <a:schemeClr val="tx1"/>
              </a:solidFill>
            </a:rPr>
            <a:t>.</a:t>
          </a:r>
          <a:endParaRPr lang="tr-TR" sz="2000" dirty="0">
            <a:solidFill>
              <a:schemeClr val="tx1"/>
            </a:solidFill>
          </a:endParaRPr>
        </a:p>
      </dgm:t>
    </dgm:pt>
    <dgm:pt modelId="{2E975C9D-3CA4-A748-9A36-552DB8C604F4}" type="parTrans" cxnId="{2624995C-A3AF-384A-BF7C-A479A5E666A5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E10A82D4-867C-4C4C-A6CE-F2FD8E956438}" type="sibTrans" cxnId="{2624995C-A3AF-384A-BF7C-A479A5E666A5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DC661EC9-8707-6746-85A1-F5528A96D755}">
      <dgm:prSet custT="1"/>
      <dgm:spPr/>
      <dgm:t>
        <a:bodyPr/>
        <a:lstStyle/>
        <a:p>
          <a:r>
            <a:rPr lang="tr-TR" sz="2000" dirty="0" err="1"/>
            <a:t>Microemboli</a:t>
          </a:r>
          <a:r>
            <a:rPr lang="tr-TR" sz="2000" dirty="0"/>
            <a:t>, kan damarlarını tıkayabilir ve doku </a:t>
          </a:r>
          <a:r>
            <a:rPr lang="tr-TR" sz="2000" dirty="0" err="1"/>
            <a:t>hipoksisine</a:t>
          </a:r>
          <a:r>
            <a:rPr lang="tr-TR" sz="2000" dirty="0"/>
            <a:t> neden olabilir ve böbrekler kalp, akciğerler ve beyin. gibi organ </a:t>
          </a:r>
          <a:r>
            <a:rPr lang="tr-TR" sz="2000" dirty="0" err="1"/>
            <a:t>yapılarındaa</a:t>
          </a:r>
          <a:r>
            <a:rPr lang="tr-TR" sz="2000" dirty="0"/>
            <a:t> nekrotik hasar ortaya çıkabilir.</a:t>
          </a:r>
          <a:endParaRPr lang="tr-TR" sz="2000" dirty="0">
            <a:solidFill>
              <a:schemeClr val="tx1"/>
            </a:solidFill>
          </a:endParaRPr>
        </a:p>
      </dgm:t>
    </dgm:pt>
    <dgm:pt modelId="{E13310AD-17F0-FC40-8F71-9A6DD3E326E5}" type="parTrans" cxnId="{F9F88469-CB20-5D45-8F08-F02954F149C3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1E5C5499-FEF1-8C4D-823D-6A3209DE1F0C}" type="sibTrans" cxnId="{F9F88469-CB20-5D45-8F08-F02954F149C3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C828324D-8670-4641-A090-EDE7E216D7AE}">
      <dgm:prSet custT="1"/>
      <dgm:spPr/>
      <dgm:t>
        <a:bodyPr/>
        <a:lstStyle/>
        <a:p>
          <a:r>
            <a:rPr lang="tr-TR" sz="2000" dirty="0"/>
            <a:t>Sonuç olarak, yaygın klinik belirtiler böbrek, dolaşım ve kan dolaşımına bağlı olabilir. veya solunum yetmezliği; akut kanamalı ülserler; veya </a:t>
          </a:r>
          <a:r>
            <a:rPr lang="tr-TR" sz="2000" dirty="0" err="1"/>
            <a:t>konvülsiyonlar</a:t>
          </a:r>
          <a:r>
            <a:rPr lang="tr-TR" sz="2000" dirty="0"/>
            <a:t> ve koma gözlenebilir.</a:t>
          </a:r>
          <a:endParaRPr lang="tr-TR" sz="2000" dirty="0">
            <a:solidFill>
              <a:schemeClr val="tx1"/>
            </a:solidFill>
          </a:endParaRPr>
        </a:p>
      </dgm:t>
    </dgm:pt>
    <dgm:pt modelId="{79D7AFDD-1FFC-0A45-8775-5DEB92023FAD}" type="parTrans" cxnId="{16AF2479-2C7F-634E-BEF7-F36C3BA91ADF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C314FCBC-184D-8548-AAA1-84165C6F8689}" type="sibTrans" cxnId="{16AF2479-2C7F-634E-BEF7-F36C3BA91ADF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4E303484-462B-824C-917D-AD41F73044CB}">
      <dgm:prSet custT="1"/>
      <dgm:spPr/>
      <dgm:t>
        <a:bodyPr/>
        <a:lstStyle/>
        <a:p>
          <a:r>
            <a:rPr lang="tr-TR" sz="2000" dirty="0" err="1">
              <a:solidFill>
                <a:schemeClr val="tx1"/>
              </a:solidFill>
            </a:rPr>
            <a:t>Trombus</a:t>
          </a:r>
          <a:r>
            <a:rPr lang="tr-TR" sz="2000" dirty="0">
              <a:solidFill>
                <a:schemeClr val="tx1"/>
              </a:solidFill>
            </a:rPr>
            <a:t> tarafından kısmen tıkalı damarlardan geçen eritrositlerde parçalanma gözlenebilir. (MAHA)</a:t>
          </a:r>
        </a:p>
      </dgm:t>
    </dgm:pt>
    <dgm:pt modelId="{9926D987-B1E8-FB41-B2BA-29D98DE165A7}" type="parTrans" cxnId="{DA3241DA-BBA4-3F46-902A-3F1E1BC1938A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5974F4D3-5629-BC46-BE39-22E2E3BBF8B8}" type="sibTrans" cxnId="{DA3241DA-BBA4-3F46-902A-3F1E1BC1938A}">
      <dgm:prSet/>
      <dgm:spPr/>
      <dgm:t>
        <a:bodyPr/>
        <a:lstStyle/>
        <a:p>
          <a:endParaRPr lang="tr-TR" sz="2000">
            <a:solidFill>
              <a:schemeClr val="tx1"/>
            </a:solidFill>
          </a:endParaRPr>
        </a:p>
      </dgm:t>
    </dgm:pt>
    <dgm:pt modelId="{D96A92DC-3789-9A4A-9568-7F489EE3868E}" type="pres">
      <dgm:prSet presAssocID="{DFA3EB49-725A-2D44-8895-812AC627CC66}" presName="linear" presStyleCnt="0">
        <dgm:presLayoutVars>
          <dgm:animLvl val="lvl"/>
          <dgm:resizeHandles val="exact"/>
        </dgm:presLayoutVars>
      </dgm:prSet>
      <dgm:spPr/>
    </dgm:pt>
    <dgm:pt modelId="{3B0F15EC-E38C-8A49-88BC-3A047A5DFEFF}" type="pres">
      <dgm:prSet presAssocID="{84C3EC37-DB92-F445-B77C-42234CE2AE4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1446AB4-9D18-BC4A-85CE-F8BAC4D924B7}" type="pres">
      <dgm:prSet presAssocID="{C6E646F5-7BEA-E84B-B3A1-8D64E7F28F99}" presName="spacer" presStyleCnt="0"/>
      <dgm:spPr/>
    </dgm:pt>
    <dgm:pt modelId="{2EE6AC0A-3C1C-E642-A8E9-01CD79668292}" type="pres">
      <dgm:prSet presAssocID="{583D3CCF-817B-2F4B-AD57-E5B35607D2C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F160322-4C9B-4E4A-8903-F86DB667E5B0}" type="pres">
      <dgm:prSet presAssocID="{72CD0C86-40CF-6142-9FC0-BCAE17C97FC8}" presName="spacer" presStyleCnt="0"/>
      <dgm:spPr/>
    </dgm:pt>
    <dgm:pt modelId="{667B7612-E487-614E-B9B9-27A4B2CE9CF4}" type="pres">
      <dgm:prSet presAssocID="{1D4EBC73-DA31-F448-9A73-9731C44ABB7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E094DE1-EC47-124E-BD96-EFAF42147D32}" type="pres">
      <dgm:prSet presAssocID="{E10A82D4-867C-4C4C-A6CE-F2FD8E956438}" presName="spacer" presStyleCnt="0"/>
      <dgm:spPr/>
    </dgm:pt>
    <dgm:pt modelId="{2257034C-B53D-0144-8AD0-AE574732D2CC}" type="pres">
      <dgm:prSet presAssocID="{DC661EC9-8707-6746-85A1-F5528A96D75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BB6EAC8-D2A1-4241-81FB-8722F43A4D80}" type="pres">
      <dgm:prSet presAssocID="{1E5C5499-FEF1-8C4D-823D-6A3209DE1F0C}" presName="spacer" presStyleCnt="0"/>
      <dgm:spPr/>
    </dgm:pt>
    <dgm:pt modelId="{1B57357F-FF0C-DF41-BE5D-7343814CD291}" type="pres">
      <dgm:prSet presAssocID="{C828324D-8670-4641-A090-EDE7E216D7A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444F093-9FFA-3842-9CF3-E4E96028D134}" type="pres">
      <dgm:prSet presAssocID="{C314FCBC-184D-8548-AAA1-84165C6F8689}" presName="spacer" presStyleCnt="0"/>
      <dgm:spPr/>
    </dgm:pt>
    <dgm:pt modelId="{E0706CCE-7502-5749-9EC2-0EDC6FF2B5B4}" type="pres">
      <dgm:prSet presAssocID="{4E303484-462B-824C-917D-AD41F73044C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1B4CC08-70F9-104D-8382-EA7BC7DC56BF}" type="presOf" srcId="{1D4EBC73-DA31-F448-9A73-9731C44ABB7C}" destId="{667B7612-E487-614E-B9B9-27A4B2CE9CF4}" srcOrd="0" destOrd="0" presId="urn:microsoft.com/office/officeart/2005/8/layout/vList2"/>
    <dgm:cxn modelId="{D7671219-9396-1B46-B090-DBD8E743BC99}" type="presOf" srcId="{4E303484-462B-824C-917D-AD41F73044CB}" destId="{E0706CCE-7502-5749-9EC2-0EDC6FF2B5B4}" srcOrd="0" destOrd="0" presId="urn:microsoft.com/office/officeart/2005/8/layout/vList2"/>
    <dgm:cxn modelId="{336AD453-87BE-F245-B5F6-3BD49681A451}" srcId="{DFA3EB49-725A-2D44-8895-812AC627CC66}" destId="{84C3EC37-DB92-F445-B77C-42234CE2AE40}" srcOrd="0" destOrd="0" parTransId="{52EA361F-ED92-FC44-881F-1C7CA35ABB00}" sibTransId="{C6E646F5-7BEA-E84B-B3A1-8D64E7F28F99}"/>
    <dgm:cxn modelId="{2624995C-A3AF-384A-BF7C-A479A5E666A5}" srcId="{DFA3EB49-725A-2D44-8895-812AC627CC66}" destId="{1D4EBC73-DA31-F448-9A73-9731C44ABB7C}" srcOrd="2" destOrd="0" parTransId="{2E975C9D-3CA4-A748-9A36-552DB8C604F4}" sibTransId="{E10A82D4-867C-4C4C-A6CE-F2FD8E956438}"/>
    <dgm:cxn modelId="{F9F88469-CB20-5D45-8F08-F02954F149C3}" srcId="{DFA3EB49-725A-2D44-8895-812AC627CC66}" destId="{DC661EC9-8707-6746-85A1-F5528A96D755}" srcOrd="3" destOrd="0" parTransId="{E13310AD-17F0-FC40-8F71-9A6DD3E326E5}" sibTransId="{1E5C5499-FEF1-8C4D-823D-6A3209DE1F0C}"/>
    <dgm:cxn modelId="{E3DEA574-DAC5-5E42-8A3F-C5D17EC7BB9F}" type="presOf" srcId="{583D3CCF-817B-2F4B-AD57-E5B35607D2C5}" destId="{2EE6AC0A-3C1C-E642-A8E9-01CD79668292}" srcOrd="0" destOrd="0" presId="urn:microsoft.com/office/officeart/2005/8/layout/vList2"/>
    <dgm:cxn modelId="{16AF2479-2C7F-634E-BEF7-F36C3BA91ADF}" srcId="{DFA3EB49-725A-2D44-8895-812AC627CC66}" destId="{C828324D-8670-4641-A090-EDE7E216D7AE}" srcOrd="4" destOrd="0" parTransId="{79D7AFDD-1FFC-0A45-8775-5DEB92023FAD}" sibTransId="{C314FCBC-184D-8548-AAA1-84165C6F8689}"/>
    <dgm:cxn modelId="{5751DE8C-EB4B-A647-90D5-290B6B8A0B7A}" type="presOf" srcId="{C828324D-8670-4641-A090-EDE7E216D7AE}" destId="{1B57357F-FF0C-DF41-BE5D-7343814CD291}" srcOrd="0" destOrd="0" presId="urn:microsoft.com/office/officeart/2005/8/layout/vList2"/>
    <dgm:cxn modelId="{5DB7268D-9CC7-2C49-A91E-EBCD2F7EF317}" type="presOf" srcId="{84C3EC37-DB92-F445-B77C-42234CE2AE40}" destId="{3B0F15EC-E38C-8A49-88BC-3A047A5DFEFF}" srcOrd="0" destOrd="0" presId="urn:microsoft.com/office/officeart/2005/8/layout/vList2"/>
    <dgm:cxn modelId="{887758B3-9A94-F942-93E6-A78023A1F02D}" srcId="{DFA3EB49-725A-2D44-8895-812AC627CC66}" destId="{583D3CCF-817B-2F4B-AD57-E5B35607D2C5}" srcOrd="1" destOrd="0" parTransId="{A0465CD5-FC42-1942-B82A-D130C8F094E8}" sibTransId="{72CD0C86-40CF-6142-9FC0-BCAE17C97FC8}"/>
    <dgm:cxn modelId="{26A42FCA-48DA-0C4B-84A1-09689F08BF4F}" type="presOf" srcId="{DFA3EB49-725A-2D44-8895-812AC627CC66}" destId="{D96A92DC-3789-9A4A-9568-7F489EE3868E}" srcOrd="0" destOrd="0" presId="urn:microsoft.com/office/officeart/2005/8/layout/vList2"/>
    <dgm:cxn modelId="{DA3241DA-BBA4-3F46-902A-3F1E1BC1938A}" srcId="{DFA3EB49-725A-2D44-8895-812AC627CC66}" destId="{4E303484-462B-824C-917D-AD41F73044CB}" srcOrd="5" destOrd="0" parTransId="{9926D987-B1E8-FB41-B2BA-29D98DE165A7}" sibTransId="{5974F4D3-5629-BC46-BE39-22E2E3BBF8B8}"/>
    <dgm:cxn modelId="{E4CF47EA-9F5D-4648-9629-870E7258247C}" type="presOf" srcId="{DC661EC9-8707-6746-85A1-F5528A96D755}" destId="{2257034C-B53D-0144-8AD0-AE574732D2CC}" srcOrd="0" destOrd="0" presId="urn:microsoft.com/office/officeart/2005/8/layout/vList2"/>
    <dgm:cxn modelId="{1790BE1F-5AEF-A44E-9BE8-1D1C1141DCCA}" type="presParOf" srcId="{D96A92DC-3789-9A4A-9568-7F489EE3868E}" destId="{3B0F15EC-E38C-8A49-88BC-3A047A5DFEFF}" srcOrd="0" destOrd="0" presId="urn:microsoft.com/office/officeart/2005/8/layout/vList2"/>
    <dgm:cxn modelId="{FF7D3F29-F090-EF45-969E-50B87F4431B1}" type="presParOf" srcId="{D96A92DC-3789-9A4A-9568-7F489EE3868E}" destId="{71446AB4-9D18-BC4A-85CE-F8BAC4D924B7}" srcOrd="1" destOrd="0" presId="urn:microsoft.com/office/officeart/2005/8/layout/vList2"/>
    <dgm:cxn modelId="{BC2EDA26-8A71-5C4D-8AB6-863120DD3FE7}" type="presParOf" srcId="{D96A92DC-3789-9A4A-9568-7F489EE3868E}" destId="{2EE6AC0A-3C1C-E642-A8E9-01CD79668292}" srcOrd="2" destOrd="0" presId="urn:microsoft.com/office/officeart/2005/8/layout/vList2"/>
    <dgm:cxn modelId="{B35D22D9-8115-8245-BED2-B4E241439157}" type="presParOf" srcId="{D96A92DC-3789-9A4A-9568-7F489EE3868E}" destId="{DF160322-4C9B-4E4A-8903-F86DB667E5B0}" srcOrd="3" destOrd="0" presId="urn:microsoft.com/office/officeart/2005/8/layout/vList2"/>
    <dgm:cxn modelId="{D5820B71-0C09-D04E-A444-F4F574A3B082}" type="presParOf" srcId="{D96A92DC-3789-9A4A-9568-7F489EE3868E}" destId="{667B7612-E487-614E-B9B9-27A4B2CE9CF4}" srcOrd="4" destOrd="0" presId="urn:microsoft.com/office/officeart/2005/8/layout/vList2"/>
    <dgm:cxn modelId="{51218BE7-9184-D347-BB67-A34A309916B4}" type="presParOf" srcId="{D96A92DC-3789-9A4A-9568-7F489EE3868E}" destId="{4E094DE1-EC47-124E-BD96-EFAF42147D32}" srcOrd="5" destOrd="0" presId="urn:microsoft.com/office/officeart/2005/8/layout/vList2"/>
    <dgm:cxn modelId="{16EA24DA-322D-224E-8CE6-EB1BFC656569}" type="presParOf" srcId="{D96A92DC-3789-9A4A-9568-7F489EE3868E}" destId="{2257034C-B53D-0144-8AD0-AE574732D2CC}" srcOrd="6" destOrd="0" presId="urn:microsoft.com/office/officeart/2005/8/layout/vList2"/>
    <dgm:cxn modelId="{AEE808C8-670E-324C-A341-EF46486860C7}" type="presParOf" srcId="{D96A92DC-3789-9A4A-9568-7F489EE3868E}" destId="{FBB6EAC8-D2A1-4241-81FB-8722F43A4D80}" srcOrd="7" destOrd="0" presId="urn:microsoft.com/office/officeart/2005/8/layout/vList2"/>
    <dgm:cxn modelId="{00E243BD-B879-BB4B-A41B-9A94B26B2695}" type="presParOf" srcId="{D96A92DC-3789-9A4A-9568-7F489EE3868E}" destId="{1B57357F-FF0C-DF41-BE5D-7343814CD291}" srcOrd="8" destOrd="0" presId="urn:microsoft.com/office/officeart/2005/8/layout/vList2"/>
    <dgm:cxn modelId="{4B59E86F-998C-7C4A-846D-4D0192D08930}" type="presParOf" srcId="{D96A92DC-3789-9A4A-9568-7F489EE3868E}" destId="{3444F093-9FFA-3842-9CF3-E4E96028D134}" srcOrd="9" destOrd="0" presId="urn:microsoft.com/office/officeart/2005/8/layout/vList2"/>
    <dgm:cxn modelId="{BA4DFC2C-1A00-7447-9F2A-E3FB91FC4184}" type="presParOf" srcId="{D96A92DC-3789-9A4A-9568-7F489EE3868E}" destId="{E0706CCE-7502-5749-9EC2-0EDC6FF2B5B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89C86-992F-3540-9CFB-686BE7CADD77}">
      <dsp:nvSpPr>
        <dsp:cNvPr id="0" name=""/>
        <dsp:cNvSpPr/>
      </dsp:nvSpPr>
      <dsp:spPr>
        <a:xfrm>
          <a:off x="0" y="262639"/>
          <a:ext cx="8143875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Yaygın </a:t>
          </a:r>
          <a:r>
            <a:rPr lang="tr-TR" sz="1800" kern="1200" dirty="0" err="1"/>
            <a:t>intravasküler</a:t>
          </a:r>
          <a:r>
            <a:rPr lang="tr-TR" sz="1800" kern="1200" dirty="0"/>
            <a:t> pıhtılaşma (DIC) bir paradokstur. yaygın pıhtılaşma ve kanama ile karakterize.</a:t>
          </a:r>
        </a:p>
      </dsp:txBody>
      <dsp:txXfrm>
        <a:off x="49154" y="311793"/>
        <a:ext cx="8045567" cy="908623"/>
      </dsp:txXfrm>
    </dsp:sp>
    <dsp:sp modelId="{618628A2-92F3-AB41-9C3D-50C190640A34}">
      <dsp:nvSpPr>
        <dsp:cNvPr id="0" name=""/>
        <dsp:cNvSpPr/>
      </dsp:nvSpPr>
      <dsp:spPr>
        <a:xfrm>
          <a:off x="0" y="1321411"/>
          <a:ext cx="8143875" cy="10069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 err="1"/>
            <a:t>Primer</a:t>
          </a:r>
          <a:r>
            <a:rPr lang="tr-TR" sz="1800" kern="1200" dirty="0"/>
            <a:t> hastalık değil, birçok farklı komplikasyon bozukluklar.</a:t>
          </a:r>
          <a:r>
            <a:rPr lang="en-US" sz="1800" kern="1200" dirty="0"/>
            <a:t>.</a:t>
          </a:r>
          <a:endParaRPr lang="tr-TR" sz="1800" kern="1200" dirty="0"/>
        </a:p>
      </dsp:txBody>
      <dsp:txXfrm>
        <a:off x="49154" y="1370565"/>
        <a:ext cx="8045567" cy="908623"/>
      </dsp:txXfrm>
    </dsp:sp>
    <dsp:sp modelId="{D8360721-5CF5-1643-9493-3216F1DDF2D8}">
      <dsp:nvSpPr>
        <dsp:cNvPr id="0" name=""/>
        <dsp:cNvSpPr/>
      </dsp:nvSpPr>
      <dsp:spPr>
        <a:xfrm>
          <a:off x="0" y="2380182"/>
          <a:ext cx="8143875" cy="10069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Yaygın </a:t>
          </a:r>
          <a:r>
            <a:rPr lang="tr-TR" sz="1800" kern="1200" dirty="0" err="1"/>
            <a:t>intravasküler</a:t>
          </a:r>
          <a:r>
            <a:rPr lang="tr-TR" sz="1800" kern="1200" dirty="0"/>
            <a:t> pıhtılaşma masif fibrin oluşumuna yol açan pıhtılaşma dizisinin aktivasyonu sonucu  mikro sirkülasyonda </a:t>
          </a:r>
          <a:r>
            <a:rPr lang="tr-TR" sz="1800" kern="1200" dirty="0" err="1"/>
            <a:t>trombin</a:t>
          </a:r>
          <a:r>
            <a:rPr lang="tr-TR" sz="1800" kern="1200" dirty="0"/>
            <a:t> birikimi ile karakterizedir.. </a:t>
          </a:r>
          <a:br>
            <a:rPr lang="tr-TR" sz="1800" kern="1200" dirty="0"/>
          </a:br>
          <a:endParaRPr lang="tr-TR" sz="1800" kern="1200" dirty="0"/>
        </a:p>
      </dsp:txBody>
      <dsp:txXfrm>
        <a:off x="49154" y="2429336"/>
        <a:ext cx="8045567" cy="908623"/>
      </dsp:txXfrm>
    </dsp:sp>
    <dsp:sp modelId="{20B39CCD-43EA-344B-868E-D91E6B6AA5E7}">
      <dsp:nvSpPr>
        <dsp:cNvPr id="0" name=""/>
        <dsp:cNvSpPr/>
      </dsp:nvSpPr>
      <dsp:spPr>
        <a:xfrm>
          <a:off x="0" y="3438953"/>
          <a:ext cx="8143875" cy="10069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Yaygın fibrin birikimi doku </a:t>
          </a:r>
          <a:r>
            <a:rPr lang="tr-TR" sz="1800" kern="1200" dirty="0" err="1"/>
            <a:t>iskemisine</a:t>
          </a:r>
          <a:r>
            <a:rPr lang="tr-TR" sz="1800" kern="1200" dirty="0"/>
            <a:t> ve kırmızı hücrelerin sıkışarak  parçalanmasından kaynaklanan </a:t>
          </a:r>
          <a:r>
            <a:rPr lang="tr-TR" sz="1800" kern="1200" dirty="0" err="1"/>
            <a:t>hemolitik</a:t>
          </a:r>
          <a:r>
            <a:rPr lang="tr-TR" sz="1800" kern="1200" dirty="0"/>
            <a:t> anemi görülür.</a:t>
          </a:r>
        </a:p>
      </dsp:txBody>
      <dsp:txXfrm>
        <a:off x="49154" y="3488107"/>
        <a:ext cx="8045567" cy="908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F1A2A-F0CC-994B-B89F-A9A517CD91B2}">
      <dsp:nvSpPr>
        <dsp:cNvPr id="0" name=""/>
        <dsp:cNvSpPr/>
      </dsp:nvSpPr>
      <dsp:spPr>
        <a:xfrm>
          <a:off x="0" y="0"/>
          <a:ext cx="7572375" cy="20323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Sonuç olarak </a:t>
          </a:r>
          <a:r>
            <a:rPr lang="tr-TR" sz="2800" kern="1200" dirty="0" err="1"/>
            <a:t>Trombotik</a:t>
          </a:r>
          <a:r>
            <a:rPr lang="tr-TR" sz="2800" kern="1200" dirty="0"/>
            <a:t> sürecin bir sonucu olarak, </a:t>
          </a:r>
          <a:r>
            <a:rPr lang="tr-TR" sz="2800" kern="1200" dirty="0" err="1"/>
            <a:t>trombosit</a:t>
          </a:r>
          <a:r>
            <a:rPr lang="tr-TR" sz="2800" kern="1200" dirty="0"/>
            <a:t> ve pıhtılaşma faktörlerinin tüketimi ve </a:t>
          </a:r>
          <a:r>
            <a:rPr lang="tr-TR" sz="2800" kern="1200" dirty="0" err="1"/>
            <a:t>hemorajik</a:t>
          </a:r>
          <a:r>
            <a:rPr lang="tr-TR" sz="2800" kern="1200" dirty="0"/>
            <a:t> </a:t>
          </a:r>
          <a:r>
            <a:rPr lang="tr-TR" sz="2800" kern="1200" dirty="0" err="1"/>
            <a:t>diyateze</a:t>
          </a:r>
          <a:r>
            <a:rPr lang="tr-TR" sz="2800" kern="1200" dirty="0"/>
            <a:t> yol açan </a:t>
          </a:r>
          <a:r>
            <a:rPr lang="tr-TR" sz="2800" kern="1200" dirty="0" err="1"/>
            <a:t>plazminojenin</a:t>
          </a:r>
          <a:r>
            <a:rPr lang="tr-TR" sz="2800" kern="1200" dirty="0"/>
            <a:t> aktivasyonu vardır.</a:t>
          </a:r>
          <a:r>
            <a:rPr lang="tr-TR" sz="2800" b="0" i="0" u="none" kern="1200" dirty="0"/>
            <a:t> </a:t>
          </a:r>
          <a:endParaRPr lang="tr-TR" sz="2800" kern="1200" dirty="0"/>
        </a:p>
      </dsp:txBody>
      <dsp:txXfrm>
        <a:off x="99211" y="99211"/>
        <a:ext cx="7373953" cy="18339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9F128-28EE-2349-9603-9E1811ECCA56}">
      <dsp:nvSpPr>
        <dsp:cNvPr id="0" name=""/>
        <dsp:cNvSpPr/>
      </dsp:nvSpPr>
      <dsp:spPr>
        <a:xfrm>
          <a:off x="0" y="379522"/>
          <a:ext cx="8229600" cy="1342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Intrinsic </a:t>
          </a:r>
          <a:r>
            <a:rPr lang="en-US" sz="2400" kern="1200" dirty="0" err="1"/>
            <a:t>veya</a:t>
          </a:r>
          <a:r>
            <a:rPr lang="en-US" sz="2400" kern="1200" dirty="0"/>
            <a:t> extrinsic </a:t>
          </a:r>
          <a:r>
            <a:rPr lang="en-US" sz="2400" kern="1200" dirty="0" err="1"/>
            <a:t>yol</a:t>
          </a:r>
          <a:r>
            <a:rPr lang="en-US" sz="2400" kern="1200" dirty="0"/>
            <a:t> </a:t>
          </a:r>
          <a:r>
            <a:rPr lang="en-US" sz="2400" kern="1200" dirty="0" err="1"/>
            <a:t>aktivasyonunun</a:t>
          </a:r>
          <a:r>
            <a:rPr lang="en-US" sz="2400" kern="1200" dirty="0"/>
            <a:t> </a:t>
          </a:r>
          <a:r>
            <a:rPr lang="en-US" sz="2400" kern="1200" dirty="0" err="1"/>
            <a:t>ayrı</a:t>
          </a:r>
          <a:r>
            <a:rPr lang="en-US" sz="2400" kern="1200" dirty="0"/>
            <a:t> </a:t>
          </a:r>
          <a:r>
            <a:rPr lang="en-US" sz="2400" kern="1200" dirty="0" err="1"/>
            <a:t>ayrı</a:t>
          </a:r>
          <a:r>
            <a:rPr lang="en-US" sz="2400" kern="1200" dirty="0"/>
            <a:t> </a:t>
          </a:r>
          <a:r>
            <a:rPr lang="en-US" sz="2400" kern="1200" dirty="0" err="1"/>
            <a:t>veya</a:t>
          </a:r>
          <a:r>
            <a:rPr lang="en-US" sz="2400" kern="1200" dirty="0"/>
            <a:t> </a:t>
          </a:r>
          <a:r>
            <a:rPr lang="en-US" sz="2400" kern="1200" dirty="0" err="1"/>
            <a:t>ikisinin</a:t>
          </a:r>
          <a:r>
            <a:rPr lang="en-US" sz="2400" kern="1200" dirty="0"/>
            <a:t> </a:t>
          </a:r>
          <a:r>
            <a:rPr lang="en-US" sz="2400" kern="1200" dirty="0" err="1"/>
            <a:t>birlikte</a:t>
          </a:r>
          <a:r>
            <a:rPr lang="en-US" sz="2400" kern="1200" dirty="0"/>
            <a:t> </a:t>
          </a:r>
          <a:r>
            <a:rPr lang="en-US" sz="2400" kern="1200" dirty="0" err="1"/>
            <a:t>aktivasyonu</a:t>
          </a:r>
          <a:r>
            <a:rPr lang="en-US" sz="2400" kern="1200" dirty="0"/>
            <a:t> </a:t>
          </a:r>
          <a:r>
            <a:rPr lang="en-US" sz="2400" kern="1200" dirty="0" err="1"/>
            <a:t>söz</a:t>
          </a:r>
          <a:r>
            <a:rPr lang="en-US" sz="2400" kern="1200" dirty="0"/>
            <a:t> </a:t>
          </a:r>
          <a:r>
            <a:rPr lang="en-US" sz="2400" kern="1200" dirty="0" err="1"/>
            <a:t>konusudur</a:t>
          </a:r>
          <a:r>
            <a:rPr lang="en-US" sz="2400" kern="1200" dirty="0"/>
            <a:t>.</a:t>
          </a:r>
          <a:endParaRPr lang="tr-TR" sz="2400" kern="1200" dirty="0"/>
        </a:p>
      </dsp:txBody>
      <dsp:txXfrm>
        <a:off x="65539" y="445061"/>
        <a:ext cx="8098522" cy="1211496"/>
      </dsp:txXfrm>
    </dsp:sp>
    <dsp:sp modelId="{8C99FF7E-44F2-DD42-8516-CB244FD63D80}">
      <dsp:nvSpPr>
        <dsp:cNvPr id="0" name=""/>
        <dsp:cNvSpPr/>
      </dsp:nvSpPr>
      <dsp:spPr>
        <a:xfrm>
          <a:off x="0" y="1743483"/>
          <a:ext cx="8229600" cy="13425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Doku faktörü salınması ile ekstrensek yol aktive olması </a:t>
          </a:r>
          <a:r>
            <a:rPr lang="tr-TR" sz="2400" kern="1200" dirty="0" err="1"/>
            <a:t>obstetrik</a:t>
          </a:r>
          <a:r>
            <a:rPr lang="tr-TR" sz="2400" kern="1200" dirty="0"/>
            <a:t> komplikasyonlar travma bakteriyel </a:t>
          </a:r>
          <a:r>
            <a:rPr lang="tr-TR" sz="2400" kern="1200" dirty="0" err="1"/>
            <a:t>sepsis</a:t>
          </a:r>
          <a:r>
            <a:rPr lang="tr-TR" sz="2400" kern="1200" dirty="0"/>
            <a:t> ve kanser vakalarında gözlenir.</a:t>
          </a:r>
        </a:p>
      </dsp:txBody>
      <dsp:txXfrm>
        <a:off x="65539" y="1809022"/>
        <a:ext cx="8098522" cy="1211496"/>
      </dsp:txXfrm>
    </dsp:sp>
    <dsp:sp modelId="{4B623F84-41EF-484C-98B2-F2FEA7FC7C67}">
      <dsp:nvSpPr>
        <dsp:cNvPr id="0" name=""/>
        <dsp:cNvSpPr/>
      </dsp:nvSpPr>
      <dsp:spPr>
        <a:xfrm>
          <a:off x="0" y="3202912"/>
          <a:ext cx="8229600" cy="13425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Aşırı</a:t>
          </a:r>
          <a:r>
            <a:rPr lang="en-US" sz="2400" kern="1200" dirty="0"/>
            <a:t> </a:t>
          </a:r>
          <a:r>
            <a:rPr lang="en-US" sz="2400" kern="1200" dirty="0" err="1"/>
            <a:t>endotel</a:t>
          </a:r>
          <a:r>
            <a:rPr lang="en-US" sz="2400" kern="1200" dirty="0"/>
            <a:t> </a:t>
          </a:r>
          <a:r>
            <a:rPr lang="en-US" sz="2400" kern="1200" dirty="0" err="1"/>
            <a:t>aktivasyonu</a:t>
          </a:r>
          <a:r>
            <a:rPr lang="en-US" sz="2400" kern="1200" dirty="0"/>
            <a:t> </a:t>
          </a:r>
          <a:r>
            <a:rPr lang="en-US" sz="2400" kern="1200" dirty="0" err="1"/>
            <a:t>ve</a:t>
          </a:r>
          <a:r>
            <a:rPr lang="en-US" sz="2400" kern="1200" dirty="0"/>
            <a:t> </a:t>
          </a:r>
          <a:r>
            <a:rPr lang="en-US" sz="2400" kern="1200" dirty="0" err="1"/>
            <a:t>faktör</a:t>
          </a:r>
          <a:r>
            <a:rPr lang="en-US" sz="2400" kern="1200" dirty="0"/>
            <a:t> XII </a:t>
          </a:r>
          <a:r>
            <a:rPr lang="en-US" sz="2400" kern="1200" dirty="0" err="1"/>
            <a:t>aktivasyonu</a:t>
          </a:r>
          <a:r>
            <a:rPr lang="en-US" sz="2400" kern="1200" dirty="0"/>
            <a:t> </a:t>
          </a:r>
          <a:r>
            <a:rPr lang="en-US" sz="2400" kern="1200" dirty="0" err="1"/>
            <a:t>ile</a:t>
          </a:r>
          <a:r>
            <a:rPr lang="en-US" sz="2400" kern="1200" dirty="0"/>
            <a:t> </a:t>
          </a:r>
          <a:r>
            <a:rPr lang="en-US" sz="2400" kern="1200" dirty="0" err="1"/>
            <a:t>intrensek</a:t>
          </a:r>
          <a:r>
            <a:rPr lang="en-US" sz="2400" kern="1200" dirty="0"/>
            <a:t> </a:t>
          </a:r>
          <a:r>
            <a:rPr lang="en-US" sz="2400" kern="1200" dirty="0" err="1"/>
            <a:t>yolak</a:t>
          </a:r>
          <a:r>
            <a:rPr lang="en-US" sz="2400" kern="1200" dirty="0"/>
            <a:t> active </a:t>
          </a:r>
          <a:r>
            <a:rPr lang="en-US" sz="2400" kern="1200" dirty="0" err="1"/>
            <a:t>olabilir</a:t>
          </a:r>
          <a:r>
            <a:rPr lang="en-US" sz="2400" kern="1200" dirty="0"/>
            <a:t>. </a:t>
          </a:r>
          <a:r>
            <a:rPr lang="tr-TR" sz="2400" kern="1200" dirty="0" err="1"/>
            <a:t>Endotel</a:t>
          </a:r>
          <a:r>
            <a:rPr lang="tr-TR" sz="2400" kern="1200" dirty="0"/>
            <a:t> hasarına virüsler , </a:t>
          </a:r>
          <a:r>
            <a:rPr lang="tr-TR" sz="2400" kern="1200" dirty="0" err="1"/>
            <a:t>infeksiyonlar</a:t>
          </a:r>
          <a:r>
            <a:rPr lang="tr-TR" sz="2400" kern="1200" dirty="0"/>
            <a:t>, </a:t>
          </a:r>
          <a:r>
            <a:rPr lang="tr-TR" sz="2400" kern="1200" dirty="0" err="1"/>
            <a:t>immün</a:t>
          </a:r>
          <a:r>
            <a:rPr lang="tr-TR" sz="2400" kern="1200" dirty="0"/>
            <a:t> mekanizmalar ve aşırı sıcaklıklar neden olabilirler</a:t>
          </a:r>
          <a:r>
            <a:rPr lang="en-US" sz="2400" kern="1200" dirty="0"/>
            <a:t>.</a:t>
          </a:r>
          <a:endParaRPr lang="tr-TR" sz="2400" kern="1200" dirty="0"/>
        </a:p>
      </dsp:txBody>
      <dsp:txXfrm>
        <a:off x="65539" y="3268451"/>
        <a:ext cx="8098522" cy="1211496"/>
      </dsp:txXfrm>
    </dsp:sp>
    <dsp:sp modelId="{42E1DEAB-B7BE-2F46-B33E-FA2BE302372A}">
      <dsp:nvSpPr>
        <dsp:cNvPr id="0" name=""/>
        <dsp:cNvSpPr/>
      </dsp:nvSpPr>
      <dsp:spPr>
        <a:xfrm>
          <a:off x="0" y="4614607"/>
          <a:ext cx="8229600" cy="13425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Antikoagülan</a:t>
          </a:r>
          <a:r>
            <a:rPr lang="tr-TR" sz="2400" kern="1200" dirty="0"/>
            <a:t> sistem bozulur ve </a:t>
          </a:r>
          <a:r>
            <a:rPr lang="tr-TR" sz="2400" kern="1200" dirty="0" err="1"/>
            <a:t>antitrombinIII</a:t>
          </a:r>
          <a:r>
            <a:rPr lang="tr-TR" sz="2400" kern="1200" dirty="0"/>
            <a:t> ve Protein C seviyelerinde azalma gözlenir.</a:t>
          </a:r>
        </a:p>
      </dsp:txBody>
      <dsp:txXfrm>
        <a:off x="65539" y="4680146"/>
        <a:ext cx="8098522" cy="12114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AD701-0C2E-B544-9EEE-DEABCBCAF049}">
      <dsp:nvSpPr>
        <dsp:cNvPr id="0" name=""/>
        <dsp:cNvSpPr/>
      </dsp:nvSpPr>
      <dsp:spPr>
        <a:xfrm>
          <a:off x="0" y="63675"/>
          <a:ext cx="822960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Tumor necrosis factor (TNF Alfa),</a:t>
          </a:r>
          <a:r>
            <a:rPr lang="tr-TR" sz="2300" kern="1200" dirty="0">
              <a:solidFill>
                <a:schemeClr val="tx1"/>
              </a:solidFill>
            </a:rPr>
            <a:t> </a:t>
          </a:r>
          <a:r>
            <a:rPr lang="en-US" sz="2300" kern="1200" dirty="0">
              <a:solidFill>
                <a:schemeClr val="tx1"/>
              </a:solidFill>
            </a:rPr>
            <a:t>interleukin-1, and </a:t>
          </a:r>
          <a:r>
            <a:rPr lang="tr-TR" sz="2300" kern="1200" dirty="0">
              <a:solidFill>
                <a:schemeClr val="tx1"/>
              </a:solidFill>
            </a:rPr>
            <a:t>IL6</a:t>
          </a:r>
          <a:r>
            <a:rPr lang="en-US" sz="2300" kern="1200" dirty="0">
              <a:solidFill>
                <a:schemeClr val="tx1"/>
              </a:solidFill>
            </a:rPr>
            <a:t>) </a:t>
          </a:r>
          <a:r>
            <a:rPr lang="tr-TR" sz="2300" kern="1200" dirty="0">
              <a:solidFill>
                <a:schemeClr val="tx1"/>
              </a:solidFill>
            </a:rPr>
            <a:t>en önemli </a:t>
          </a:r>
          <a:r>
            <a:rPr lang="tr-TR" sz="2300" kern="1200" dirty="0" err="1">
              <a:solidFill>
                <a:schemeClr val="tx1"/>
              </a:solidFill>
            </a:rPr>
            <a:t>sitokinlerdir</a:t>
          </a:r>
          <a:r>
            <a:rPr lang="tr-TR" sz="2300" kern="1200" dirty="0">
              <a:solidFill>
                <a:schemeClr val="tx1"/>
              </a:solidFill>
            </a:rPr>
            <a:t>.</a:t>
          </a:r>
        </a:p>
      </dsp:txBody>
      <dsp:txXfrm>
        <a:off x="62808" y="126483"/>
        <a:ext cx="8103984" cy="1161018"/>
      </dsp:txXfrm>
    </dsp:sp>
    <dsp:sp modelId="{61EE1D3C-5F59-8C49-A7A7-817EEB49C2A0}">
      <dsp:nvSpPr>
        <dsp:cNvPr id="0" name=""/>
        <dsp:cNvSpPr/>
      </dsp:nvSpPr>
      <dsp:spPr>
        <a:xfrm>
          <a:off x="0" y="1416549"/>
          <a:ext cx="8229600" cy="1286634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>
              <a:solidFill>
                <a:schemeClr val="tx1"/>
              </a:solidFill>
            </a:rPr>
            <a:t>Bu </a:t>
          </a:r>
          <a:r>
            <a:rPr lang="tr-TR" sz="2300" kern="1200" dirty="0" err="1">
              <a:solidFill>
                <a:schemeClr val="tx1"/>
              </a:solidFill>
            </a:rPr>
            <a:t>sitokinler</a:t>
          </a:r>
          <a:r>
            <a:rPr lang="tr-TR" sz="2300" kern="1200" dirty="0">
              <a:solidFill>
                <a:schemeClr val="tx1"/>
              </a:solidFill>
            </a:rPr>
            <a:t> yalnızca </a:t>
          </a:r>
          <a:r>
            <a:rPr lang="tr-TR" sz="2300" kern="1200" dirty="0" err="1">
              <a:solidFill>
                <a:schemeClr val="tx1"/>
              </a:solidFill>
            </a:rPr>
            <a:t>inflamasyona</a:t>
          </a:r>
          <a:r>
            <a:rPr lang="tr-TR" sz="2300" kern="1200" dirty="0">
              <a:solidFill>
                <a:schemeClr val="tx1"/>
              </a:solidFill>
            </a:rPr>
            <a:t>  aracı olmakla kalmaz, aynı zamanda </a:t>
          </a:r>
          <a:r>
            <a:rPr lang="tr-TR" sz="2300" kern="1200" dirty="0" err="1">
              <a:solidFill>
                <a:schemeClr val="tx1"/>
              </a:solidFill>
            </a:rPr>
            <a:t>endotel</a:t>
          </a:r>
          <a:r>
            <a:rPr lang="tr-TR" sz="2300" kern="1200" dirty="0">
              <a:solidFill>
                <a:schemeClr val="tx1"/>
              </a:solidFill>
            </a:rPr>
            <a:t> hücrelerinde doku faktörünün ekspresyonunu arttırır ve aynı anda </a:t>
          </a:r>
          <a:r>
            <a:rPr lang="tr-TR" sz="2300" kern="1200" dirty="0" err="1">
              <a:solidFill>
                <a:schemeClr val="tx1"/>
              </a:solidFill>
            </a:rPr>
            <a:t>trombomodulin</a:t>
          </a:r>
          <a:r>
            <a:rPr lang="tr-TR" sz="2300" kern="1200" dirty="0">
              <a:solidFill>
                <a:schemeClr val="tx1"/>
              </a:solidFill>
            </a:rPr>
            <a:t> ekspresyonunu azaltır.</a:t>
          </a:r>
        </a:p>
      </dsp:txBody>
      <dsp:txXfrm>
        <a:off x="62808" y="1479357"/>
        <a:ext cx="8103984" cy="1161018"/>
      </dsp:txXfrm>
    </dsp:sp>
    <dsp:sp modelId="{38553DD2-9DEC-DF47-8496-015B735BCFD6}">
      <dsp:nvSpPr>
        <dsp:cNvPr id="0" name=""/>
        <dsp:cNvSpPr/>
      </dsp:nvSpPr>
      <dsp:spPr>
        <a:xfrm>
          <a:off x="0" y="2769424"/>
          <a:ext cx="8229600" cy="1286634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 err="1">
              <a:solidFill>
                <a:schemeClr val="tx1"/>
              </a:solidFill>
            </a:rPr>
            <a:t>Trombomodulin</a:t>
          </a:r>
          <a:r>
            <a:rPr lang="tr-TR" sz="2300" kern="1200" dirty="0">
              <a:solidFill>
                <a:schemeClr val="tx1"/>
              </a:solidFill>
            </a:rPr>
            <a:t>, hücre zarında bulunan bir </a:t>
          </a:r>
          <a:r>
            <a:rPr lang="tr-TR" sz="2300" kern="1200" dirty="0" err="1">
              <a:solidFill>
                <a:schemeClr val="tx1"/>
              </a:solidFill>
            </a:rPr>
            <a:t>glikoproteindir</a:t>
          </a:r>
          <a:r>
            <a:rPr lang="tr-TR" sz="2300" kern="1200" dirty="0">
              <a:solidFill>
                <a:schemeClr val="tx1"/>
              </a:solidFill>
            </a:rPr>
            <a:t> </a:t>
          </a:r>
          <a:r>
            <a:rPr lang="tr-TR" sz="2300" kern="1200" dirty="0" err="1">
              <a:solidFill>
                <a:schemeClr val="tx1"/>
              </a:solidFill>
            </a:rPr>
            <a:t>trombini</a:t>
          </a:r>
          <a:r>
            <a:rPr lang="tr-TR" sz="2300" kern="1200" dirty="0">
              <a:solidFill>
                <a:schemeClr val="tx1"/>
              </a:solidFill>
            </a:rPr>
            <a:t> (</a:t>
          </a:r>
          <a:r>
            <a:rPr lang="tr-TR" sz="2300" kern="1200" dirty="0" err="1">
              <a:solidFill>
                <a:schemeClr val="tx1"/>
              </a:solidFill>
            </a:rPr>
            <a:t>IIa</a:t>
          </a:r>
          <a:r>
            <a:rPr lang="tr-TR" sz="2300" kern="1200" dirty="0">
              <a:solidFill>
                <a:schemeClr val="tx1"/>
              </a:solidFill>
            </a:rPr>
            <a:t>) bağlayan ve  pıhtılaşmada ek düzenleyici mekanizmalardan biridir..</a:t>
          </a:r>
        </a:p>
      </dsp:txBody>
      <dsp:txXfrm>
        <a:off x="62808" y="2832232"/>
        <a:ext cx="8103984" cy="1161018"/>
      </dsp:txXfrm>
    </dsp:sp>
    <dsp:sp modelId="{D2781DFE-BEA4-3846-AE62-DBCFB99D3B24}">
      <dsp:nvSpPr>
        <dsp:cNvPr id="0" name=""/>
        <dsp:cNvSpPr/>
      </dsp:nvSpPr>
      <dsp:spPr>
        <a:xfrm>
          <a:off x="0" y="4122298"/>
          <a:ext cx="8229600" cy="128663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b="0" i="0" u="none" kern="1200" dirty="0">
              <a:solidFill>
                <a:schemeClr val="tx1"/>
              </a:solidFill>
            </a:rPr>
            <a:t>Net etki, </a:t>
          </a:r>
          <a:r>
            <a:rPr lang="tr-TR" sz="2300" b="0" i="0" u="none" kern="1200" dirty="0" err="1">
              <a:solidFill>
                <a:schemeClr val="tx1"/>
              </a:solidFill>
            </a:rPr>
            <a:t>prokoagülan</a:t>
          </a:r>
          <a:r>
            <a:rPr lang="tr-TR" sz="2300" b="0" i="0" u="none" kern="1200" dirty="0">
              <a:solidFill>
                <a:schemeClr val="tx1"/>
              </a:solidFill>
            </a:rPr>
            <a:t> duruma doğru dengede bir kaymadır.</a:t>
          </a:r>
          <a:endParaRPr lang="tr-TR" sz="2300" kern="1200" dirty="0">
            <a:solidFill>
              <a:schemeClr val="tx1"/>
            </a:solidFill>
          </a:endParaRPr>
        </a:p>
      </dsp:txBody>
      <dsp:txXfrm>
        <a:off x="62808" y="4185106"/>
        <a:ext cx="8103984" cy="1161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C1EAD-F280-514B-826A-E216820BC3CF}">
      <dsp:nvSpPr>
        <dsp:cNvPr id="0" name=""/>
        <dsp:cNvSpPr/>
      </dsp:nvSpPr>
      <dsp:spPr>
        <a:xfrm>
          <a:off x="0" y="475335"/>
          <a:ext cx="8229600" cy="10069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 err="1"/>
            <a:t>DIC'ye</a:t>
          </a:r>
          <a:r>
            <a:rPr lang="tr-TR" sz="1800" kern="1200" dirty="0"/>
            <a:t> neden olabilecek yaygın klinik durumlar arasında </a:t>
          </a:r>
          <a:r>
            <a:rPr lang="tr-TR" sz="1800" kern="1200" dirty="0" err="1"/>
            <a:t>obstetrik</a:t>
          </a:r>
          <a:r>
            <a:rPr lang="tr-TR" sz="1800" kern="1200" dirty="0"/>
            <a:t> vakaların % 50'sini oluşturan bozukluklar; büyük travma; şok; </a:t>
          </a:r>
          <a:r>
            <a:rPr lang="tr-TR" sz="1800" kern="1200" dirty="0" err="1"/>
            <a:t>sepsis</a:t>
          </a:r>
          <a:r>
            <a:rPr lang="tr-TR" sz="1800" kern="1200" dirty="0"/>
            <a:t>; </a:t>
          </a:r>
          <a:r>
            <a:rPr lang="tr-TR" sz="1800" kern="1200" dirty="0" err="1"/>
            <a:t>malign</a:t>
          </a:r>
          <a:r>
            <a:rPr lang="tr-TR" sz="1800" kern="1200" dirty="0"/>
            <a:t> hastalıklardır..</a:t>
          </a:r>
        </a:p>
      </dsp:txBody>
      <dsp:txXfrm>
        <a:off x="49154" y="524489"/>
        <a:ext cx="8131292" cy="908623"/>
      </dsp:txXfrm>
    </dsp:sp>
    <dsp:sp modelId="{F77E0191-3192-AC48-A01D-106248F912C5}">
      <dsp:nvSpPr>
        <dsp:cNvPr id="0" name=""/>
        <dsp:cNvSpPr/>
      </dsp:nvSpPr>
      <dsp:spPr>
        <a:xfrm>
          <a:off x="0" y="1534107"/>
          <a:ext cx="8229600" cy="1006931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 err="1"/>
            <a:t>Obstetrik</a:t>
          </a:r>
          <a:r>
            <a:rPr lang="tr-TR" sz="1800" kern="1200" dirty="0"/>
            <a:t> komplikasyonlarda nekrotik plasentadan salınan doku faktörleri veya </a:t>
          </a:r>
          <a:r>
            <a:rPr lang="tr-TR" sz="1800" kern="1200" dirty="0" err="1"/>
            <a:t>fetal</a:t>
          </a:r>
          <a:r>
            <a:rPr lang="tr-TR" sz="1800" kern="1200" dirty="0"/>
            <a:t> doku veya </a:t>
          </a:r>
          <a:r>
            <a:rPr lang="tr-TR" sz="1800" kern="1200" dirty="0" err="1"/>
            <a:t>amniyotik</a:t>
          </a:r>
          <a:r>
            <a:rPr lang="tr-TR" sz="1800" kern="1200" dirty="0"/>
            <a:t> sıvı </a:t>
          </a:r>
          <a:r>
            <a:rPr lang="tr-TR" sz="1800" kern="1200" dirty="0" err="1"/>
            <a:t>DIC'yi</a:t>
          </a:r>
          <a:r>
            <a:rPr lang="tr-TR" sz="1800" kern="1200" dirty="0"/>
            <a:t> tetikleyerek dolaşıma girebilir.</a:t>
          </a:r>
        </a:p>
      </dsp:txBody>
      <dsp:txXfrm>
        <a:off x="49154" y="1583261"/>
        <a:ext cx="8131292" cy="908623"/>
      </dsp:txXfrm>
    </dsp:sp>
    <dsp:sp modelId="{A9184BCB-C6B9-2749-8AC9-1D63E7B292C4}">
      <dsp:nvSpPr>
        <dsp:cNvPr id="0" name=""/>
        <dsp:cNvSpPr/>
      </dsp:nvSpPr>
      <dsp:spPr>
        <a:xfrm>
          <a:off x="0" y="2592878"/>
          <a:ext cx="8229600" cy="1006931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Bir arada bulunabilen </a:t>
          </a:r>
          <a:r>
            <a:rPr lang="tr-TR" sz="1800" kern="1200" dirty="0" err="1"/>
            <a:t>hipoksi</a:t>
          </a:r>
          <a:r>
            <a:rPr lang="tr-TR" sz="1800" kern="1200" dirty="0"/>
            <a:t>, şok ve </a:t>
          </a:r>
          <a:r>
            <a:rPr lang="tr-TR" sz="1800" kern="1200" dirty="0" err="1"/>
            <a:t>asidoz</a:t>
          </a:r>
          <a:r>
            <a:rPr lang="tr-TR" sz="1800" kern="1200" dirty="0"/>
            <a:t> ayrıca </a:t>
          </a:r>
          <a:r>
            <a:rPr lang="tr-TR" sz="1800" kern="1200" dirty="0" err="1"/>
            <a:t>endotel</a:t>
          </a:r>
          <a:r>
            <a:rPr lang="tr-TR" sz="1800" kern="1200" dirty="0"/>
            <a:t> hasarına neden olur.</a:t>
          </a:r>
        </a:p>
      </dsp:txBody>
      <dsp:txXfrm>
        <a:off x="49154" y="2642032"/>
        <a:ext cx="8131292" cy="908623"/>
      </dsp:txXfrm>
    </dsp:sp>
    <dsp:sp modelId="{73472D6A-707B-FF4E-AEDD-910201EAEA5D}">
      <dsp:nvSpPr>
        <dsp:cNvPr id="0" name=""/>
        <dsp:cNvSpPr/>
      </dsp:nvSpPr>
      <dsp:spPr>
        <a:xfrm>
          <a:off x="0" y="3651649"/>
          <a:ext cx="8229600" cy="1006931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Gram negatif bakteriyel enfeksiyonlar </a:t>
          </a:r>
          <a:r>
            <a:rPr lang="tr-TR" sz="1800" kern="1200" dirty="0" err="1"/>
            <a:t>endotoksinlerin</a:t>
          </a:r>
          <a:r>
            <a:rPr lang="tr-TR" sz="1800" kern="1200" dirty="0"/>
            <a:t> salınmasına neden olur, doku faktörünün salınmasıyla hem ekstrensek yolu  hem de </a:t>
          </a:r>
          <a:r>
            <a:rPr lang="tr-TR" sz="1800" kern="1200" dirty="0" err="1"/>
            <a:t>endotel</a:t>
          </a:r>
          <a:r>
            <a:rPr lang="tr-TR" sz="1800" kern="1200" dirty="0"/>
            <a:t> hasarı yoluyla </a:t>
          </a:r>
          <a:r>
            <a:rPr lang="tr-TR" sz="1800" kern="1200" dirty="0" err="1"/>
            <a:t>intrensek</a:t>
          </a:r>
          <a:r>
            <a:rPr lang="tr-TR" sz="1800" kern="1200" dirty="0"/>
            <a:t> yolu aktive eder. </a:t>
          </a:r>
          <a:r>
            <a:rPr lang="tr-TR" sz="1800" kern="1200" dirty="0" err="1"/>
            <a:t>Endotoksinler</a:t>
          </a:r>
          <a:r>
            <a:rPr lang="tr-TR" sz="1800" kern="1200" dirty="0"/>
            <a:t> ayrıca protein C aktivitesini </a:t>
          </a:r>
          <a:r>
            <a:rPr lang="tr-TR" sz="1800" kern="1200" dirty="0" err="1"/>
            <a:t>inhibe</a:t>
          </a:r>
          <a:r>
            <a:rPr lang="tr-TR" sz="1800" kern="1200" dirty="0"/>
            <a:t> eder.</a:t>
          </a:r>
        </a:p>
      </dsp:txBody>
      <dsp:txXfrm>
        <a:off x="49154" y="3700803"/>
        <a:ext cx="8131292" cy="908623"/>
      </dsp:txXfrm>
    </dsp:sp>
    <dsp:sp modelId="{2119D2DF-4B99-2641-AAEC-37A3B9249756}">
      <dsp:nvSpPr>
        <dsp:cNvPr id="0" name=""/>
        <dsp:cNvSpPr/>
      </dsp:nvSpPr>
      <dsp:spPr>
        <a:xfrm>
          <a:off x="0" y="4710420"/>
          <a:ext cx="8229600" cy="100693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Enfeksiyonla ilişkili antijen-antikor kompleksleri </a:t>
          </a:r>
          <a:r>
            <a:rPr lang="tr-TR" sz="1800" kern="1200" dirty="0" err="1"/>
            <a:t>kompleman</a:t>
          </a:r>
          <a:r>
            <a:rPr lang="tr-TR" sz="1800" kern="1200" dirty="0"/>
            <a:t> aracılığı ile </a:t>
          </a:r>
          <a:r>
            <a:rPr lang="tr-TR" sz="1800" kern="1200" dirty="0" err="1"/>
            <a:t>trombositleri</a:t>
          </a:r>
          <a:r>
            <a:rPr lang="tr-TR" sz="1800" kern="1200" dirty="0"/>
            <a:t> aktive edebilir. </a:t>
          </a:r>
        </a:p>
      </dsp:txBody>
      <dsp:txXfrm>
        <a:off x="49154" y="4759574"/>
        <a:ext cx="8131292" cy="9086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F15EC-E38C-8A49-88BC-3A047A5DFEFF}">
      <dsp:nvSpPr>
        <dsp:cNvPr id="0" name=""/>
        <dsp:cNvSpPr/>
      </dsp:nvSpPr>
      <dsp:spPr>
        <a:xfrm>
          <a:off x="0" y="1934"/>
          <a:ext cx="8229600" cy="1019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DIC,  Pıhtılaşma ve </a:t>
          </a:r>
          <a:r>
            <a:rPr lang="tr-TR" sz="2000" kern="1200" dirty="0" err="1"/>
            <a:t>mikroemboli</a:t>
          </a:r>
          <a:r>
            <a:rPr lang="tr-TR" sz="2000" kern="1200" dirty="0"/>
            <a:t> oluşumu karakterize olmasına rağmen akut belirtileri genellikle kanama sorunları ile ortaya çıkar.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9780" y="51714"/>
        <a:ext cx="8130040" cy="920190"/>
      </dsp:txXfrm>
    </dsp:sp>
    <dsp:sp modelId="{2EE6AC0A-3C1C-E642-A8E9-01CD79668292}">
      <dsp:nvSpPr>
        <dsp:cNvPr id="0" name=""/>
        <dsp:cNvSpPr/>
      </dsp:nvSpPr>
      <dsp:spPr>
        <a:xfrm>
          <a:off x="0" y="1035748"/>
          <a:ext cx="8229600" cy="101975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Kanama </a:t>
          </a:r>
          <a:r>
            <a:rPr lang="tr-TR" sz="2000" kern="1200" dirty="0" err="1"/>
            <a:t>peteşi</a:t>
          </a:r>
          <a:r>
            <a:rPr lang="tr-TR" sz="2000" kern="1200" dirty="0"/>
            <a:t>, </a:t>
          </a:r>
          <a:r>
            <a:rPr lang="tr-TR" sz="2000" kern="1200" dirty="0" err="1"/>
            <a:t>purpura</a:t>
          </a:r>
          <a:r>
            <a:rPr lang="tr-TR" sz="2000" kern="1200" dirty="0"/>
            <a:t>, sızıntı şeklinde girişimsel işlem yerlerinden kanama mevcut olabilir. .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9780" y="1085528"/>
        <a:ext cx="8130040" cy="920190"/>
      </dsp:txXfrm>
    </dsp:sp>
    <dsp:sp modelId="{667B7612-E487-614E-B9B9-27A4B2CE9CF4}">
      <dsp:nvSpPr>
        <dsp:cNvPr id="0" name=""/>
        <dsp:cNvSpPr/>
      </dsp:nvSpPr>
      <dsp:spPr>
        <a:xfrm>
          <a:off x="0" y="2069561"/>
          <a:ext cx="8229600" cy="101975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0" i="0" u="none" kern="1200" dirty="0"/>
            <a:t>Kontrolsüz doğum sonu kanamaları </a:t>
          </a:r>
          <a:r>
            <a:rPr lang="tr-TR" sz="2000" b="0" i="0" u="none" kern="1200" dirty="0" err="1"/>
            <a:t>DIC’i</a:t>
          </a:r>
          <a:r>
            <a:rPr lang="tr-TR" sz="2000" b="0" i="0" u="none" kern="1200" dirty="0"/>
            <a:t>  gösterebilir.</a:t>
          </a:r>
          <a:r>
            <a:rPr lang="en-US" sz="2000" kern="1200" dirty="0">
              <a:solidFill>
                <a:schemeClr val="tx1"/>
              </a:solidFill>
            </a:rPr>
            <a:t>.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9780" y="2119341"/>
        <a:ext cx="8130040" cy="920190"/>
      </dsp:txXfrm>
    </dsp:sp>
    <dsp:sp modelId="{2257034C-B53D-0144-8AD0-AE574732D2CC}">
      <dsp:nvSpPr>
        <dsp:cNvPr id="0" name=""/>
        <dsp:cNvSpPr/>
      </dsp:nvSpPr>
      <dsp:spPr>
        <a:xfrm>
          <a:off x="0" y="3103375"/>
          <a:ext cx="8229600" cy="101975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 err="1"/>
            <a:t>Microemboli</a:t>
          </a:r>
          <a:r>
            <a:rPr lang="tr-TR" sz="2000" kern="1200" dirty="0"/>
            <a:t>, kan damarlarını tıkayabilir ve doku </a:t>
          </a:r>
          <a:r>
            <a:rPr lang="tr-TR" sz="2000" kern="1200" dirty="0" err="1"/>
            <a:t>hipoksisine</a:t>
          </a:r>
          <a:r>
            <a:rPr lang="tr-TR" sz="2000" kern="1200" dirty="0"/>
            <a:t> neden olabilir ve böbrekler kalp, akciğerler ve beyin. gibi organ </a:t>
          </a:r>
          <a:r>
            <a:rPr lang="tr-TR" sz="2000" kern="1200" dirty="0" err="1"/>
            <a:t>yapılarındaa</a:t>
          </a:r>
          <a:r>
            <a:rPr lang="tr-TR" sz="2000" kern="1200" dirty="0"/>
            <a:t> nekrotik hasar ortaya çıkabilir.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9780" y="3153155"/>
        <a:ext cx="8130040" cy="920190"/>
      </dsp:txXfrm>
    </dsp:sp>
    <dsp:sp modelId="{1B57357F-FF0C-DF41-BE5D-7343814CD291}">
      <dsp:nvSpPr>
        <dsp:cNvPr id="0" name=""/>
        <dsp:cNvSpPr/>
      </dsp:nvSpPr>
      <dsp:spPr>
        <a:xfrm>
          <a:off x="0" y="4137188"/>
          <a:ext cx="8229600" cy="101975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Sonuç olarak, yaygın klinik belirtiler böbrek, dolaşım ve kan dolaşımına bağlı olabilir. veya solunum yetmezliği; akut kanamalı ülserler; veya </a:t>
          </a:r>
          <a:r>
            <a:rPr lang="tr-TR" sz="2000" kern="1200" dirty="0" err="1"/>
            <a:t>konvülsiyonlar</a:t>
          </a:r>
          <a:r>
            <a:rPr lang="tr-TR" sz="2000" kern="1200" dirty="0"/>
            <a:t> ve koma gözlenebilir.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9780" y="4186968"/>
        <a:ext cx="8130040" cy="920190"/>
      </dsp:txXfrm>
    </dsp:sp>
    <dsp:sp modelId="{E0706CCE-7502-5749-9EC2-0EDC6FF2B5B4}">
      <dsp:nvSpPr>
        <dsp:cNvPr id="0" name=""/>
        <dsp:cNvSpPr/>
      </dsp:nvSpPr>
      <dsp:spPr>
        <a:xfrm>
          <a:off x="0" y="5171002"/>
          <a:ext cx="8229600" cy="101975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 err="1">
              <a:solidFill>
                <a:schemeClr val="tx1"/>
              </a:solidFill>
            </a:rPr>
            <a:t>Trombus</a:t>
          </a:r>
          <a:r>
            <a:rPr lang="tr-TR" sz="2000" kern="1200" dirty="0">
              <a:solidFill>
                <a:schemeClr val="tx1"/>
              </a:solidFill>
            </a:rPr>
            <a:t> tarafından kısmen tıkalı damarlardan geçen eritrositlerde parçalanma gözlenebilir. (MAHA)</a:t>
          </a:r>
        </a:p>
      </dsp:txBody>
      <dsp:txXfrm>
        <a:off x="49780" y="5220782"/>
        <a:ext cx="8130040" cy="920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>
            <a:extLst>
              <a:ext uri="{FF2B5EF4-FFF2-40B4-BE49-F238E27FC236}">
                <a16:creationId xmlns:a16="http://schemas.microsoft.com/office/drawing/2014/main" id="{6B354D72-B779-8E4A-92B6-813725ABB7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>
            <a:extLst>
              <a:ext uri="{FF2B5EF4-FFF2-40B4-BE49-F238E27FC236}">
                <a16:creationId xmlns:a16="http://schemas.microsoft.com/office/drawing/2014/main" id="{85E429FA-1B59-9942-B465-928FBA2F30B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65B2EE-DD49-C647-84B7-3E52BBC782F9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4" name="3 Slayt Görüntüsü Yer Tutucusu">
            <a:extLst>
              <a:ext uri="{FF2B5EF4-FFF2-40B4-BE49-F238E27FC236}">
                <a16:creationId xmlns:a16="http://schemas.microsoft.com/office/drawing/2014/main" id="{9151EAF2-7E2B-2944-A101-EBA1BA2FFC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>
            <a:extLst>
              <a:ext uri="{FF2B5EF4-FFF2-40B4-BE49-F238E27FC236}">
                <a16:creationId xmlns:a16="http://schemas.microsoft.com/office/drawing/2014/main" id="{AD760D31-FD0B-054F-90CF-B49D089C9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>
            <a:extLst>
              <a:ext uri="{FF2B5EF4-FFF2-40B4-BE49-F238E27FC236}">
                <a16:creationId xmlns:a16="http://schemas.microsoft.com/office/drawing/2014/main" id="{E312E76C-C287-F14B-B780-DCE52EE54B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>
            <a:extLst>
              <a:ext uri="{FF2B5EF4-FFF2-40B4-BE49-F238E27FC236}">
                <a16:creationId xmlns:a16="http://schemas.microsoft.com/office/drawing/2014/main" id="{EAB5476F-EB4C-C445-88DA-19BD43D240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56B8BF2-72C2-6A40-B6A4-C8B15C59E00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Slayt Görüntüsü Yer Tutucusu">
            <a:extLst>
              <a:ext uri="{FF2B5EF4-FFF2-40B4-BE49-F238E27FC236}">
                <a16:creationId xmlns:a16="http://schemas.microsoft.com/office/drawing/2014/main" id="{8AA885B5-D72F-CA42-9F20-758161B115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Not Yer Tutucusu">
            <a:extLst>
              <a:ext uri="{FF2B5EF4-FFF2-40B4-BE49-F238E27FC236}">
                <a16:creationId xmlns:a16="http://schemas.microsoft.com/office/drawing/2014/main" id="{E4071C45-27AB-D145-9EB0-E09FD16E99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tr-TR"/>
              <a:t>In DIC, the processes of coagulation and fibrinolysis become abnormally (and often massively) activated, leading to ongoing coagulation and fibrinolysis.</a:t>
            </a:r>
            <a:endParaRPr lang="tr-TR" altLang="tr-TR"/>
          </a:p>
          <a:p>
            <a:pPr>
              <a:spcBef>
                <a:spcPct val="0"/>
              </a:spcBef>
            </a:pPr>
            <a:r>
              <a:rPr lang="en-US" altLang="tr-TR"/>
              <a:t>A typical sequence of events includes </a:t>
            </a:r>
            <a:r>
              <a:rPr lang="tr-TR" altLang="tr-TR"/>
              <a:t>as you see</a:t>
            </a:r>
          </a:p>
        </p:txBody>
      </p:sp>
      <p:sp>
        <p:nvSpPr>
          <p:cNvPr id="16388" name="3 Slayt Numarası Yer Tutucusu">
            <a:extLst>
              <a:ext uri="{FF2B5EF4-FFF2-40B4-BE49-F238E27FC236}">
                <a16:creationId xmlns:a16="http://schemas.microsoft.com/office/drawing/2014/main" id="{EEA5BE89-A67B-2441-B446-6BFD28D92E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A6CF708-3173-394D-973B-BA34CE08DE05}" type="slidenum">
              <a:rPr lang="tr-TR" altLang="tr-TR"/>
              <a:pPr/>
              <a:t>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Slayt Görüntüsü Yer Tutucusu">
            <a:extLst>
              <a:ext uri="{FF2B5EF4-FFF2-40B4-BE49-F238E27FC236}">
                <a16:creationId xmlns:a16="http://schemas.microsoft.com/office/drawing/2014/main" id="{C80202B4-7F85-EF4E-B1E2-38C897B9DD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2 Not Yer Tutucusu">
            <a:extLst>
              <a:ext uri="{FF2B5EF4-FFF2-40B4-BE49-F238E27FC236}">
                <a16:creationId xmlns:a16="http://schemas.microsoft.com/office/drawing/2014/main" id="{6972B8A1-55B9-244E-A62C-13EE98B004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tr-TR"/>
              <a:t>As examples:</a:t>
            </a:r>
            <a:endParaRPr lang="tr-TR" altLang="tr-TR"/>
          </a:p>
          <a:p>
            <a:pPr>
              <a:spcBef>
                <a:spcPct val="0"/>
              </a:spcBef>
            </a:pPr>
            <a:endParaRPr lang="tr-TR" altLang="tr-TR"/>
          </a:p>
        </p:txBody>
      </p:sp>
      <p:sp>
        <p:nvSpPr>
          <p:cNvPr id="17412" name="3 Slayt Numarası Yer Tutucusu">
            <a:extLst>
              <a:ext uri="{FF2B5EF4-FFF2-40B4-BE49-F238E27FC236}">
                <a16:creationId xmlns:a16="http://schemas.microsoft.com/office/drawing/2014/main" id="{0EA36091-5DFB-B145-A0E0-9C7463E2EC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A33D4CB-2211-DC40-BE61-DC5757E907CD}" type="slidenum">
              <a:rPr lang="tr-TR" altLang="tr-TR"/>
              <a:pPr/>
              <a:t>5</a:t>
            </a:fld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8885E99C-D339-E148-875A-6158EA8B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F71C0-0099-A44D-BDFA-EB464A55C44C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5462011F-8479-804D-8909-ABBB8E50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AFFA2961-A872-B044-83D6-CF83EFEE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56B58-6026-8846-B57A-691E83606D1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525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692BC4B3-0304-884F-AE32-B6691D91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93DE-1755-3948-80F4-B262BC5D8BA9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86CA7910-DEB0-0A4E-B9B9-EF35C528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80CB5F90-9A75-EE48-9F70-670B0CA6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598A8-5194-EE41-A146-A26B2AB62A6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5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DB9111EC-A005-B941-9134-44A0EDA2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0261-11DC-6741-B3A3-D203CC9B80B6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333D391D-1976-C241-B05B-29B9564C7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E37AF4E5-DC04-F14B-B6F0-338E62C6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6829A-9F23-7040-A1FF-78974845135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8548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0E35A190-F111-6E43-9F3E-56B9CE373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9A21E-C21D-7240-BB87-A753ED676E98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124593C1-C3A4-2F43-98A4-D3E14D640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80D4546C-8075-9247-ABAB-2A0B354F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932A7-6FA8-E749-89D3-24157EF02ED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387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EA7396F4-B437-F146-995B-5E60EB94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4ED5-4B5E-C04A-8C44-1E00CA276BD5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53919DC3-B607-6C4E-8A8E-059029CA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397A8015-0969-B649-8323-F3373AA6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4BA4B-ECE8-0C45-A9A7-1C752207FCE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596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77187D80-C1B5-E942-B3AE-C0441F2E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2D8C-2702-7844-8C2E-D4658E0EBEAA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C02B12A0-168C-2843-9C7D-34946668E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788F48E6-509E-C346-9821-3C53F8AA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72579-2E59-D143-95C3-336C40726BD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042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>
            <a:extLst>
              <a:ext uri="{FF2B5EF4-FFF2-40B4-BE49-F238E27FC236}">
                <a16:creationId xmlns:a16="http://schemas.microsoft.com/office/drawing/2014/main" id="{AB40A9C9-F11C-CD4B-A4C6-5BA87526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F650-D033-1B40-81BE-44588E742BBF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8" name="4 Altbilgi Yer Tutucusu">
            <a:extLst>
              <a:ext uri="{FF2B5EF4-FFF2-40B4-BE49-F238E27FC236}">
                <a16:creationId xmlns:a16="http://schemas.microsoft.com/office/drawing/2014/main" id="{88E15FFC-09FD-6243-8F7B-112C14A7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>
            <a:extLst>
              <a:ext uri="{FF2B5EF4-FFF2-40B4-BE49-F238E27FC236}">
                <a16:creationId xmlns:a16="http://schemas.microsoft.com/office/drawing/2014/main" id="{F10811C4-E168-7646-AD8E-01E942ED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56339-99FC-C443-9D37-5B3D7098794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152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>
            <a:extLst>
              <a:ext uri="{FF2B5EF4-FFF2-40B4-BE49-F238E27FC236}">
                <a16:creationId xmlns:a16="http://schemas.microsoft.com/office/drawing/2014/main" id="{234C9A13-FEAD-4043-BCD2-A0F37175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8FC6-83C9-CB4D-8664-33E89C004B32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4" name="4 Altbilgi Yer Tutucusu">
            <a:extLst>
              <a:ext uri="{FF2B5EF4-FFF2-40B4-BE49-F238E27FC236}">
                <a16:creationId xmlns:a16="http://schemas.microsoft.com/office/drawing/2014/main" id="{29226FCD-1531-7B46-8E0C-54A283F5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>
            <a:extLst>
              <a:ext uri="{FF2B5EF4-FFF2-40B4-BE49-F238E27FC236}">
                <a16:creationId xmlns:a16="http://schemas.microsoft.com/office/drawing/2014/main" id="{6E29331F-1B25-AE48-9A9E-1B826F45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57FF3-F0A4-9949-B32C-C7F8CF44539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5376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>
            <a:extLst>
              <a:ext uri="{FF2B5EF4-FFF2-40B4-BE49-F238E27FC236}">
                <a16:creationId xmlns:a16="http://schemas.microsoft.com/office/drawing/2014/main" id="{030AFEDF-5ACE-DD41-B24A-912FCA0C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1F66-8B23-E542-9FAB-694BC7C90925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3" name="4 Altbilgi Yer Tutucusu">
            <a:extLst>
              <a:ext uri="{FF2B5EF4-FFF2-40B4-BE49-F238E27FC236}">
                <a16:creationId xmlns:a16="http://schemas.microsoft.com/office/drawing/2014/main" id="{43FECD11-552B-4D4B-882F-2516F271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>
            <a:extLst>
              <a:ext uri="{FF2B5EF4-FFF2-40B4-BE49-F238E27FC236}">
                <a16:creationId xmlns:a16="http://schemas.microsoft.com/office/drawing/2014/main" id="{FFE45FE1-073A-884E-954D-8D0C65CC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AC1B8-1459-F74E-B6B6-86A2DEF1BAC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99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E656128A-060E-5C48-A04F-F50BA2B7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C8922-DFD4-274F-8DA2-E703C671AE0E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3B77EFF3-4399-0D4E-9624-0F21D323E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987AAB66-E14F-B441-AB94-70586845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4DB36-405C-234E-A24A-0B9561D39D5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423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12179F7E-6135-C249-B584-795B8279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0029E-15D4-724C-AF80-503DE6817C6E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E0F913C1-02A2-B04E-85EC-FE440E66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E1DDEB8D-6B4B-7C4B-A882-10B5BECB4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92B0E-EC52-164C-BE89-19721963042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043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>
            <a:extLst>
              <a:ext uri="{FF2B5EF4-FFF2-40B4-BE49-F238E27FC236}">
                <a16:creationId xmlns:a16="http://schemas.microsoft.com/office/drawing/2014/main" id="{3AF4ACDF-5C34-3D49-9BFD-343919318A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2 Metin Yer Tutucusu">
            <a:extLst>
              <a:ext uri="{FF2B5EF4-FFF2-40B4-BE49-F238E27FC236}">
                <a16:creationId xmlns:a16="http://schemas.microsoft.com/office/drawing/2014/main" id="{86588E42-D9E1-AB46-B355-F5EB643D69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06EF1549-0E99-1E4C-976D-CC55FDE5E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37BB74-BC4E-E943-A421-0FA1B0EB426E}" type="datetimeFigureOut">
              <a:rPr lang="tr-TR"/>
              <a:pPr>
                <a:defRPr/>
              </a:pPr>
              <a:t>11.02.2021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932F6C94-9060-7240-A1DD-0B541177E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57FDECF9-1C94-8743-AB21-A3C94EE24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78DE867-28D9-D343-9A83-B4357D9D9CB1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>
            <a:extLst>
              <a:ext uri="{FF2B5EF4-FFF2-40B4-BE49-F238E27FC236}">
                <a16:creationId xmlns:a16="http://schemas.microsoft.com/office/drawing/2014/main" id="{4A3FC674-5D54-5949-98A6-D9C0A146A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96549"/>
            <a:ext cx="7772400" cy="1470025"/>
          </a:xfrm>
        </p:spPr>
        <p:txBody>
          <a:bodyPr wrap="square" anchor="ctr">
            <a:normAutofit/>
          </a:bodyPr>
          <a:lstStyle/>
          <a:p>
            <a:r>
              <a:rPr lang="tr-TR" altLang="tr-TR" dirty="0"/>
              <a:t>DIC</a:t>
            </a:r>
            <a:br>
              <a:rPr lang="tr-TR" altLang="tr-TR" dirty="0"/>
            </a:br>
            <a:r>
              <a:rPr lang="tr-TR" altLang="tr-TR" dirty="0"/>
              <a:t>Yaygın Damar İçi Pıhtılaşması</a:t>
            </a:r>
          </a:p>
        </p:txBody>
      </p:sp>
      <p:sp>
        <p:nvSpPr>
          <p:cNvPr id="3" name="2 Alt Başlık">
            <a:extLst>
              <a:ext uri="{FF2B5EF4-FFF2-40B4-BE49-F238E27FC236}">
                <a16:creationId xmlns:a16="http://schemas.microsoft.com/office/drawing/2014/main" id="{547CBB52-E091-DE45-A94E-AD12ED018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 wrap="square"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/>
              <a:t>Dr.Engin</a:t>
            </a:r>
            <a:r>
              <a:rPr lang="tr-TR" dirty="0"/>
              <a:t> KELKİTLİ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30C08B5E-41F6-9A46-B016-549E81219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14313"/>
            <a:ext cx="5434013" cy="633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41B3AD3C-9CBD-764B-8B68-3BF792A92A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925156"/>
              </p:ext>
            </p:extLst>
          </p:nvPr>
        </p:nvGraphicFramePr>
        <p:xfrm>
          <a:off x="500063" y="332656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553A58FD-F35F-E54B-9A4D-16F57B573C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306846"/>
              </p:ext>
            </p:extLst>
          </p:nvPr>
        </p:nvGraphicFramePr>
        <p:xfrm>
          <a:off x="428625" y="260648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F10CAA74-53BF-444F-9056-AAE543D0B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4280" y="68263"/>
            <a:ext cx="4755441" cy="672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Dikdörtgen">
            <a:extLst>
              <a:ext uri="{FF2B5EF4-FFF2-40B4-BE49-F238E27FC236}">
                <a16:creationId xmlns:a16="http://schemas.microsoft.com/office/drawing/2014/main" id="{02C41F4C-F154-AB40-AE78-5F165ADA3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1714500"/>
            <a:ext cx="77152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tr-TR" sz="2800" dirty="0"/>
              <a:t>Yaygın </a:t>
            </a:r>
            <a:r>
              <a:rPr lang="tr-TR" sz="2800" dirty="0" err="1"/>
              <a:t>intravasküler</a:t>
            </a:r>
            <a:r>
              <a:rPr lang="tr-TR" sz="2800" dirty="0"/>
              <a:t> pıhtılaşma (DIC) </a:t>
            </a:r>
          </a:p>
          <a:p>
            <a:endParaRPr lang="tr-TR" sz="2800" dirty="0"/>
          </a:p>
          <a:p>
            <a:pPr marL="457200" indent="-457200">
              <a:buFont typeface="Wingdings" pitchFamily="2" charset="2"/>
              <a:buChar char="q"/>
            </a:pPr>
            <a:r>
              <a:rPr lang="tr-TR" sz="2800" dirty="0">
                <a:solidFill>
                  <a:srgbClr val="FF0000"/>
                </a:solidFill>
                <a:effectLst/>
              </a:rPr>
              <a:t>tüketim </a:t>
            </a:r>
            <a:r>
              <a:rPr lang="tr-TR" sz="2800" dirty="0" err="1">
                <a:solidFill>
                  <a:srgbClr val="FF0000"/>
                </a:solidFill>
                <a:effectLst/>
              </a:rPr>
              <a:t>koagülopatisi</a:t>
            </a:r>
            <a:r>
              <a:rPr lang="tr-TR" sz="2800" dirty="0">
                <a:solidFill>
                  <a:srgbClr val="FF0000"/>
                </a:solidFill>
                <a:effectLst/>
              </a:rPr>
              <a:t> </a:t>
            </a:r>
            <a:endParaRPr lang="tr-TR" sz="2800" dirty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tr-TR" sz="2800" dirty="0" err="1">
                <a:solidFill>
                  <a:srgbClr val="FF0000"/>
                </a:solidFill>
                <a:effectLst/>
              </a:rPr>
              <a:t>defibrilasyon</a:t>
            </a:r>
            <a:r>
              <a:rPr lang="tr-TR" sz="2800" dirty="0">
                <a:solidFill>
                  <a:srgbClr val="FF0000"/>
                </a:solidFill>
                <a:effectLst/>
              </a:rPr>
              <a:t> sendromu </a:t>
            </a:r>
          </a:p>
          <a:p>
            <a:endParaRPr lang="tr-TR" sz="2800" dirty="0"/>
          </a:p>
          <a:p>
            <a:r>
              <a:rPr lang="tr-TR" sz="2800" dirty="0" err="1">
                <a:effectLst/>
              </a:rPr>
              <a:t>tromboz</a:t>
            </a:r>
            <a:r>
              <a:rPr lang="tr-TR" sz="2800" dirty="0">
                <a:effectLst/>
              </a:rPr>
              <a:t> ve kanamaya neden olma potansiyeli olan sistemik bir süreçtir. </a:t>
            </a:r>
            <a:endParaRPr lang="tr-TR" alt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>
            <a:extLst>
              <a:ext uri="{FF2B5EF4-FFF2-40B4-BE49-F238E27FC236}">
                <a16:creationId xmlns:a16="http://schemas.microsoft.com/office/drawing/2014/main" id="{BCC2F1CD-18A9-874C-BCE8-B737BA5EF5C8}"/>
              </a:ext>
            </a:extLst>
          </p:cNvPr>
          <p:cNvSpPr/>
          <p:nvPr/>
        </p:nvSpPr>
        <p:spPr>
          <a:xfrm>
            <a:off x="857250" y="571500"/>
            <a:ext cx="7715250" cy="646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mic Sans MS" pitchFamily="66" charset="0"/>
              </a:rPr>
              <a:t>Normal </a:t>
            </a:r>
            <a:r>
              <a:rPr lang="en-US" dirty="0" err="1">
                <a:latin typeface="Comic Sans MS" pitchFamily="66" charset="0"/>
              </a:rPr>
              <a:t>hemostasis</a:t>
            </a:r>
            <a:r>
              <a:rPr lang="en-US" dirty="0">
                <a:latin typeface="Comic Sans MS" pitchFamily="66" charset="0"/>
              </a:rPr>
              <a:t> ensures formation of a blood clot at the site of vessel injury, followed by resolution of the clot to allow tissue repair.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099" name="Picture 2">
            <a:extLst>
              <a:ext uri="{FF2B5EF4-FFF2-40B4-BE49-F238E27FC236}">
                <a16:creationId xmlns:a16="http://schemas.microsoft.com/office/drawing/2014/main" id="{B8082989-3142-A84E-AF57-3DCCDC32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0188"/>
            <a:ext cx="4500563" cy="514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">
            <a:extLst>
              <a:ext uri="{FF2B5EF4-FFF2-40B4-BE49-F238E27FC236}">
                <a16:creationId xmlns:a16="http://schemas.microsoft.com/office/drawing/2014/main" id="{C5A0AC0F-EE89-A942-86F7-054A21FE7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1428750"/>
            <a:ext cx="466407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Yuvarlatılmış Dikdörtgen 2">
            <a:extLst>
              <a:ext uri="{FF2B5EF4-FFF2-40B4-BE49-F238E27FC236}">
                <a16:creationId xmlns:a16="http://schemas.microsoft.com/office/drawing/2014/main" id="{297E78B2-5F53-A347-B180-489A5E298D9C}"/>
              </a:ext>
            </a:extLst>
          </p:cNvPr>
          <p:cNvSpPr/>
          <p:nvPr/>
        </p:nvSpPr>
        <p:spPr>
          <a:xfrm>
            <a:off x="1979712" y="2492896"/>
            <a:ext cx="5976664" cy="23762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I. </a:t>
            </a:r>
            <a:r>
              <a:rPr lang="tr-TR" sz="2400" dirty="0" err="1"/>
              <a:t>Fibrinolizin</a:t>
            </a:r>
            <a:r>
              <a:rPr lang="tr-TR" sz="2400" dirty="0"/>
              <a:t> aktivasyonu</a:t>
            </a:r>
          </a:p>
          <a:p>
            <a:r>
              <a:rPr lang="tr-TR" sz="2400" dirty="0"/>
              <a:t>II. </a:t>
            </a:r>
            <a:r>
              <a:rPr lang="tr-TR" sz="2400" dirty="0" err="1"/>
              <a:t>Doğal</a:t>
            </a:r>
            <a:r>
              <a:rPr lang="tr-TR" sz="2400" dirty="0"/>
              <a:t> </a:t>
            </a:r>
            <a:r>
              <a:rPr lang="tr-TR" sz="2400" dirty="0" err="1"/>
              <a:t>antikoagülasyonun</a:t>
            </a:r>
            <a:r>
              <a:rPr lang="tr-TR" sz="2400" dirty="0"/>
              <a:t> baskılanması</a:t>
            </a:r>
          </a:p>
          <a:p>
            <a:r>
              <a:rPr lang="tr-TR" sz="2400" dirty="0"/>
              <a:t>III. </a:t>
            </a:r>
            <a:r>
              <a:rPr lang="tr-TR" sz="2400" dirty="0" err="1"/>
              <a:t>Trombin</a:t>
            </a:r>
            <a:r>
              <a:rPr lang="tr-TR" sz="2400" dirty="0"/>
              <a:t> </a:t>
            </a:r>
            <a:r>
              <a:rPr lang="tr-TR" sz="2400" dirty="0" err="1"/>
              <a:t>oluşumunda</a:t>
            </a:r>
            <a:r>
              <a:rPr lang="tr-TR" sz="2400" dirty="0"/>
              <a:t> artma</a:t>
            </a:r>
          </a:p>
          <a:p>
            <a:r>
              <a:rPr lang="tr-TR" sz="2400" dirty="0"/>
              <a:t>IV. </a:t>
            </a:r>
            <a:r>
              <a:rPr lang="tr-TR" sz="2400" dirty="0" err="1"/>
              <a:t>İnflamatuvar</a:t>
            </a:r>
            <a:r>
              <a:rPr lang="tr-TR" sz="2400" dirty="0"/>
              <a:t> sistemin aktivasyonu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CE6477F5-9940-AF44-866D-E1FFB20FF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960" cy="53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>
            <a:extLst>
              <a:ext uri="{FF2B5EF4-FFF2-40B4-BE49-F238E27FC236}">
                <a16:creationId xmlns:a16="http://schemas.microsoft.com/office/drawing/2014/main" id="{30C0D6A2-4F44-2B49-831C-E91679B7C3DE}"/>
              </a:ext>
            </a:extLst>
          </p:cNvPr>
          <p:cNvSpPr/>
          <p:nvPr/>
        </p:nvSpPr>
        <p:spPr>
          <a:xfrm>
            <a:off x="500063" y="1000125"/>
            <a:ext cx="84296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Kan, normalde korunduğu doku faktörü (TF) gibi bir veya daha fazla </a:t>
            </a:r>
            <a:r>
              <a:rPr lang="tr-TR" dirty="0" err="1"/>
              <a:t>prokoagülana</a:t>
            </a:r>
            <a:r>
              <a:rPr lang="tr-TR" dirty="0"/>
              <a:t> maruz bırakılır. Bu </a:t>
            </a:r>
            <a:r>
              <a:rPr lang="tr-TR" dirty="0" err="1"/>
              <a:t>prokoagülanların</a:t>
            </a:r>
            <a:r>
              <a:rPr lang="tr-TR" dirty="0"/>
              <a:t> kaynakları ve bileşenleri, altta yatan duruma bağlıdır. 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6147" name="2 Dikdörtgen">
            <a:extLst>
              <a:ext uri="{FF2B5EF4-FFF2-40B4-BE49-F238E27FC236}">
                <a16:creationId xmlns:a16="http://schemas.microsoft.com/office/drawing/2014/main" id="{B0DEAE63-B337-0040-A104-AF23D6BBF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195263"/>
            <a:ext cx="2544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b="1">
                <a:solidFill>
                  <a:srgbClr val="000000"/>
                </a:solidFill>
              </a:rPr>
              <a:t>Procoagulant exposure</a:t>
            </a:r>
            <a:endParaRPr lang="tr-TR" altLang="tr-TR"/>
          </a:p>
        </p:txBody>
      </p:sp>
      <p:sp>
        <p:nvSpPr>
          <p:cNvPr id="5" name="4 Dikdörtgen">
            <a:extLst>
              <a:ext uri="{FF2B5EF4-FFF2-40B4-BE49-F238E27FC236}">
                <a16:creationId xmlns:a16="http://schemas.microsoft.com/office/drawing/2014/main" id="{3EF135C5-1220-0142-A83F-91FFB434D12D}"/>
              </a:ext>
            </a:extLst>
          </p:cNvPr>
          <p:cNvSpPr/>
          <p:nvPr/>
        </p:nvSpPr>
        <p:spPr>
          <a:xfrm>
            <a:off x="357188" y="2571750"/>
            <a:ext cx="45720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/>
              <a:t>Lipopolisakkaritler</a:t>
            </a:r>
            <a:r>
              <a:rPr lang="tr-TR" dirty="0"/>
              <a:t> gibi bazı bakteriyel ürünler pıhtılaşmayı aktive edebilir.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6" name="5 Dikdörtgen">
            <a:extLst>
              <a:ext uri="{FF2B5EF4-FFF2-40B4-BE49-F238E27FC236}">
                <a16:creationId xmlns:a16="http://schemas.microsoft.com/office/drawing/2014/main" id="{F89DE79E-F5BC-0F4C-A57D-E79E9FC29F91}"/>
              </a:ext>
            </a:extLst>
          </p:cNvPr>
          <p:cNvSpPr/>
          <p:nvPr/>
        </p:nvSpPr>
        <p:spPr>
          <a:xfrm>
            <a:off x="357188" y="3857625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/>
              <a:t>Meningokokal</a:t>
            </a:r>
            <a:r>
              <a:rPr lang="tr-TR" dirty="0"/>
              <a:t> </a:t>
            </a:r>
            <a:r>
              <a:rPr lang="tr-TR" dirty="0" err="1"/>
              <a:t>sepsiste</a:t>
            </a:r>
            <a:r>
              <a:rPr lang="tr-TR" dirty="0"/>
              <a:t> dolaşımda TF içeren </a:t>
            </a:r>
            <a:r>
              <a:rPr lang="tr-TR" dirty="0" err="1"/>
              <a:t>mikropartiküller</a:t>
            </a:r>
            <a:r>
              <a:rPr lang="tr-TR" dirty="0"/>
              <a:t> bulunur.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7" name="6 Dikdörtgen">
            <a:extLst>
              <a:ext uri="{FF2B5EF4-FFF2-40B4-BE49-F238E27FC236}">
                <a16:creationId xmlns:a16="http://schemas.microsoft.com/office/drawing/2014/main" id="{9C45E593-81AA-F245-A718-41AADA6B3528}"/>
              </a:ext>
            </a:extLst>
          </p:cNvPr>
          <p:cNvSpPr/>
          <p:nvPr/>
        </p:nvSpPr>
        <p:spPr>
          <a:xfrm>
            <a:off x="357188" y="4797152"/>
            <a:ext cx="457200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Kanser </a:t>
            </a:r>
            <a:r>
              <a:rPr lang="tr-TR" dirty="0" err="1"/>
              <a:t>prokoagülan</a:t>
            </a:r>
            <a:r>
              <a:rPr lang="tr-TR" dirty="0"/>
              <a:t> "genel olarak kanser hücreleri tarafından üretilen </a:t>
            </a:r>
            <a:r>
              <a:rPr lang="tr-TR" dirty="0" err="1"/>
              <a:t>TF'ye</a:t>
            </a:r>
            <a:r>
              <a:rPr lang="tr-TR" dirty="0"/>
              <a:t> atıfta bulunur. Ayrıca bazı </a:t>
            </a:r>
            <a:r>
              <a:rPr lang="tr-TR" dirty="0" err="1"/>
              <a:t>müsinöz</a:t>
            </a:r>
            <a:r>
              <a:rPr lang="tr-TR" dirty="0"/>
              <a:t> tümörler tarafından üretilen ve faktör </a:t>
            </a:r>
            <a:r>
              <a:rPr lang="tr-TR" dirty="0" err="1"/>
              <a:t>X'i</a:t>
            </a:r>
            <a:r>
              <a:rPr lang="tr-TR" dirty="0"/>
              <a:t> aktive edebilen plasenta tarafından üretilen bir </a:t>
            </a:r>
            <a:r>
              <a:rPr lang="tr-TR" dirty="0" err="1"/>
              <a:t>proteolitik</a:t>
            </a:r>
            <a:r>
              <a:rPr lang="tr-TR" dirty="0"/>
              <a:t> enzim olabilir. </a:t>
            </a:r>
            <a:endParaRPr lang="tr-TR" b="1" dirty="0"/>
          </a:p>
        </p:txBody>
      </p:sp>
      <p:sp>
        <p:nvSpPr>
          <p:cNvPr id="8" name="7 Dikdörtgen">
            <a:extLst>
              <a:ext uri="{FF2B5EF4-FFF2-40B4-BE49-F238E27FC236}">
                <a16:creationId xmlns:a16="http://schemas.microsoft.com/office/drawing/2014/main" id="{EE34EBBF-ECA9-BB42-8291-4A6708A70FC0}"/>
              </a:ext>
            </a:extLst>
          </p:cNvPr>
          <p:cNvSpPr/>
          <p:nvPr/>
        </p:nvSpPr>
        <p:spPr>
          <a:xfrm>
            <a:off x="5115771" y="2155933"/>
            <a:ext cx="40005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Travmada </a:t>
            </a:r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endotelyum</a:t>
            </a:r>
            <a:r>
              <a:rPr lang="tr-TR" dirty="0"/>
              <a:t> ve dokulara verilen hasar, </a:t>
            </a:r>
            <a:r>
              <a:rPr lang="tr-TR" dirty="0" err="1"/>
              <a:t>prokoagülan</a:t>
            </a:r>
            <a:r>
              <a:rPr lang="tr-TR" dirty="0"/>
              <a:t> enzimlerin veya </a:t>
            </a:r>
            <a:r>
              <a:rPr lang="tr-TR" dirty="0" err="1"/>
              <a:t>fosfolipidlerin</a:t>
            </a:r>
            <a:r>
              <a:rPr lang="tr-TR" dirty="0"/>
              <a:t> salınmasına neden olabilir.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9" name="8 Dikdörtgen">
            <a:extLst>
              <a:ext uri="{FF2B5EF4-FFF2-40B4-BE49-F238E27FC236}">
                <a16:creationId xmlns:a16="http://schemas.microsoft.com/office/drawing/2014/main" id="{91E5D8A2-9D85-2E4B-B822-0DE8FBF32778}"/>
              </a:ext>
            </a:extLst>
          </p:cNvPr>
          <p:cNvSpPr/>
          <p:nvPr/>
        </p:nvSpPr>
        <p:spPr>
          <a:xfrm>
            <a:off x="5081981" y="4503956"/>
            <a:ext cx="407193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/>
              <a:t>Nötrofiller</a:t>
            </a:r>
            <a:r>
              <a:rPr lang="tr-TR" dirty="0"/>
              <a:t>, </a:t>
            </a:r>
            <a:r>
              <a:rPr lang="tr-TR" dirty="0" err="1"/>
              <a:t>prokoagülan</a:t>
            </a:r>
            <a:r>
              <a:rPr lang="tr-TR" dirty="0"/>
              <a:t> özelliklere sahip </a:t>
            </a:r>
            <a:r>
              <a:rPr lang="tr-TR" dirty="0" err="1"/>
              <a:t>nötrofil</a:t>
            </a:r>
            <a:r>
              <a:rPr lang="tr-TR" dirty="0"/>
              <a:t> hücre dışı tuzaklarının (</a:t>
            </a:r>
            <a:r>
              <a:rPr lang="tr-TR" dirty="0" err="1"/>
              <a:t>NET'ler</a:t>
            </a:r>
            <a:r>
              <a:rPr lang="tr-TR" dirty="0"/>
              <a:t>) oluşumuna katkıda bulunabilir. 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D3F24DC9-8110-2E41-88FB-DE1A78CAD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9510540"/>
              </p:ext>
            </p:extLst>
          </p:nvPr>
        </p:nvGraphicFramePr>
        <p:xfrm>
          <a:off x="571500" y="928688"/>
          <a:ext cx="8143875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9DA6234C-0BE2-A644-AF29-E42D5FD1E0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2152809"/>
              </p:ext>
            </p:extLst>
          </p:nvPr>
        </p:nvGraphicFramePr>
        <p:xfrm>
          <a:off x="928688" y="2690813"/>
          <a:ext cx="7572375" cy="2034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E3800167-5AF1-324B-8677-6DCE58408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340470"/>
              </p:ext>
            </p:extLst>
          </p:nvPr>
        </p:nvGraphicFramePr>
        <p:xfrm>
          <a:off x="428625" y="332656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id="{86DF66D9-A411-8B40-9558-F77E0E8C5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897237"/>
              </p:ext>
            </p:extLst>
          </p:nvPr>
        </p:nvGraphicFramePr>
        <p:xfrm>
          <a:off x="500063" y="692696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4826</TotalTime>
  <Words>666</Words>
  <Application>Microsoft Macintosh PowerPoint</Application>
  <PresentationFormat>Ekran Gösterisi (4:3)</PresentationFormat>
  <Paragraphs>49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Calibri</vt:lpstr>
      <vt:lpstr>Arial</vt:lpstr>
      <vt:lpstr>Comic Sans MS</vt:lpstr>
      <vt:lpstr>Wingdings</vt:lpstr>
      <vt:lpstr>Ofis Teması</vt:lpstr>
      <vt:lpstr>DIC Yaygın Damar İçi Pıhtılaşması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</dc:title>
  <dc:creator>Yrd-Doc-Dr-Engin</dc:creator>
  <cp:lastModifiedBy>e kelkitli</cp:lastModifiedBy>
  <cp:revision>347</cp:revision>
  <dcterms:created xsi:type="dcterms:W3CDTF">2021-02-08T12:42:57Z</dcterms:created>
  <dcterms:modified xsi:type="dcterms:W3CDTF">2021-02-11T21:12:16Z</dcterms:modified>
</cp:coreProperties>
</file>