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6858000" cx="9144000"/>
  <p:notesSz cx="6858000" cy="9144000"/>
  <p:embeddedFontLst>
    <p:embeddedFont>
      <p:font typeface="Quattrocento Sans"/>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23" roundtripDataSignature="AMtx7miOVfUJlSCFiJZt1HMm2gyr+ypIi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QuattrocentoSans-bold.fntdata"/><Relationship Id="rId11" Type="http://schemas.openxmlformats.org/officeDocument/2006/relationships/slide" Target="slides/slide6.xml"/><Relationship Id="rId22" Type="http://schemas.openxmlformats.org/officeDocument/2006/relationships/font" Target="fonts/QuattrocentoSans-boldItalic.fntdata"/><Relationship Id="rId10" Type="http://schemas.openxmlformats.org/officeDocument/2006/relationships/slide" Target="slides/slide5.xml"/><Relationship Id="rId21" Type="http://schemas.openxmlformats.org/officeDocument/2006/relationships/font" Target="fonts/QuattrocentoSans-italic.fntdata"/><Relationship Id="rId13" Type="http://schemas.openxmlformats.org/officeDocument/2006/relationships/slide" Target="slides/slide8.xml"/><Relationship Id="rId12" Type="http://schemas.openxmlformats.org/officeDocument/2006/relationships/slide" Target="slides/slide7.xml"/><Relationship Id="rId23" Type="http://customschemas.google.com/relationships/presentationmetadata" Target="meta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QuattrocentoSans-regular.fnt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lvl1pPr indent="-228600" lvl="0" marL="4572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86" name="Google Shape;8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67" name="Google Shape;167;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72" name="Google Shape;172;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87" name="Google Shape;187;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04" name="Google Shape;204;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92" name="Google Shape;92;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97" name="Google Shape;97;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a:t>In DIC, the processes of coagulation and fibrinolysis become abnormally (and often massively) activated, leading to ongoing coagulation and fibrinolysis.</a:t>
            </a:r>
            <a:endParaRPr/>
          </a:p>
          <a:p>
            <a:pPr indent="0" lvl="0" marL="0" rtl="0" algn="l">
              <a:spcBef>
                <a:spcPts val="0"/>
              </a:spcBef>
              <a:spcAft>
                <a:spcPts val="0"/>
              </a:spcAft>
              <a:buNone/>
            </a:pPr>
            <a:r>
              <a:rPr lang="en-US"/>
              <a:t>A typical sequence of events includes as you see</a:t>
            </a:r>
            <a:endParaRPr/>
          </a:p>
        </p:txBody>
      </p:sp>
      <p:sp>
        <p:nvSpPr>
          <p:cNvPr id="98" name="Google Shape;98;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06" name="Google Shape;106;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11" name="Google Shape;111;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a:t>As examples:</a:t>
            </a:r>
            <a:endParaRPr/>
          </a:p>
          <a:p>
            <a:pPr indent="0" lvl="0" marL="0" rtl="0" algn="l">
              <a:spcBef>
                <a:spcPts val="0"/>
              </a:spcBef>
              <a:spcAft>
                <a:spcPts val="0"/>
              </a:spcAft>
              <a:buNone/>
            </a:pPr>
            <a:r>
              <a:t/>
            </a:r>
            <a:endParaRPr/>
          </a:p>
        </p:txBody>
      </p:sp>
      <p:sp>
        <p:nvSpPr>
          <p:cNvPr id="112" name="Google Shape;112;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23" name="Google Shape;123;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36" name="Google Shape;136;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41" name="Google Shape;141;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54" name="Google Shape;154;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 Slaydı" type="title">
  <p:cSld name="TITLE">
    <p:spTree>
      <p:nvGrpSpPr>
        <p:cNvPr id="15" name="Shape 15"/>
        <p:cNvGrpSpPr/>
        <p:nvPr/>
      </p:nvGrpSpPr>
      <p:grpSpPr>
        <a:xfrm>
          <a:off x="0" y="0"/>
          <a:ext cx="0" cy="0"/>
          <a:chOff x="0" y="0"/>
          <a:chExt cx="0" cy="0"/>
        </a:xfrm>
      </p:grpSpPr>
      <p:sp>
        <p:nvSpPr>
          <p:cNvPr id="16" name="Google Shape;16;p15"/>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7" name="Google Shape;17;p1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 Dikey Metin" type="vertTx">
  <p:cSld name="VERTICAL_TEXT">
    <p:spTree>
      <p:nvGrpSpPr>
        <p:cNvPr id="72" name="Shape 72"/>
        <p:cNvGrpSpPr/>
        <p:nvPr/>
      </p:nvGrpSpPr>
      <p:grpSpPr>
        <a:xfrm>
          <a:off x="0" y="0"/>
          <a:ext cx="0" cy="0"/>
          <a:chOff x="0" y="0"/>
          <a:chExt cx="0" cy="0"/>
        </a:xfrm>
      </p:grpSpPr>
      <p:sp>
        <p:nvSpPr>
          <p:cNvPr id="73" name="Google Shape;73;p2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4" name="Google Shape;74;p24"/>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2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sz="1200">
                <a:solidFill>
                  <a:srgbClr val="898989"/>
                </a:solidFill>
                <a:latin typeface="Calibri"/>
                <a:ea typeface="Calibri"/>
                <a:cs typeface="Calibri"/>
                <a:sym typeface="Calibri"/>
              </a:defRPr>
            </a:lvl1pPr>
            <a:lvl2pPr indent="0" lvl="1" marL="0" algn="r">
              <a:spcBef>
                <a:spcPts val="0"/>
              </a:spcBef>
              <a:spcAft>
                <a:spcPts val="0"/>
              </a:spcAft>
              <a:buNone/>
              <a:defRPr sz="1200">
                <a:solidFill>
                  <a:srgbClr val="898989"/>
                </a:solidFill>
                <a:latin typeface="Calibri"/>
                <a:ea typeface="Calibri"/>
                <a:cs typeface="Calibri"/>
                <a:sym typeface="Calibri"/>
              </a:defRPr>
            </a:lvl2pPr>
            <a:lvl3pPr indent="0" lvl="2" marL="0" algn="r">
              <a:spcBef>
                <a:spcPts val="0"/>
              </a:spcBef>
              <a:spcAft>
                <a:spcPts val="0"/>
              </a:spcAft>
              <a:buNone/>
              <a:defRPr sz="1200">
                <a:solidFill>
                  <a:srgbClr val="898989"/>
                </a:solidFill>
                <a:latin typeface="Calibri"/>
                <a:ea typeface="Calibri"/>
                <a:cs typeface="Calibri"/>
                <a:sym typeface="Calibri"/>
              </a:defRPr>
            </a:lvl3pPr>
            <a:lvl4pPr indent="0" lvl="3" marL="0" algn="r">
              <a:spcBef>
                <a:spcPts val="0"/>
              </a:spcBef>
              <a:spcAft>
                <a:spcPts val="0"/>
              </a:spcAft>
              <a:buNone/>
              <a:defRPr sz="1200">
                <a:solidFill>
                  <a:srgbClr val="898989"/>
                </a:solidFill>
                <a:latin typeface="Calibri"/>
                <a:ea typeface="Calibri"/>
                <a:cs typeface="Calibri"/>
                <a:sym typeface="Calibri"/>
              </a:defRPr>
            </a:lvl4pPr>
            <a:lvl5pPr indent="0" lvl="4" marL="0" algn="r">
              <a:spcBef>
                <a:spcPts val="0"/>
              </a:spcBef>
              <a:spcAft>
                <a:spcPts val="0"/>
              </a:spcAft>
              <a:buNone/>
              <a:defRPr sz="1200">
                <a:solidFill>
                  <a:srgbClr val="898989"/>
                </a:solidFill>
                <a:latin typeface="Calibri"/>
                <a:ea typeface="Calibri"/>
                <a:cs typeface="Calibri"/>
                <a:sym typeface="Calibri"/>
              </a:defRPr>
            </a:lvl5pPr>
            <a:lvl6pPr indent="0" lvl="5" marL="0" algn="r">
              <a:spcBef>
                <a:spcPts val="0"/>
              </a:spcBef>
              <a:spcAft>
                <a:spcPts val="0"/>
              </a:spcAft>
              <a:buNone/>
              <a:defRPr sz="1200">
                <a:solidFill>
                  <a:srgbClr val="898989"/>
                </a:solidFill>
                <a:latin typeface="Calibri"/>
                <a:ea typeface="Calibri"/>
                <a:cs typeface="Calibri"/>
                <a:sym typeface="Calibri"/>
              </a:defRPr>
            </a:lvl6pPr>
            <a:lvl7pPr indent="0" lvl="6" marL="0" algn="r">
              <a:spcBef>
                <a:spcPts val="0"/>
              </a:spcBef>
              <a:spcAft>
                <a:spcPts val="0"/>
              </a:spcAft>
              <a:buNone/>
              <a:defRPr sz="1200">
                <a:solidFill>
                  <a:srgbClr val="898989"/>
                </a:solidFill>
                <a:latin typeface="Calibri"/>
                <a:ea typeface="Calibri"/>
                <a:cs typeface="Calibri"/>
                <a:sym typeface="Calibri"/>
              </a:defRPr>
            </a:lvl7pPr>
            <a:lvl8pPr indent="0" lvl="7" marL="0" algn="r">
              <a:spcBef>
                <a:spcPts val="0"/>
              </a:spcBef>
              <a:spcAft>
                <a:spcPts val="0"/>
              </a:spcAft>
              <a:buNone/>
              <a:defRPr sz="1200">
                <a:solidFill>
                  <a:srgbClr val="898989"/>
                </a:solidFill>
                <a:latin typeface="Calibri"/>
                <a:ea typeface="Calibri"/>
                <a:cs typeface="Calibri"/>
                <a:sym typeface="Calibri"/>
              </a:defRPr>
            </a:lvl8pPr>
            <a:lvl9pPr indent="0" lvl="8" marL="0" algn="r">
              <a:spcBef>
                <a:spcPts val="0"/>
              </a:spcBef>
              <a:spcAft>
                <a:spcPts val="0"/>
              </a:spcAft>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key Başlık ve Metin" type="vertTitleAndTx">
  <p:cSld name="VERTICAL_TITLE_AND_VERTICAL_TEXT">
    <p:spTree>
      <p:nvGrpSpPr>
        <p:cNvPr id="78" name="Shape 78"/>
        <p:cNvGrpSpPr/>
        <p:nvPr/>
      </p:nvGrpSpPr>
      <p:grpSpPr>
        <a:xfrm>
          <a:off x="0" y="0"/>
          <a:ext cx="0" cy="0"/>
          <a:chOff x="0" y="0"/>
          <a:chExt cx="0" cy="0"/>
        </a:xfrm>
      </p:grpSpPr>
      <p:sp>
        <p:nvSpPr>
          <p:cNvPr id="79" name="Google Shape;79;p25"/>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0" name="Google Shape;80;p25"/>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2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sz="1200">
                <a:solidFill>
                  <a:srgbClr val="898989"/>
                </a:solidFill>
                <a:latin typeface="Calibri"/>
                <a:ea typeface="Calibri"/>
                <a:cs typeface="Calibri"/>
                <a:sym typeface="Calibri"/>
              </a:defRPr>
            </a:lvl1pPr>
            <a:lvl2pPr indent="0" lvl="1" marL="0" algn="r">
              <a:spcBef>
                <a:spcPts val="0"/>
              </a:spcBef>
              <a:spcAft>
                <a:spcPts val="0"/>
              </a:spcAft>
              <a:buNone/>
              <a:defRPr sz="1200">
                <a:solidFill>
                  <a:srgbClr val="898989"/>
                </a:solidFill>
                <a:latin typeface="Calibri"/>
                <a:ea typeface="Calibri"/>
                <a:cs typeface="Calibri"/>
                <a:sym typeface="Calibri"/>
              </a:defRPr>
            </a:lvl2pPr>
            <a:lvl3pPr indent="0" lvl="2" marL="0" algn="r">
              <a:spcBef>
                <a:spcPts val="0"/>
              </a:spcBef>
              <a:spcAft>
                <a:spcPts val="0"/>
              </a:spcAft>
              <a:buNone/>
              <a:defRPr sz="1200">
                <a:solidFill>
                  <a:srgbClr val="898989"/>
                </a:solidFill>
                <a:latin typeface="Calibri"/>
                <a:ea typeface="Calibri"/>
                <a:cs typeface="Calibri"/>
                <a:sym typeface="Calibri"/>
              </a:defRPr>
            </a:lvl3pPr>
            <a:lvl4pPr indent="0" lvl="3" marL="0" algn="r">
              <a:spcBef>
                <a:spcPts val="0"/>
              </a:spcBef>
              <a:spcAft>
                <a:spcPts val="0"/>
              </a:spcAft>
              <a:buNone/>
              <a:defRPr sz="1200">
                <a:solidFill>
                  <a:srgbClr val="898989"/>
                </a:solidFill>
                <a:latin typeface="Calibri"/>
                <a:ea typeface="Calibri"/>
                <a:cs typeface="Calibri"/>
                <a:sym typeface="Calibri"/>
              </a:defRPr>
            </a:lvl4pPr>
            <a:lvl5pPr indent="0" lvl="4" marL="0" algn="r">
              <a:spcBef>
                <a:spcPts val="0"/>
              </a:spcBef>
              <a:spcAft>
                <a:spcPts val="0"/>
              </a:spcAft>
              <a:buNone/>
              <a:defRPr sz="1200">
                <a:solidFill>
                  <a:srgbClr val="898989"/>
                </a:solidFill>
                <a:latin typeface="Calibri"/>
                <a:ea typeface="Calibri"/>
                <a:cs typeface="Calibri"/>
                <a:sym typeface="Calibri"/>
              </a:defRPr>
            </a:lvl5pPr>
            <a:lvl6pPr indent="0" lvl="5" marL="0" algn="r">
              <a:spcBef>
                <a:spcPts val="0"/>
              </a:spcBef>
              <a:spcAft>
                <a:spcPts val="0"/>
              </a:spcAft>
              <a:buNone/>
              <a:defRPr sz="1200">
                <a:solidFill>
                  <a:srgbClr val="898989"/>
                </a:solidFill>
                <a:latin typeface="Calibri"/>
                <a:ea typeface="Calibri"/>
                <a:cs typeface="Calibri"/>
                <a:sym typeface="Calibri"/>
              </a:defRPr>
            </a:lvl6pPr>
            <a:lvl7pPr indent="0" lvl="6" marL="0" algn="r">
              <a:spcBef>
                <a:spcPts val="0"/>
              </a:spcBef>
              <a:spcAft>
                <a:spcPts val="0"/>
              </a:spcAft>
              <a:buNone/>
              <a:defRPr sz="1200">
                <a:solidFill>
                  <a:srgbClr val="898989"/>
                </a:solidFill>
                <a:latin typeface="Calibri"/>
                <a:ea typeface="Calibri"/>
                <a:cs typeface="Calibri"/>
                <a:sym typeface="Calibri"/>
              </a:defRPr>
            </a:lvl7pPr>
            <a:lvl8pPr indent="0" lvl="7" marL="0" algn="r">
              <a:spcBef>
                <a:spcPts val="0"/>
              </a:spcBef>
              <a:spcAft>
                <a:spcPts val="0"/>
              </a:spcAft>
              <a:buNone/>
              <a:defRPr sz="1200">
                <a:solidFill>
                  <a:srgbClr val="898989"/>
                </a:solidFill>
                <a:latin typeface="Calibri"/>
                <a:ea typeface="Calibri"/>
                <a:cs typeface="Calibri"/>
                <a:sym typeface="Calibri"/>
              </a:defRPr>
            </a:lvl8pPr>
            <a:lvl9pPr indent="0" lvl="8" marL="0" algn="r">
              <a:spcBef>
                <a:spcPts val="0"/>
              </a:spcBef>
              <a:spcAft>
                <a:spcPts val="0"/>
              </a:spcAft>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oş" type="blank">
  <p:cSld name="BLANK">
    <p:spTree>
      <p:nvGrpSpPr>
        <p:cNvPr id="21" name="Shape 21"/>
        <p:cNvGrpSpPr/>
        <p:nvPr/>
      </p:nvGrpSpPr>
      <p:grpSpPr>
        <a:xfrm>
          <a:off x="0" y="0"/>
          <a:ext cx="0" cy="0"/>
          <a:chOff x="0" y="0"/>
          <a:chExt cx="0" cy="0"/>
        </a:xfrm>
      </p:grpSpPr>
      <p:sp>
        <p:nvSpPr>
          <p:cNvPr id="22" name="Google Shape;22;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 ve İçerik" type="obj">
  <p:cSld name="OBJECT">
    <p:spTree>
      <p:nvGrpSpPr>
        <p:cNvPr id="25" name="Shape 25"/>
        <p:cNvGrpSpPr/>
        <p:nvPr/>
      </p:nvGrpSpPr>
      <p:grpSpPr>
        <a:xfrm>
          <a:off x="0" y="0"/>
          <a:ext cx="0" cy="0"/>
          <a:chOff x="0" y="0"/>
          <a:chExt cx="0" cy="0"/>
        </a:xfrm>
      </p:grpSpPr>
      <p:sp>
        <p:nvSpPr>
          <p:cNvPr id="26" name="Google Shape;26;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7" name="Google Shape;27;p1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8" name="Google Shape;28;p1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1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1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sz="1200">
                <a:solidFill>
                  <a:srgbClr val="898989"/>
                </a:solidFill>
                <a:latin typeface="Calibri"/>
                <a:ea typeface="Calibri"/>
                <a:cs typeface="Calibri"/>
                <a:sym typeface="Calibri"/>
              </a:defRPr>
            </a:lvl1pPr>
            <a:lvl2pPr indent="0" lvl="1" marL="0" algn="r">
              <a:spcBef>
                <a:spcPts val="0"/>
              </a:spcBef>
              <a:spcAft>
                <a:spcPts val="0"/>
              </a:spcAft>
              <a:buNone/>
              <a:defRPr sz="1200">
                <a:solidFill>
                  <a:srgbClr val="898989"/>
                </a:solidFill>
                <a:latin typeface="Calibri"/>
                <a:ea typeface="Calibri"/>
                <a:cs typeface="Calibri"/>
                <a:sym typeface="Calibri"/>
              </a:defRPr>
            </a:lvl2pPr>
            <a:lvl3pPr indent="0" lvl="2" marL="0" algn="r">
              <a:spcBef>
                <a:spcPts val="0"/>
              </a:spcBef>
              <a:spcAft>
                <a:spcPts val="0"/>
              </a:spcAft>
              <a:buNone/>
              <a:defRPr sz="1200">
                <a:solidFill>
                  <a:srgbClr val="898989"/>
                </a:solidFill>
                <a:latin typeface="Calibri"/>
                <a:ea typeface="Calibri"/>
                <a:cs typeface="Calibri"/>
                <a:sym typeface="Calibri"/>
              </a:defRPr>
            </a:lvl3pPr>
            <a:lvl4pPr indent="0" lvl="3" marL="0" algn="r">
              <a:spcBef>
                <a:spcPts val="0"/>
              </a:spcBef>
              <a:spcAft>
                <a:spcPts val="0"/>
              </a:spcAft>
              <a:buNone/>
              <a:defRPr sz="1200">
                <a:solidFill>
                  <a:srgbClr val="898989"/>
                </a:solidFill>
                <a:latin typeface="Calibri"/>
                <a:ea typeface="Calibri"/>
                <a:cs typeface="Calibri"/>
                <a:sym typeface="Calibri"/>
              </a:defRPr>
            </a:lvl4pPr>
            <a:lvl5pPr indent="0" lvl="4" marL="0" algn="r">
              <a:spcBef>
                <a:spcPts val="0"/>
              </a:spcBef>
              <a:spcAft>
                <a:spcPts val="0"/>
              </a:spcAft>
              <a:buNone/>
              <a:defRPr sz="1200">
                <a:solidFill>
                  <a:srgbClr val="898989"/>
                </a:solidFill>
                <a:latin typeface="Calibri"/>
                <a:ea typeface="Calibri"/>
                <a:cs typeface="Calibri"/>
                <a:sym typeface="Calibri"/>
              </a:defRPr>
            </a:lvl5pPr>
            <a:lvl6pPr indent="0" lvl="5" marL="0" algn="r">
              <a:spcBef>
                <a:spcPts val="0"/>
              </a:spcBef>
              <a:spcAft>
                <a:spcPts val="0"/>
              </a:spcAft>
              <a:buNone/>
              <a:defRPr sz="1200">
                <a:solidFill>
                  <a:srgbClr val="898989"/>
                </a:solidFill>
                <a:latin typeface="Calibri"/>
                <a:ea typeface="Calibri"/>
                <a:cs typeface="Calibri"/>
                <a:sym typeface="Calibri"/>
              </a:defRPr>
            </a:lvl6pPr>
            <a:lvl7pPr indent="0" lvl="6" marL="0" algn="r">
              <a:spcBef>
                <a:spcPts val="0"/>
              </a:spcBef>
              <a:spcAft>
                <a:spcPts val="0"/>
              </a:spcAft>
              <a:buNone/>
              <a:defRPr sz="1200">
                <a:solidFill>
                  <a:srgbClr val="898989"/>
                </a:solidFill>
                <a:latin typeface="Calibri"/>
                <a:ea typeface="Calibri"/>
                <a:cs typeface="Calibri"/>
                <a:sym typeface="Calibri"/>
              </a:defRPr>
            </a:lvl7pPr>
            <a:lvl8pPr indent="0" lvl="7" marL="0" algn="r">
              <a:spcBef>
                <a:spcPts val="0"/>
              </a:spcBef>
              <a:spcAft>
                <a:spcPts val="0"/>
              </a:spcAft>
              <a:buNone/>
              <a:defRPr sz="1200">
                <a:solidFill>
                  <a:srgbClr val="898989"/>
                </a:solidFill>
                <a:latin typeface="Calibri"/>
                <a:ea typeface="Calibri"/>
                <a:cs typeface="Calibri"/>
                <a:sym typeface="Calibri"/>
              </a:defRPr>
            </a:lvl8pPr>
            <a:lvl9pPr indent="0" lvl="8" marL="0" algn="r">
              <a:spcBef>
                <a:spcPts val="0"/>
              </a:spcBef>
              <a:spcAft>
                <a:spcPts val="0"/>
              </a:spcAft>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ölüm Üstbilgisi" type="secHead">
  <p:cSld name="SECTION_HEADER">
    <p:spTree>
      <p:nvGrpSpPr>
        <p:cNvPr id="31" name="Shape 31"/>
        <p:cNvGrpSpPr/>
        <p:nvPr/>
      </p:nvGrpSpPr>
      <p:grpSpPr>
        <a:xfrm>
          <a:off x="0" y="0"/>
          <a:ext cx="0" cy="0"/>
          <a:chOff x="0" y="0"/>
          <a:chExt cx="0" cy="0"/>
        </a:xfrm>
      </p:grpSpPr>
      <p:sp>
        <p:nvSpPr>
          <p:cNvPr id="32" name="Google Shape;32;p18"/>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3" name="Google Shape;33;p18"/>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4" name="Google Shape;34;p1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1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sz="1200">
                <a:solidFill>
                  <a:srgbClr val="898989"/>
                </a:solidFill>
                <a:latin typeface="Calibri"/>
                <a:ea typeface="Calibri"/>
                <a:cs typeface="Calibri"/>
                <a:sym typeface="Calibri"/>
              </a:defRPr>
            </a:lvl1pPr>
            <a:lvl2pPr indent="0" lvl="1" marL="0" algn="r">
              <a:spcBef>
                <a:spcPts val="0"/>
              </a:spcBef>
              <a:spcAft>
                <a:spcPts val="0"/>
              </a:spcAft>
              <a:buNone/>
              <a:defRPr sz="1200">
                <a:solidFill>
                  <a:srgbClr val="898989"/>
                </a:solidFill>
                <a:latin typeface="Calibri"/>
                <a:ea typeface="Calibri"/>
                <a:cs typeface="Calibri"/>
                <a:sym typeface="Calibri"/>
              </a:defRPr>
            </a:lvl2pPr>
            <a:lvl3pPr indent="0" lvl="2" marL="0" algn="r">
              <a:spcBef>
                <a:spcPts val="0"/>
              </a:spcBef>
              <a:spcAft>
                <a:spcPts val="0"/>
              </a:spcAft>
              <a:buNone/>
              <a:defRPr sz="1200">
                <a:solidFill>
                  <a:srgbClr val="898989"/>
                </a:solidFill>
                <a:latin typeface="Calibri"/>
                <a:ea typeface="Calibri"/>
                <a:cs typeface="Calibri"/>
                <a:sym typeface="Calibri"/>
              </a:defRPr>
            </a:lvl3pPr>
            <a:lvl4pPr indent="0" lvl="3" marL="0" algn="r">
              <a:spcBef>
                <a:spcPts val="0"/>
              </a:spcBef>
              <a:spcAft>
                <a:spcPts val="0"/>
              </a:spcAft>
              <a:buNone/>
              <a:defRPr sz="1200">
                <a:solidFill>
                  <a:srgbClr val="898989"/>
                </a:solidFill>
                <a:latin typeface="Calibri"/>
                <a:ea typeface="Calibri"/>
                <a:cs typeface="Calibri"/>
                <a:sym typeface="Calibri"/>
              </a:defRPr>
            </a:lvl4pPr>
            <a:lvl5pPr indent="0" lvl="4" marL="0" algn="r">
              <a:spcBef>
                <a:spcPts val="0"/>
              </a:spcBef>
              <a:spcAft>
                <a:spcPts val="0"/>
              </a:spcAft>
              <a:buNone/>
              <a:defRPr sz="1200">
                <a:solidFill>
                  <a:srgbClr val="898989"/>
                </a:solidFill>
                <a:latin typeface="Calibri"/>
                <a:ea typeface="Calibri"/>
                <a:cs typeface="Calibri"/>
                <a:sym typeface="Calibri"/>
              </a:defRPr>
            </a:lvl5pPr>
            <a:lvl6pPr indent="0" lvl="5" marL="0" algn="r">
              <a:spcBef>
                <a:spcPts val="0"/>
              </a:spcBef>
              <a:spcAft>
                <a:spcPts val="0"/>
              </a:spcAft>
              <a:buNone/>
              <a:defRPr sz="1200">
                <a:solidFill>
                  <a:srgbClr val="898989"/>
                </a:solidFill>
                <a:latin typeface="Calibri"/>
                <a:ea typeface="Calibri"/>
                <a:cs typeface="Calibri"/>
                <a:sym typeface="Calibri"/>
              </a:defRPr>
            </a:lvl6pPr>
            <a:lvl7pPr indent="0" lvl="6" marL="0" algn="r">
              <a:spcBef>
                <a:spcPts val="0"/>
              </a:spcBef>
              <a:spcAft>
                <a:spcPts val="0"/>
              </a:spcAft>
              <a:buNone/>
              <a:defRPr sz="1200">
                <a:solidFill>
                  <a:srgbClr val="898989"/>
                </a:solidFill>
                <a:latin typeface="Calibri"/>
                <a:ea typeface="Calibri"/>
                <a:cs typeface="Calibri"/>
                <a:sym typeface="Calibri"/>
              </a:defRPr>
            </a:lvl7pPr>
            <a:lvl8pPr indent="0" lvl="7" marL="0" algn="r">
              <a:spcBef>
                <a:spcPts val="0"/>
              </a:spcBef>
              <a:spcAft>
                <a:spcPts val="0"/>
              </a:spcAft>
              <a:buNone/>
              <a:defRPr sz="1200">
                <a:solidFill>
                  <a:srgbClr val="898989"/>
                </a:solidFill>
                <a:latin typeface="Calibri"/>
                <a:ea typeface="Calibri"/>
                <a:cs typeface="Calibri"/>
                <a:sym typeface="Calibri"/>
              </a:defRPr>
            </a:lvl8pPr>
            <a:lvl9pPr indent="0" lvl="8" marL="0" algn="r">
              <a:spcBef>
                <a:spcPts val="0"/>
              </a:spcBef>
              <a:spcAft>
                <a:spcPts val="0"/>
              </a:spcAft>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ki İçerik" type="twoObj">
  <p:cSld name="TWO_OBJECTS">
    <p:spTree>
      <p:nvGrpSpPr>
        <p:cNvPr id="37" name="Shape 37"/>
        <p:cNvGrpSpPr/>
        <p:nvPr/>
      </p:nvGrpSpPr>
      <p:grpSpPr>
        <a:xfrm>
          <a:off x="0" y="0"/>
          <a:ext cx="0" cy="0"/>
          <a:chOff x="0" y="0"/>
          <a:chExt cx="0" cy="0"/>
        </a:xfrm>
      </p:grpSpPr>
      <p:sp>
        <p:nvSpPr>
          <p:cNvPr id="38" name="Google Shape;38;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9" name="Google Shape;39;p19"/>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0" name="Google Shape;40;p19"/>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1" name="Google Shape;41;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sz="1200">
                <a:solidFill>
                  <a:srgbClr val="898989"/>
                </a:solidFill>
                <a:latin typeface="Calibri"/>
                <a:ea typeface="Calibri"/>
                <a:cs typeface="Calibri"/>
                <a:sym typeface="Calibri"/>
              </a:defRPr>
            </a:lvl1pPr>
            <a:lvl2pPr indent="0" lvl="1" marL="0" algn="r">
              <a:spcBef>
                <a:spcPts val="0"/>
              </a:spcBef>
              <a:spcAft>
                <a:spcPts val="0"/>
              </a:spcAft>
              <a:buNone/>
              <a:defRPr sz="1200">
                <a:solidFill>
                  <a:srgbClr val="898989"/>
                </a:solidFill>
                <a:latin typeface="Calibri"/>
                <a:ea typeface="Calibri"/>
                <a:cs typeface="Calibri"/>
                <a:sym typeface="Calibri"/>
              </a:defRPr>
            </a:lvl2pPr>
            <a:lvl3pPr indent="0" lvl="2" marL="0" algn="r">
              <a:spcBef>
                <a:spcPts val="0"/>
              </a:spcBef>
              <a:spcAft>
                <a:spcPts val="0"/>
              </a:spcAft>
              <a:buNone/>
              <a:defRPr sz="1200">
                <a:solidFill>
                  <a:srgbClr val="898989"/>
                </a:solidFill>
                <a:latin typeface="Calibri"/>
                <a:ea typeface="Calibri"/>
                <a:cs typeface="Calibri"/>
                <a:sym typeface="Calibri"/>
              </a:defRPr>
            </a:lvl3pPr>
            <a:lvl4pPr indent="0" lvl="3" marL="0" algn="r">
              <a:spcBef>
                <a:spcPts val="0"/>
              </a:spcBef>
              <a:spcAft>
                <a:spcPts val="0"/>
              </a:spcAft>
              <a:buNone/>
              <a:defRPr sz="1200">
                <a:solidFill>
                  <a:srgbClr val="898989"/>
                </a:solidFill>
                <a:latin typeface="Calibri"/>
                <a:ea typeface="Calibri"/>
                <a:cs typeface="Calibri"/>
                <a:sym typeface="Calibri"/>
              </a:defRPr>
            </a:lvl4pPr>
            <a:lvl5pPr indent="0" lvl="4" marL="0" algn="r">
              <a:spcBef>
                <a:spcPts val="0"/>
              </a:spcBef>
              <a:spcAft>
                <a:spcPts val="0"/>
              </a:spcAft>
              <a:buNone/>
              <a:defRPr sz="1200">
                <a:solidFill>
                  <a:srgbClr val="898989"/>
                </a:solidFill>
                <a:latin typeface="Calibri"/>
                <a:ea typeface="Calibri"/>
                <a:cs typeface="Calibri"/>
                <a:sym typeface="Calibri"/>
              </a:defRPr>
            </a:lvl5pPr>
            <a:lvl6pPr indent="0" lvl="5" marL="0" algn="r">
              <a:spcBef>
                <a:spcPts val="0"/>
              </a:spcBef>
              <a:spcAft>
                <a:spcPts val="0"/>
              </a:spcAft>
              <a:buNone/>
              <a:defRPr sz="1200">
                <a:solidFill>
                  <a:srgbClr val="898989"/>
                </a:solidFill>
                <a:latin typeface="Calibri"/>
                <a:ea typeface="Calibri"/>
                <a:cs typeface="Calibri"/>
                <a:sym typeface="Calibri"/>
              </a:defRPr>
            </a:lvl6pPr>
            <a:lvl7pPr indent="0" lvl="6" marL="0" algn="r">
              <a:spcBef>
                <a:spcPts val="0"/>
              </a:spcBef>
              <a:spcAft>
                <a:spcPts val="0"/>
              </a:spcAft>
              <a:buNone/>
              <a:defRPr sz="1200">
                <a:solidFill>
                  <a:srgbClr val="898989"/>
                </a:solidFill>
                <a:latin typeface="Calibri"/>
                <a:ea typeface="Calibri"/>
                <a:cs typeface="Calibri"/>
                <a:sym typeface="Calibri"/>
              </a:defRPr>
            </a:lvl7pPr>
            <a:lvl8pPr indent="0" lvl="7" marL="0" algn="r">
              <a:spcBef>
                <a:spcPts val="0"/>
              </a:spcBef>
              <a:spcAft>
                <a:spcPts val="0"/>
              </a:spcAft>
              <a:buNone/>
              <a:defRPr sz="1200">
                <a:solidFill>
                  <a:srgbClr val="898989"/>
                </a:solidFill>
                <a:latin typeface="Calibri"/>
                <a:ea typeface="Calibri"/>
                <a:cs typeface="Calibri"/>
                <a:sym typeface="Calibri"/>
              </a:defRPr>
            </a:lvl8pPr>
            <a:lvl9pPr indent="0" lvl="8" marL="0" algn="r">
              <a:spcBef>
                <a:spcPts val="0"/>
              </a:spcBef>
              <a:spcAft>
                <a:spcPts val="0"/>
              </a:spcAft>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Karşılaştırma" type="twoTxTwoObj">
  <p:cSld name="TWO_OBJECTS_WITH_TEXT">
    <p:spTree>
      <p:nvGrpSpPr>
        <p:cNvPr id="44" name="Shape 44"/>
        <p:cNvGrpSpPr/>
        <p:nvPr/>
      </p:nvGrpSpPr>
      <p:grpSpPr>
        <a:xfrm>
          <a:off x="0" y="0"/>
          <a:ext cx="0" cy="0"/>
          <a:chOff x="0" y="0"/>
          <a:chExt cx="0" cy="0"/>
        </a:xfrm>
      </p:grpSpPr>
      <p:sp>
        <p:nvSpPr>
          <p:cNvPr id="45" name="Google Shape;45;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6" name="Google Shape;46;p20"/>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7" name="Google Shape;47;p20"/>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8" name="Google Shape;48;p20"/>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9" name="Google Shape;49;p20"/>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0" name="Google Shape;50;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sz="1200">
                <a:solidFill>
                  <a:srgbClr val="898989"/>
                </a:solidFill>
                <a:latin typeface="Calibri"/>
                <a:ea typeface="Calibri"/>
                <a:cs typeface="Calibri"/>
                <a:sym typeface="Calibri"/>
              </a:defRPr>
            </a:lvl1pPr>
            <a:lvl2pPr indent="0" lvl="1" marL="0" algn="r">
              <a:spcBef>
                <a:spcPts val="0"/>
              </a:spcBef>
              <a:spcAft>
                <a:spcPts val="0"/>
              </a:spcAft>
              <a:buNone/>
              <a:defRPr sz="1200">
                <a:solidFill>
                  <a:srgbClr val="898989"/>
                </a:solidFill>
                <a:latin typeface="Calibri"/>
                <a:ea typeface="Calibri"/>
                <a:cs typeface="Calibri"/>
                <a:sym typeface="Calibri"/>
              </a:defRPr>
            </a:lvl2pPr>
            <a:lvl3pPr indent="0" lvl="2" marL="0" algn="r">
              <a:spcBef>
                <a:spcPts val="0"/>
              </a:spcBef>
              <a:spcAft>
                <a:spcPts val="0"/>
              </a:spcAft>
              <a:buNone/>
              <a:defRPr sz="1200">
                <a:solidFill>
                  <a:srgbClr val="898989"/>
                </a:solidFill>
                <a:latin typeface="Calibri"/>
                <a:ea typeface="Calibri"/>
                <a:cs typeface="Calibri"/>
                <a:sym typeface="Calibri"/>
              </a:defRPr>
            </a:lvl3pPr>
            <a:lvl4pPr indent="0" lvl="3" marL="0" algn="r">
              <a:spcBef>
                <a:spcPts val="0"/>
              </a:spcBef>
              <a:spcAft>
                <a:spcPts val="0"/>
              </a:spcAft>
              <a:buNone/>
              <a:defRPr sz="1200">
                <a:solidFill>
                  <a:srgbClr val="898989"/>
                </a:solidFill>
                <a:latin typeface="Calibri"/>
                <a:ea typeface="Calibri"/>
                <a:cs typeface="Calibri"/>
                <a:sym typeface="Calibri"/>
              </a:defRPr>
            </a:lvl4pPr>
            <a:lvl5pPr indent="0" lvl="4" marL="0" algn="r">
              <a:spcBef>
                <a:spcPts val="0"/>
              </a:spcBef>
              <a:spcAft>
                <a:spcPts val="0"/>
              </a:spcAft>
              <a:buNone/>
              <a:defRPr sz="1200">
                <a:solidFill>
                  <a:srgbClr val="898989"/>
                </a:solidFill>
                <a:latin typeface="Calibri"/>
                <a:ea typeface="Calibri"/>
                <a:cs typeface="Calibri"/>
                <a:sym typeface="Calibri"/>
              </a:defRPr>
            </a:lvl5pPr>
            <a:lvl6pPr indent="0" lvl="5" marL="0" algn="r">
              <a:spcBef>
                <a:spcPts val="0"/>
              </a:spcBef>
              <a:spcAft>
                <a:spcPts val="0"/>
              </a:spcAft>
              <a:buNone/>
              <a:defRPr sz="1200">
                <a:solidFill>
                  <a:srgbClr val="898989"/>
                </a:solidFill>
                <a:latin typeface="Calibri"/>
                <a:ea typeface="Calibri"/>
                <a:cs typeface="Calibri"/>
                <a:sym typeface="Calibri"/>
              </a:defRPr>
            </a:lvl6pPr>
            <a:lvl7pPr indent="0" lvl="6" marL="0" algn="r">
              <a:spcBef>
                <a:spcPts val="0"/>
              </a:spcBef>
              <a:spcAft>
                <a:spcPts val="0"/>
              </a:spcAft>
              <a:buNone/>
              <a:defRPr sz="1200">
                <a:solidFill>
                  <a:srgbClr val="898989"/>
                </a:solidFill>
                <a:latin typeface="Calibri"/>
                <a:ea typeface="Calibri"/>
                <a:cs typeface="Calibri"/>
                <a:sym typeface="Calibri"/>
              </a:defRPr>
            </a:lvl7pPr>
            <a:lvl8pPr indent="0" lvl="7" marL="0" algn="r">
              <a:spcBef>
                <a:spcPts val="0"/>
              </a:spcBef>
              <a:spcAft>
                <a:spcPts val="0"/>
              </a:spcAft>
              <a:buNone/>
              <a:defRPr sz="1200">
                <a:solidFill>
                  <a:srgbClr val="898989"/>
                </a:solidFill>
                <a:latin typeface="Calibri"/>
                <a:ea typeface="Calibri"/>
                <a:cs typeface="Calibri"/>
                <a:sym typeface="Calibri"/>
              </a:defRPr>
            </a:lvl8pPr>
            <a:lvl9pPr indent="0" lvl="8" marL="0" algn="r">
              <a:spcBef>
                <a:spcPts val="0"/>
              </a:spcBef>
              <a:spcAft>
                <a:spcPts val="0"/>
              </a:spcAft>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Yalnızca Başlık" type="titleOnly">
  <p:cSld name="TITLE_ONLY">
    <p:spTree>
      <p:nvGrpSpPr>
        <p:cNvPr id="53" name="Shape 53"/>
        <p:cNvGrpSpPr/>
        <p:nvPr/>
      </p:nvGrpSpPr>
      <p:grpSpPr>
        <a:xfrm>
          <a:off x="0" y="0"/>
          <a:ext cx="0" cy="0"/>
          <a:chOff x="0" y="0"/>
          <a:chExt cx="0" cy="0"/>
        </a:xfrm>
      </p:grpSpPr>
      <p:sp>
        <p:nvSpPr>
          <p:cNvPr id="54" name="Google Shape;54;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5" name="Google Shape;55;p2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sz="1200">
                <a:solidFill>
                  <a:srgbClr val="898989"/>
                </a:solidFill>
                <a:latin typeface="Calibri"/>
                <a:ea typeface="Calibri"/>
                <a:cs typeface="Calibri"/>
                <a:sym typeface="Calibri"/>
              </a:defRPr>
            </a:lvl1pPr>
            <a:lvl2pPr indent="0" lvl="1" marL="0" algn="r">
              <a:spcBef>
                <a:spcPts val="0"/>
              </a:spcBef>
              <a:spcAft>
                <a:spcPts val="0"/>
              </a:spcAft>
              <a:buNone/>
              <a:defRPr sz="1200">
                <a:solidFill>
                  <a:srgbClr val="898989"/>
                </a:solidFill>
                <a:latin typeface="Calibri"/>
                <a:ea typeface="Calibri"/>
                <a:cs typeface="Calibri"/>
                <a:sym typeface="Calibri"/>
              </a:defRPr>
            </a:lvl2pPr>
            <a:lvl3pPr indent="0" lvl="2" marL="0" algn="r">
              <a:spcBef>
                <a:spcPts val="0"/>
              </a:spcBef>
              <a:spcAft>
                <a:spcPts val="0"/>
              </a:spcAft>
              <a:buNone/>
              <a:defRPr sz="1200">
                <a:solidFill>
                  <a:srgbClr val="898989"/>
                </a:solidFill>
                <a:latin typeface="Calibri"/>
                <a:ea typeface="Calibri"/>
                <a:cs typeface="Calibri"/>
                <a:sym typeface="Calibri"/>
              </a:defRPr>
            </a:lvl3pPr>
            <a:lvl4pPr indent="0" lvl="3" marL="0" algn="r">
              <a:spcBef>
                <a:spcPts val="0"/>
              </a:spcBef>
              <a:spcAft>
                <a:spcPts val="0"/>
              </a:spcAft>
              <a:buNone/>
              <a:defRPr sz="1200">
                <a:solidFill>
                  <a:srgbClr val="898989"/>
                </a:solidFill>
                <a:latin typeface="Calibri"/>
                <a:ea typeface="Calibri"/>
                <a:cs typeface="Calibri"/>
                <a:sym typeface="Calibri"/>
              </a:defRPr>
            </a:lvl4pPr>
            <a:lvl5pPr indent="0" lvl="4" marL="0" algn="r">
              <a:spcBef>
                <a:spcPts val="0"/>
              </a:spcBef>
              <a:spcAft>
                <a:spcPts val="0"/>
              </a:spcAft>
              <a:buNone/>
              <a:defRPr sz="1200">
                <a:solidFill>
                  <a:srgbClr val="898989"/>
                </a:solidFill>
                <a:latin typeface="Calibri"/>
                <a:ea typeface="Calibri"/>
                <a:cs typeface="Calibri"/>
                <a:sym typeface="Calibri"/>
              </a:defRPr>
            </a:lvl5pPr>
            <a:lvl6pPr indent="0" lvl="5" marL="0" algn="r">
              <a:spcBef>
                <a:spcPts val="0"/>
              </a:spcBef>
              <a:spcAft>
                <a:spcPts val="0"/>
              </a:spcAft>
              <a:buNone/>
              <a:defRPr sz="1200">
                <a:solidFill>
                  <a:srgbClr val="898989"/>
                </a:solidFill>
                <a:latin typeface="Calibri"/>
                <a:ea typeface="Calibri"/>
                <a:cs typeface="Calibri"/>
                <a:sym typeface="Calibri"/>
              </a:defRPr>
            </a:lvl6pPr>
            <a:lvl7pPr indent="0" lvl="6" marL="0" algn="r">
              <a:spcBef>
                <a:spcPts val="0"/>
              </a:spcBef>
              <a:spcAft>
                <a:spcPts val="0"/>
              </a:spcAft>
              <a:buNone/>
              <a:defRPr sz="1200">
                <a:solidFill>
                  <a:srgbClr val="898989"/>
                </a:solidFill>
                <a:latin typeface="Calibri"/>
                <a:ea typeface="Calibri"/>
                <a:cs typeface="Calibri"/>
                <a:sym typeface="Calibri"/>
              </a:defRPr>
            </a:lvl7pPr>
            <a:lvl8pPr indent="0" lvl="7" marL="0" algn="r">
              <a:spcBef>
                <a:spcPts val="0"/>
              </a:spcBef>
              <a:spcAft>
                <a:spcPts val="0"/>
              </a:spcAft>
              <a:buNone/>
              <a:defRPr sz="1200">
                <a:solidFill>
                  <a:srgbClr val="898989"/>
                </a:solidFill>
                <a:latin typeface="Calibri"/>
                <a:ea typeface="Calibri"/>
                <a:cs typeface="Calibri"/>
                <a:sym typeface="Calibri"/>
              </a:defRPr>
            </a:lvl8pPr>
            <a:lvl9pPr indent="0" lvl="8" marL="0" algn="r">
              <a:spcBef>
                <a:spcPts val="0"/>
              </a:spcBef>
              <a:spcAft>
                <a:spcPts val="0"/>
              </a:spcAft>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lı İçerik" type="objTx">
  <p:cSld name="OBJECT_WITH_CAPTION_TEXT">
    <p:spTree>
      <p:nvGrpSpPr>
        <p:cNvPr id="58" name="Shape 58"/>
        <p:cNvGrpSpPr/>
        <p:nvPr/>
      </p:nvGrpSpPr>
      <p:grpSpPr>
        <a:xfrm>
          <a:off x="0" y="0"/>
          <a:ext cx="0" cy="0"/>
          <a:chOff x="0" y="0"/>
          <a:chExt cx="0" cy="0"/>
        </a:xfrm>
      </p:grpSpPr>
      <p:sp>
        <p:nvSpPr>
          <p:cNvPr id="59" name="Google Shape;59;p22"/>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0" name="Google Shape;60;p22"/>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22"/>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2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sz="1200">
                <a:solidFill>
                  <a:srgbClr val="898989"/>
                </a:solidFill>
                <a:latin typeface="Calibri"/>
                <a:ea typeface="Calibri"/>
                <a:cs typeface="Calibri"/>
                <a:sym typeface="Calibri"/>
              </a:defRPr>
            </a:lvl1pPr>
            <a:lvl2pPr indent="0" lvl="1" marL="0" algn="r">
              <a:spcBef>
                <a:spcPts val="0"/>
              </a:spcBef>
              <a:spcAft>
                <a:spcPts val="0"/>
              </a:spcAft>
              <a:buNone/>
              <a:defRPr sz="1200">
                <a:solidFill>
                  <a:srgbClr val="898989"/>
                </a:solidFill>
                <a:latin typeface="Calibri"/>
                <a:ea typeface="Calibri"/>
                <a:cs typeface="Calibri"/>
                <a:sym typeface="Calibri"/>
              </a:defRPr>
            </a:lvl2pPr>
            <a:lvl3pPr indent="0" lvl="2" marL="0" algn="r">
              <a:spcBef>
                <a:spcPts val="0"/>
              </a:spcBef>
              <a:spcAft>
                <a:spcPts val="0"/>
              </a:spcAft>
              <a:buNone/>
              <a:defRPr sz="1200">
                <a:solidFill>
                  <a:srgbClr val="898989"/>
                </a:solidFill>
                <a:latin typeface="Calibri"/>
                <a:ea typeface="Calibri"/>
                <a:cs typeface="Calibri"/>
                <a:sym typeface="Calibri"/>
              </a:defRPr>
            </a:lvl3pPr>
            <a:lvl4pPr indent="0" lvl="3" marL="0" algn="r">
              <a:spcBef>
                <a:spcPts val="0"/>
              </a:spcBef>
              <a:spcAft>
                <a:spcPts val="0"/>
              </a:spcAft>
              <a:buNone/>
              <a:defRPr sz="1200">
                <a:solidFill>
                  <a:srgbClr val="898989"/>
                </a:solidFill>
                <a:latin typeface="Calibri"/>
                <a:ea typeface="Calibri"/>
                <a:cs typeface="Calibri"/>
                <a:sym typeface="Calibri"/>
              </a:defRPr>
            </a:lvl4pPr>
            <a:lvl5pPr indent="0" lvl="4" marL="0" algn="r">
              <a:spcBef>
                <a:spcPts val="0"/>
              </a:spcBef>
              <a:spcAft>
                <a:spcPts val="0"/>
              </a:spcAft>
              <a:buNone/>
              <a:defRPr sz="1200">
                <a:solidFill>
                  <a:srgbClr val="898989"/>
                </a:solidFill>
                <a:latin typeface="Calibri"/>
                <a:ea typeface="Calibri"/>
                <a:cs typeface="Calibri"/>
                <a:sym typeface="Calibri"/>
              </a:defRPr>
            </a:lvl5pPr>
            <a:lvl6pPr indent="0" lvl="5" marL="0" algn="r">
              <a:spcBef>
                <a:spcPts val="0"/>
              </a:spcBef>
              <a:spcAft>
                <a:spcPts val="0"/>
              </a:spcAft>
              <a:buNone/>
              <a:defRPr sz="1200">
                <a:solidFill>
                  <a:srgbClr val="898989"/>
                </a:solidFill>
                <a:latin typeface="Calibri"/>
                <a:ea typeface="Calibri"/>
                <a:cs typeface="Calibri"/>
                <a:sym typeface="Calibri"/>
              </a:defRPr>
            </a:lvl6pPr>
            <a:lvl7pPr indent="0" lvl="6" marL="0" algn="r">
              <a:spcBef>
                <a:spcPts val="0"/>
              </a:spcBef>
              <a:spcAft>
                <a:spcPts val="0"/>
              </a:spcAft>
              <a:buNone/>
              <a:defRPr sz="1200">
                <a:solidFill>
                  <a:srgbClr val="898989"/>
                </a:solidFill>
                <a:latin typeface="Calibri"/>
                <a:ea typeface="Calibri"/>
                <a:cs typeface="Calibri"/>
                <a:sym typeface="Calibri"/>
              </a:defRPr>
            </a:lvl7pPr>
            <a:lvl8pPr indent="0" lvl="7" marL="0" algn="r">
              <a:spcBef>
                <a:spcPts val="0"/>
              </a:spcBef>
              <a:spcAft>
                <a:spcPts val="0"/>
              </a:spcAft>
              <a:buNone/>
              <a:defRPr sz="1200">
                <a:solidFill>
                  <a:srgbClr val="898989"/>
                </a:solidFill>
                <a:latin typeface="Calibri"/>
                <a:ea typeface="Calibri"/>
                <a:cs typeface="Calibri"/>
                <a:sym typeface="Calibri"/>
              </a:defRPr>
            </a:lvl8pPr>
            <a:lvl9pPr indent="0" lvl="8" marL="0" algn="r">
              <a:spcBef>
                <a:spcPts val="0"/>
              </a:spcBef>
              <a:spcAft>
                <a:spcPts val="0"/>
              </a:spcAft>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lı Resim" type="picTx">
  <p:cSld name="PICTURE_WITH_CAPTION_TEXT">
    <p:spTree>
      <p:nvGrpSpPr>
        <p:cNvPr id="65" name="Shape 65"/>
        <p:cNvGrpSpPr/>
        <p:nvPr/>
      </p:nvGrpSpPr>
      <p:grpSpPr>
        <a:xfrm>
          <a:off x="0" y="0"/>
          <a:ext cx="0" cy="0"/>
          <a:chOff x="0" y="0"/>
          <a:chExt cx="0" cy="0"/>
        </a:xfrm>
      </p:grpSpPr>
      <p:sp>
        <p:nvSpPr>
          <p:cNvPr id="66" name="Google Shape;66;p23"/>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7" name="Google Shape;67;p23"/>
          <p:cNvSpPr/>
          <p:nvPr>
            <p:ph idx="2" type="pic"/>
          </p:nvPr>
        </p:nvSpPr>
        <p:spPr>
          <a:xfrm>
            <a:off x="1792288" y="612775"/>
            <a:ext cx="5486400" cy="4114800"/>
          </a:xfrm>
          <a:prstGeom prst="rect">
            <a:avLst/>
          </a:prstGeom>
          <a:noFill/>
          <a:ln>
            <a:noFill/>
          </a:ln>
        </p:spPr>
      </p:sp>
      <p:sp>
        <p:nvSpPr>
          <p:cNvPr id="68" name="Google Shape;68;p23"/>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2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sz="1200">
                <a:solidFill>
                  <a:srgbClr val="898989"/>
                </a:solidFill>
                <a:latin typeface="Calibri"/>
                <a:ea typeface="Calibri"/>
                <a:cs typeface="Calibri"/>
                <a:sym typeface="Calibri"/>
              </a:defRPr>
            </a:lvl1pPr>
            <a:lvl2pPr indent="0" lvl="1" marL="0" algn="r">
              <a:spcBef>
                <a:spcPts val="0"/>
              </a:spcBef>
              <a:spcAft>
                <a:spcPts val="0"/>
              </a:spcAft>
              <a:buNone/>
              <a:defRPr sz="1200">
                <a:solidFill>
                  <a:srgbClr val="898989"/>
                </a:solidFill>
                <a:latin typeface="Calibri"/>
                <a:ea typeface="Calibri"/>
                <a:cs typeface="Calibri"/>
                <a:sym typeface="Calibri"/>
              </a:defRPr>
            </a:lvl2pPr>
            <a:lvl3pPr indent="0" lvl="2" marL="0" algn="r">
              <a:spcBef>
                <a:spcPts val="0"/>
              </a:spcBef>
              <a:spcAft>
                <a:spcPts val="0"/>
              </a:spcAft>
              <a:buNone/>
              <a:defRPr sz="1200">
                <a:solidFill>
                  <a:srgbClr val="898989"/>
                </a:solidFill>
                <a:latin typeface="Calibri"/>
                <a:ea typeface="Calibri"/>
                <a:cs typeface="Calibri"/>
                <a:sym typeface="Calibri"/>
              </a:defRPr>
            </a:lvl3pPr>
            <a:lvl4pPr indent="0" lvl="3" marL="0" algn="r">
              <a:spcBef>
                <a:spcPts val="0"/>
              </a:spcBef>
              <a:spcAft>
                <a:spcPts val="0"/>
              </a:spcAft>
              <a:buNone/>
              <a:defRPr sz="1200">
                <a:solidFill>
                  <a:srgbClr val="898989"/>
                </a:solidFill>
                <a:latin typeface="Calibri"/>
                <a:ea typeface="Calibri"/>
                <a:cs typeface="Calibri"/>
                <a:sym typeface="Calibri"/>
              </a:defRPr>
            </a:lvl4pPr>
            <a:lvl5pPr indent="0" lvl="4" marL="0" algn="r">
              <a:spcBef>
                <a:spcPts val="0"/>
              </a:spcBef>
              <a:spcAft>
                <a:spcPts val="0"/>
              </a:spcAft>
              <a:buNone/>
              <a:defRPr sz="1200">
                <a:solidFill>
                  <a:srgbClr val="898989"/>
                </a:solidFill>
                <a:latin typeface="Calibri"/>
                <a:ea typeface="Calibri"/>
                <a:cs typeface="Calibri"/>
                <a:sym typeface="Calibri"/>
              </a:defRPr>
            </a:lvl5pPr>
            <a:lvl6pPr indent="0" lvl="5" marL="0" algn="r">
              <a:spcBef>
                <a:spcPts val="0"/>
              </a:spcBef>
              <a:spcAft>
                <a:spcPts val="0"/>
              </a:spcAft>
              <a:buNone/>
              <a:defRPr sz="1200">
                <a:solidFill>
                  <a:srgbClr val="898989"/>
                </a:solidFill>
                <a:latin typeface="Calibri"/>
                <a:ea typeface="Calibri"/>
                <a:cs typeface="Calibri"/>
                <a:sym typeface="Calibri"/>
              </a:defRPr>
            </a:lvl6pPr>
            <a:lvl7pPr indent="0" lvl="6" marL="0" algn="r">
              <a:spcBef>
                <a:spcPts val="0"/>
              </a:spcBef>
              <a:spcAft>
                <a:spcPts val="0"/>
              </a:spcAft>
              <a:buNone/>
              <a:defRPr sz="1200">
                <a:solidFill>
                  <a:srgbClr val="898989"/>
                </a:solidFill>
                <a:latin typeface="Calibri"/>
                <a:ea typeface="Calibri"/>
                <a:cs typeface="Calibri"/>
                <a:sym typeface="Calibri"/>
              </a:defRPr>
            </a:lvl7pPr>
            <a:lvl8pPr indent="0" lvl="7" marL="0" algn="r">
              <a:spcBef>
                <a:spcPts val="0"/>
              </a:spcBef>
              <a:spcAft>
                <a:spcPts val="0"/>
              </a:spcAft>
              <a:buNone/>
              <a:defRPr sz="1200">
                <a:solidFill>
                  <a:srgbClr val="898989"/>
                </a:solidFill>
                <a:latin typeface="Calibri"/>
                <a:ea typeface="Calibri"/>
                <a:cs typeface="Calibri"/>
                <a:sym typeface="Calibri"/>
              </a:defRPr>
            </a:lvl8pPr>
            <a:lvl9pPr indent="0" lvl="8" marL="0" algn="r">
              <a:spcBef>
                <a:spcPts val="0"/>
              </a:spcBef>
              <a:spcAft>
                <a:spcPts val="0"/>
              </a:spcAft>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11" name="Google Shape;11;p1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DIC</a:t>
            </a:r>
            <a:endParaRPr/>
          </a:p>
        </p:txBody>
      </p:sp>
      <p:sp>
        <p:nvSpPr>
          <p:cNvPr id="89" name="Google Shape;89;p1"/>
          <p:cNvSpPr txBox="1"/>
          <p:nvPr>
            <p:ph idx="1" type="subTitle"/>
          </p:nvPr>
        </p:nvSpPr>
        <p:spPr>
          <a:xfrm>
            <a:off x="1571625" y="5072063"/>
            <a:ext cx="6400800" cy="6858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n-US"/>
              <a:t>Dr.Engin KELKİTLİ</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pic>
        <p:nvPicPr>
          <p:cNvPr id="169" name="Google Shape;169;p10"/>
          <p:cNvPicPr preferRelativeResize="0"/>
          <p:nvPr/>
        </p:nvPicPr>
        <p:blipFill rotWithShape="1">
          <a:blip r:embed="rId3">
            <a:alphaModFix/>
          </a:blip>
          <a:srcRect b="0" l="0" r="0" t="0"/>
          <a:stretch/>
        </p:blipFill>
        <p:spPr>
          <a:xfrm>
            <a:off x="2143125" y="214313"/>
            <a:ext cx="5434013" cy="6338887"/>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grpSp>
        <p:nvGrpSpPr>
          <p:cNvPr id="174" name="Google Shape;174;p11"/>
          <p:cNvGrpSpPr/>
          <p:nvPr/>
        </p:nvGrpSpPr>
        <p:grpSpPr>
          <a:xfrm>
            <a:off x="500063" y="843995"/>
            <a:ext cx="8229600" cy="5242016"/>
            <a:chOff x="0" y="367323"/>
            <a:chExt cx="8229600" cy="5242016"/>
          </a:xfrm>
        </p:grpSpPr>
        <p:sp>
          <p:nvSpPr>
            <p:cNvPr id="175" name="Google Shape;175;p11"/>
            <p:cNvSpPr/>
            <p:nvPr/>
          </p:nvSpPr>
          <p:spPr>
            <a:xfrm>
              <a:off x="0" y="367323"/>
              <a:ext cx="8229600" cy="1006931"/>
            </a:xfrm>
            <a:prstGeom prst="roundRect">
              <a:avLst>
                <a:gd fmla="val 16667" name="adj"/>
              </a:avLst>
            </a:prstGeom>
            <a:solidFill>
              <a:srgbClr val="BF504D"/>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
            <p:cNvSpPr txBox="1"/>
            <p:nvPr/>
          </p:nvSpPr>
          <p:spPr>
            <a:xfrm>
              <a:off x="49154" y="416477"/>
              <a:ext cx="8131292" cy="908623"/>
            </a:xfrm>
            <a:prstGeom prst="rect">
              <a:avLst/>
            </a:prstGeom>
            <a:noFill/>
            <a:ln>
              <a:noFill/>
            </a:ln>
          </p:spPr>
          <p:txBody>
            <a:bodyPr anchorCtr="0" anchor="ctr" bIns="68575" lIns="68575" spcFirstLastPara="1" rIns="68575" wrap="square" tIns="68575">
              <a:noAutofit/>
            </a:bodyPr>
            <a:lstStyle/>
            <a:p>
              <a:pPr indent="0" lvl="0" marL="0" marR="0" rtl="0" algn="l">
                <a:lnSpc>
                  <a:spcPct val="90000"/>
                </a:lnSpc>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Common clinical conditions that may cause DIC include obstetric disorders, accounting for 50% of cases; massive trauma; shock; sepsis; and malignant disease.</a:t>
              </a:r>
              <a:endParaRPr sz="1800">
                <a:solidFill>
                  <a:schemeClr val="dk1"/>
                </a:solidFill>
                <a:latin typeface="Arial"/>
                <a:ea typeface="Arial"/>
                <a:cs typeface="Arial"/>
                <a:sym typeface="Arial"/>
              </a:endParaRPr>
            </a:p>
          </p:txBody>
        </p:sp>
        <p:sp>
          <p:nvSpPr>
            <p:cNvPr id="177" name="Google Shape;177;p11"/>
            <p:cNvSpPr/>
            <p:nvPr/>
          </p:nvSpPr>
          <p:spPr>
            <a:xfrm>
              <a:off x="0" y="1426095"/>
              <a:ext cx="8229600" cy="1006931"/>
            </a:xfrm>
            <a:prstGeom prst="roundRect">
              <a:avLst>
                <a:gd fmla="val 16667" name="adj"/>
              </a:avLst>
            </a:prstGeom>
            <a:solidFill>
              <a:srgbClr val="BD754F"/>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1"/>
            <p:cNvSpPr txBox="1"/>
            <p:nvPr/>
          </p:nvSpPr>
          <p:spPr>
            <a:xfrm>
              <a:off x="49154" y="1475249"/>
              <a:ext cx="8131292" cy="908623"/>
            </a:xfrm>
            <a:prstGeom prst="rect">
              <a:avLst/>
            </a:prstGeom>
            <a:noFill/>
            <a:ln>
              <a:noFill/>
            </a:ln>
          </p:spPr>
          <p:txBody>
            <a:bodyPr anchorCtr="0" anchor="ctr" bIns="68575" lIns="68575" spcFirstLastPara="1" rIns="68575" wrap="square" tIns="68575">
              <a:noAutofit/>
            </a:bodyPr>
            <a:lstStyle/>
            <a:p>
              <a:pPr indent="0" lvl="0" marL="0" marR="0" rtl="0" algn="l">
                <a:lnSpc>
                  <a:spcPct val="90000"/>
                </a:lnSpc>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In obstetric complications, tissue factors released from necrotic placental or fetal tissue or amniotic fluid may enter the circulation, inciting DIC. </a:t>
              </a:r>
              <a:endParaRPr sz="1800">
                <a:solidFill>
                  <a:schemeClr val="dk1"/>
                </a:solidFill>
                <a:latin typeface="Arial"/>
                <a:ea typeface="Arial"/>
                <a:cs typeface="Arial"/>
                <a:sym typeface="Arial"/>
              </a:endParaRPr>
            </a:p>
          </p:txBody>
        </p:sp>
        <p:sp>
          <p:nvSpPr>
            <p:cNvPr id="179" name="Google Shape;179;p11"/>
            <p:cNvSpPr/>
            <p:nvPr/>
          </p:nvSpPr>
          <p:spPr>
            <a:xfrm>
              <a:off x="0" y="2484866"/>
              <a:ext cx="8229600" cy="1006931"/>
            </a:xfrm>
            <a:prstGeom prst="roundRect">
              <a:avLst>
                <a:gd fmla="val 16667" name="adj"/>
              </a:avLst>
            </a:prstGeom>
            <a:solidFill>
              <a:srgbClr val="BB9952"/>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
            <p:cNvSpPr txBox="1"/>
            <p:nvPr/>
          </p:nvSpPr>
          <p:spPr>
            <a:xfrm>
              <a:off x="49154" y="2534020"/>
              <a:ext cx="8131292" cy="908623"/>
            </a:xfrm>
            <a:prstGeom prst="rect">
              <a:avLst/>
            </a:prstGeom>
            <a:noFill/>
            <a:ln>
              <a:noFill/>
            </a:ln>
          </p:spPr>
          <p:txBody>
            <a:bodyPr anchorCtr="0" anchor="ctr" bIns="68575" lIns="68575" spcFirstLastPara="1" rIns="68575" wrap="square" tIns="68575">
              <a:noAutofit/>
            </a:bodyPr>
            <a:lstStyle/>
            <a:p>
              <a:pPr indent="0" lvl="0" marL="0" marR="0" rtl="0" algn="l">
                <a:lnSpc>
                  <a:spcPct val="90000"/>
                </a:lnSpc>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The hypoxia, shock, and acidosis that may coexist also contribute by causing endothelial injury.</a:t>
              </a:r>
              <a:endParaRPr sz="1800">
                <a:solidFill>
                  <a:schemeClr val="dk1"/>
                </a:solidFill>
                <a:latin typeface="Arial"/>
                <a:ea typeface="Arial"/>
                <a:cs typeface="Arial"/>
                <a:sym typeface="Arial"/>
              </a:endParaRPr>
            </a:p>
          </p:txBody>
        </p:sp>
        <p:sp>
          <p:nvSpPr>
            <p:cNvPr id="181" name="Google Shape;181;p11"/>
            <p:cNvSpPr/>
            <p:nvPr/>
          </p:nvSpPr>
          <p:spPr>
            <a:xfrm>
              <a:off x="0" y="3543637"/>
              <a:ext cx="8229600" cy="1006931"/>
            </a:xfrm>
            <a:prstGeom prst="roundRect">
              <a:avLst>
                <a:gd fmla="val 16667" name="adj"/>
              </a:avLst>
            </a:prstGeom>
            <a:solidFill>
              <a:srgbClr val="BABA5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
            <p:cNvSpPr txBox="1"/>
            <p:nvPr/>
          </p:nvSpPr>
          <p:spPr>
            <a:xfrm>
              <a:off x="49154" y="3592791"/>
              <a:ext cx="8131292" cy="908623"/>
            </a:xfrm>
            <a:prstGeom prst="rect">
              <a:avLst/>
            </a:prstGeom>
            <a:noFill/>
            <a:ln>
              <a:noFill/>
            </a:ln>
          </p:spPr>
          <p:txBody>
            <a:bodyPr anchorCtr="0" anchor="ctr" bIns="68575" lIns="68575" spcFirstLastPara="1" rIns="68575" wrap="square" tIns="68575">
              <a:noAutofit/>
            </a:bodyPr>
            <a:lstStyle/>
            <a:p>
              <a:pPr indent="0" lvl="0" marL="0" marR="0" rtl="0" algn="l">
                <a:lnSpc>
                  <a:spcPct val="90000"/>
                </a:lnSpc>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Gram-negative bacterial infections result in the release of endotoxins, which activate both the extrinsic pathway by release of tissue factor and the intrinsic pathway through endothelial damage. Endotoxins also inhibit the activity of protein C. </a:t>
              </a:r>
              <a:endParaRPr sz="1800">
                <a:solidFill>
                  <a:schemeClr val="dk1"/>
                </a:solidFill>
                <a:latin typeface="Arial"/>
                <a:ea typeface="Arial"/>
                <a:cs typeface="Arial"/>
                <a:sym typeface="Arial"/>
              </a:endParaRPr>
            </a:p>
          </p:txBody>
        </p:sp>
        <p:sp>
          <p:nvSpPr>
            <p:cNvPr id="183" name="Google Shape;183;p11"/>
            <p:cNvSpPr/>
            <p:nvPr/>
          </p:nvSpPr>
          <p:spPr>
            <a:xfrm>
              <a:off x="0" y="4602408"/>
              <a:ext cx="8229600" cy="1006931"/>
            </a:xfrm>
            <a:prstGeom prst="roundRect">
              <a:avLst>
                <a:gd fmla="val 16667" name="adj"/>
              </a:avLst>
            </a:prstGeom>
            <a:solidFill>
              <a:srgbClr val="99B958"/>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11"/>
            <p:cNvSpPr txBox="1"/>
            <p:nvPr/>
          </p:nvSpPr>
          <p:spPr>
            <a:xfrm>
              <a:off x="49154" y="4651562"/>
              <a:ext cx="8131292" cy="908623"/>
            </a:xfrm>
            <a:prstGeom prst="rect">
              <a:avLst/>
            </a:prstGeom>
            <a:noFill/>
            <a:ln>
              <a:noFill/>
            </a:ln>
          </p:spPr>
          <p:txBody>
            <a:bodyPr anchorCtr="0" anchor="ctr" bIns="68575" lIns="68575" spcFirstLastPara="1" rIns="68575" wrap="square" tIns="68575">
              <a:noAutofit/>
            </a:bodyPr>
            <a:lstStyle/>
            <a:p>
              <a:pPr indent="0" lvl="0" marL="0" marR="0" rtl="0" algn="l">
                <a:lnSpc>
                  <a:spcPct val="90000"/>
                </a:lnSpc>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Antigen–antibody complexes associated with infection can activate platelets through complement fragments.</a:t>
              </a:r>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grpSp>
        <p:nvGrpSpPr>
          <p:cNvPr id="189" name="Google Shape;189;p12"/>
          <p:cNvGrpSpPr/>
          <p:nvPr/>
        </p:nvGrpSpPr>
        <p:grpSpPr>
          <a:xfrm>
            <a:off x="428625" y="1313824"/>
            <a:ext cx="8229600" cy="4302360"/>
            <a:chOff x="0" y="837152"/>
            <a:chExt cx="8229600" cy="4302360"/>
          </a:xfrm>
        </p:grpSpPr>
        <p:sp>
          <p:nvSpPr>
            <p:cNvPr id="190" name="Google Shape;190;p12"/>
            <p:cNvSpPr/>
            <p:nvPr/>
          </p:nvSpPr>
          <p:spPr>
            <a:xfrm>
              <a:off x="0" y="837152"/>
              <a:ext cx="8229600" cy="676260"/>
            </a:xfrm>
            <a:prstGeom prst="roundRect">
              <a:avLst>
                <a:gd fmla="val 16667" name="adj"/>
              </a:avLst>
            </a:prstGeom>
            <a:solidFill>
              <a:srgbClr val="49ACC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2"/>
            <p:cNvSpPr txBox="1"/>
            <p:nvPr/>
          </p:nvSpPr>
          <p:spPr>
            <a:xfrm>
              <a:off x="33012" y="870164"/>
              <a:ext cx="8163576" cy="610236"/>
            </a:xfrm>
            <a:prstGeom prst="rect">
              <a:avLst/>
            </a:prstGeom>
            <a:noFill/>
            <a:ln>
              <a:noFill/>
            </a:ln>
          </p:spPr>
          <p:txBody>
            <a:bodyPr anchorCtr="0" anchor="ctr" bIns="64750" lIns="64750" spcFirstLastPara="1" rIns="64750" wrap="square" tIns="64750">
              <a:noAutofit/>
            </a:bodyPr>
            <a:lstStyle/>
            <a:p>
              <a:pPr indent="0" lvl="0" marL="0" marR="0" rtl="0" algn="l">
                <a:lnSpc>
                  <a:spcPct val="90000"/>
                </a:lnSpc>
                <a:spcBef>
                  <a:spcPts val="0"/>
                </a:spcBef>
                <a:spcAft>
                  <a:spcPts val="0"/>
                </a:spcAft>
                <a:buClr>
                  <a:schemeClr val="dk1"/>
                </a:buClr>
                <a:buSzPts val="1700"/>
                <a:buFont typeface="Arial"/>
                <a:buNone/>
              </a:pPr>
              <a:r>
                <a:rPr b="1" lang="en-US" sz="1700">
                  <a:solidFill>
                    <a:schemeClr val="dk1"/>
                  </a:solidFill>
                  <a:latin typeface="Arial"/>
                  <a:ea typeface="Arial"/>
                  <a:cs typeface="Arial"/>
                  <a:sym typeface="Arial"/>
                </a:rPr>
                <a:t>Although coagulation and formation of microemboli characterize DIC, its acute manifestations usually are more directly related to the bleeding problems that occur. </a:t>
              </a:r>
              <a:endParaRPr b="1" sz="1700">
                <a:solidFill>
                  <a:schemeClr val="dk1"/>
                </a:solidFill>
                <a:latin typeface="Arial"/>
                <a:ea typeface="Arial"/>
                <a:cs typeface="Arial"/>
                <a:sym typeface="Arial"/>
              </a:endParaRPr>
            </a:p>
          </p:txBody>
        </p:sp>
        <p:sp>
          <p:nvSpPr>
            <p:cNvPr id="192" name="Google Shape;192;p12"/>
            <p:cNvSpPr/>
            <p:nvPr/>
          </p:nvSpPr>
          <p:spPr>
            <a:xfrm>
              <a:off x="0" y="1562372"/>
              <a:ext cx="8229600" cy="676260"/>
            </a:xfrm>
            <a:prstGeom prst="roundRect">
              <a:avLst>
                <a:gd fmla="val 16667" name="adj"/>
              </a:avLst>
            </a:prstGeom>
            <a:solidFill>
              <a:srgbClr val="47CFA2"/>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2"/>
            <p:cNvSpPr txBox="1"/>
            <p:nvPr/>
          </p:nvSpPr>
          <p:spPr>
            <a:xfrm>
              <a:off x="33012" y="1595384"/>
              <a:ext cx="8163576" cy="610236"/>
            </a:xfrm>
            <a:prstGeom prst="rect">
              <a:avLst/>
            </a:prstGeom>
            <a:noFill/>
            <a:ln>
              <a:noFill/>
            </a:ln>
          </p:spPr>
          <p:txBody>
            <a:bodyPr anchorCtr="0" anchor="ctr" bIns="64750" lIns="64750" spcFirstLastPara="1" rIns="64750" wrap="square" tIns="64750">
              <a:noAutofit/>
            </a:bodyPr>
            <a:lstStyle/>
            <a:p>
              <a:pPr indent="0" lvl="0" marL="0" marR="0" rtl="0" algn="l">
                <a:lnSpc>
                  <a:spcPct val="90000"/>
                </a:lnSpc>
                <a:spcBef>
                  <a:spcPts val="0"/>
                </a:spcBef>
                <a:spcAft>
                  <a:spcPts val="0"/>
                </a:spcAft>
                <a:buClr>
                  <a:schemeClr val="dk1"/>
                </a:buClr>
                <a:buSzPts val="1700"/>
                <a:buFont typeface="Arial"/>
                <a:buNone/>
              </a:pPr>
              <a:r>
                <a:rPr b="1" lang="en-US" sz="1700">
                  <a:solidFill>
                    <a:schemeClr val="dk1"/>
                  </a:solidFill>
                  <a:latin typeface="Arial"/>
                  <a:ea typeface="Arial"/>
                  <a:cs typeface="Arial"/>
                  <a:sym typeface="Arial"/>
                </a:rPr>
                <a:t>The bleeding may be present as petechiae, purpura, oozing from puncture sites, or severe hemorrhage.</a:t>
              </a:r>
              <a:endParaRPr b="1" sz="1700">
                <a:solidFill>
                  <a:schemeClr val="dk1"/>
                </a:solidFill>
                <a:latin typeface="Arial"/>
                <a:ea typeface="Arial"/>
                <a:cs typeface="Arial"/>
                <a:sym typeface="Arial"/>
              </a:endParaRPr>
            </a:p>
          </p:txBody>
        </p:sp>
        <p:sp>
          <p:nvSpPr>
            <p:cNvPr id="194" name="Google Shape;194;p12"/>
            <p:cNvSpPr/>
            <p:nvPr/>
          </p:nvSpPr>
          <p:spPr>
            <a:xfrm>
              <a:off x="0" y="2287592"/>
              <a:ext cx="8229600" cy="676260"/>
            </a:xfrm>
            <a:prstGeom prst="roundRect">
              <a:avLst>
                <a:gd fmla="val 16667" name="adj"/>
              </a:avLst>
            </a:prstGeom>
            <a:solidFill>
              <a:srgbClr val="46D956"/>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12"/>
            <p:cNvSpPr txBox="1"/>
            <p:nvPr/>
          </p:nvSpPr>
          <p:spPr>
            <a:xfrm>
              <a:off x="33012" y="2320604"/>
              <a:ext cx="8163576" cy="610236"/>
            </a:xfrm>
            <a:prstGeom prst="rect">
              <a:avLst/>
            </a:prstGeom>
            <a:noFill/>
            <a:ln>
              <a:noFill/>
            </a:ln>
          </p:spPr>
          <p:txBody>
            <a:bodyPr anchorCtr="0" anchor="ctr" bIns="64750" lIns="64750" spcFirstLastPara="1" rIns="64750" wrap="square" tIns="64750">
              <a:noAutofit/>
            </a:bodyPr>
            <a:lstStyle/>
            <a:p>
              <a:pPr indent="0" lvl="0" marL="0" marR="0" rtl="0" algn="l">
                <a:lnSpc>
                  <a:spcPct val="90000"/>
                </a:lnSpc>
                <a:spcBef>
                  <a:spcPts val="0"/>
                </a:spcBef>
                <a:spcAft>
                  <a:spcPts val="0"/>
                </a:spcAft>
                <a:buClr>
                  <a:schemeClr val="dk1"/>
                </a:buClr>
                <a:buSzPts val="1700"/>
                <a:buFont typeface="Arial"/>
                <a:buNone/>
              </a:pPr>
              <a:r>
                <a:rPr b="1" lang="en-US" sz="1700">
                  <a:solidFill>
                    <a:schemeClr val="dk1"/>
                  </a:solidFill>
                  <a:latin typeface="Arial"/>
                  <a:ea typeface="Arial"/>
                  <a:cs typeface="Arial"/>
                  <a:sym typeface="Arial"/>
                </a:rPr>
                <a:t>Uncontrolled postpartum bleeding may indicate DIC.</a:t>
              </a:r>
              <a:endParaRPr b="1" sz="1700">
                <a:solidFill>
                  <a:schemeClr val="dk1"/>
                </a:solidFill>
                <a:latin typeface="Arial"/>
                <a:ea typeface="Arial"/>
                <a:cs typeface="Arial"/>
                <a:sym typeface="Arial"/>
              </a:endParaRPr>
            </a:p>
          </p:txBody>
        </p:sp>
        <p:sp>
          <p:nvSpPr>
            <p:cNvPr id="196" name="Google Shape;196;p12"/>
            <p:cNvSpPr/>
            <p:nvPr/>
          </p:nvSpPr>
          <p:spPr>
            <a:xfrm>
              <a:off x="0" y="3012812"/>
              <a:ext cx="8229600" cy="676260"/>
            </a:xfrm>
            <a:prstGeom prst="roundRect">
              <a:avLst>
                <a:gd fmla="val 16667" name="adj"/>
              </a:avLst>
            </a:prstGeom>
            <a:solidFill>
              <a:srgbClr val="8BE44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2"/>
            <p:cNvSpPr txBox="1"/>
            <p:nvPr/>
          </p:nvSpPr>
          <p:spPr>
            <a:xfrm>
              <a:off x="33012" y="3045824"/>
              <a:ext cx="8163576" cy="610236"/>
            </a:xfrm>
            <a:prstGeom prst="rect">
              <a:avLst/>
            </a:prstGeom>
            <a:noFill/>
            <a:ln>
              <a:noFill/>
            </a:ln>
          </p:spPr>
          <p:txBody>
            <a:bodyPr anchorCtr="0" anchor="ctr" bIns="64750" lIns="64750" spcFirstLastPara="1" rIns="64750" wrap="square" tIns="64750">
              <a:noAutofit/>
            </a:bodyPr>
            <a:lstStyle/>
            <a:p>
              <a:pPr indent="0" lvl="0" marL="0" marR="0" rtl="0" algn="l">
                <a:lnSpc>
                  <a:spcPct val="90000"/>
                </a:lnSpc>
                <a:spcBef>
                  <a:spcPts val="0"/>
                </a:spcBef>
                <a:spcAft>
                  <a:spcPts val="0"/>
                </a:spcAft>
                <a:buClr>
                  <a:schemeClr val="dk1"/>
                </a:buClr>
                <a:buSzPts val="1700"/>
                <a:buFont typeface="Arial"/>
                <a:buNone/>
              </a:pPr>
              <a:r>
                <a:rPr b="1" lang="en-US" sz="1700">
                  <a:solidFill>
                    <a:schemeClr val="dk1"/>
                  </a:solidFill>
                  <a:latin typeface="Arial"/>
                  <a:ea typeface="Arial"/>
                  <a:cs typeface="Arial"/>
                  <a:sym typeface="Arial"/>
                </a:rPr>
                <a:t>Microemboli may obstruct blood vessels and cause tissue hypoxia and necrotic damage to organ structures, such as the kidneys, heart, lungs, and brain. </a:t>
              </a:r>
              <a:endParaRPr b="1" sz="1700">
                <a:solidFill>
                  <a:schemeClr val="dk1"/>
                </a:solidFill>
                <a:latin typeface="Arial"/>
                <a:ea typeface="Arial"/>
                <a:cs typeface="Arial"/>
                <a:sym typeface="Arial"/>
              </a:endParaRPr>
            </a:p>
          </p:txBody>
        </p:sp>
        <p:sp>
          <p:nvSpPr>
            <p:cNvPr id="198" name="Google Shape;198;p12"/>
            <p:cNvSpPr/>
            <p:nvPr/>
          </p:nvSpPr>
          <p:spPr>
            <a:xfrm>
              <a:off x="0" y="3738032"/>
              <a:ext cx="8229600" cy="676260"/>
            </a:xfrm>
            <a:prstGeom prst="roundRect">
              <a:avLst>
                <a:gd fmla="val 16667" name="adj"/>
              </a:avLst>
            </a:prstGeom>
            <a:solidFill>
              <a:srgbClr val="EDED4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12"/>
            <p:cNvSpPr txBox="1"/>
            <p:nvPr/>
          </p:nvSpPr>
          <p:spPr>
            <a:xfrm>
              <a:off x="33012" y="3771044"/>
              <a:ext cx="8163576" cy="610236"/>
            </a:xfrm>
            <a:prstGeom prst="rect">
              <a:avLst/>
            </a:prstGeom>
            <a:noFill/>
            <a:ln>
              <a:noFill/>
            </a:ln>
          </p:spPr>
          <p:txBody>
            <a:bodyPr anchorCtr="0" anchor="ctr" bIns="64750" lIns="64750" spcFirstLastPara="1" rIns="64750" wrap="square" tIns="64750">
              <a:noAutofit/>
            </a:bodyPr>
            <a:lstStyle/>
            <a:p>
              <a:pPr indent="0" lvl="0" marL="0" marR="0" rtl="0" algn="l">
                <a:lnSpc>
                  <a:spcPct val="90000"/>
                </a:lnSpc>
                <a:spcBef>
                  <a:spcPts val="0"/>
                </a:spcBef>
                <a:spcAft>
                  <a:spcPts val="0"/>
                </a:spcAft>
                <a:buClr>
                  <a:schemeClr val="dk1"/>
                </a:buClr>
                <a:buSzPts val="1700"/>
                <a:buFont typeface="Arial"/>
                <a:buNone/>
              </a:pPr>
              <a:r>
                <a:rPr b="1" lang="en-US" sz="1700">
                  <a:solidFill>
                    <a:schemeClr val="dk1"/>
                  </a:solidFill>
                  <a:latin typeface="Arial"/>
                  <a:ea typeface="Arial"/>
                  <a:cs typeface="Arial"/>
                  <a:sym typeface="Arial"/>
                </a:rPr>
                <a:t>As a result, common clinical signs may be due to renal, circulatory, or respiratory failure; acute bleeding ulcers; or convulsions and coma. </a:t>
              </a:r>
              <a:endParaRPr b="1" sz="1700">
                <a:solidFill>
                  <a:schemeClr val="dk1"/>
                </a:solidFill>
                <a:latin typeface="Arial"/>
                <a:ea typeface="Arial"/>
                <a:cs typeface="Arial"/>
                <a:sym typeface="Arial"/>
              </a:endParaRPr>
            </a:p>
          </p:txBody>
        </p:sp>
        <p:sp>
          <p:nvSpPr>
            <p:cNvPr id="200" name="Google Shape;200;p12"/>
            <p:cNvSpPr/>
            <p:nvPr/>
          </p:nvSpPr>
          <p:spPr>
            <a:xfrm>
              <a:off x="0" y="4463252"/>
              <a:ext cx="8229600" cy="676260"/>
            </a:xfrm>
            <a:prstGeom prst="roundRect">
              <a:avLst>
                <a:gd fmla="val 16667" name="adj"/>
              </a:avLst>
            </a:prstGeom>
            <a:solidFill>
              <a:srgbClr val="F69444"/>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2"/>
            <p:cNvSpPr txBox="1"/>
            <p:nvPr/>
          </p:nvSpPr>
          <p:spPr>
            <a:xfrm>
              <a:off x="33012" y="4496264"/>
              <a:ext cx="8163576" cy="610236"/>
            </a:xfrm>
            <a:prstGeom prst="rect">
              <a:avLst/>
            </a:prstGeom>
            <a:noFill/>
            <a:ln>
              <a:noFill/>
            </a:ln>
          </p:spPr>
          <p:txBody>
            <a:bodyPr anchorCtr="0" anchor="ctr" bIns="64750" lIns="64750" spcFirstLastPara="1" rIns="64750" wrap="square" tIns="64750">
              <a:noAutofit/>
            </a:bodyPr>
            <a:lstStyle/>
            <a:p>
              <a:pPr indent="0" lvl="0" marL="0" marR="0" rtl="0" algn="l">
                <a:lnSpc>
                  <a:spcPct val="90000"/>
                </a:lnSpc>
                <a:spcBef>
                  <a:spcPts val="0"/>
                </a:spcBef>
                <a:spcAft>
                  <a:spcPts val="0"/>
                </a:spcAft>
                <a:buClr>
                  <a:schemeClr val="dk1"/>
                </a:buClr>
                <a:buSzPts val="1700"/>
                <a:buFont typeface="Arial"/>
                <a:buNone/>
              </a:pPr>
              <a:r>
                <a:rPr b="1" lang="en-US" sz="1700">
                  <a:solidFill>
                    <a:schemeClr val="dk1"/>
                  </a:solidFill>
                  <a:latin typeface="Arial"/>
                  <a:ea typeface="Arial"/>
                  <a:cs typeface="Arial"/>
                  <a:sym typeface="Arial"/>
                </a:rPr>
                <a:t>A form of hemolytic anemia may develop as red cells are damaged passing through vessels partially blocked by thrombus.</a:t>
              </a:r>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pic>
        <p:nvPicPr>
          <p:cNvPr id="206" name="Google Shape;206;p13"/>
          <p:cNvPicPr preferRelativeResize="0"/>
          <p:nvPr/>
        </p:nvPicPr>
        <p:blipFill rotWithShape="1">
          <a:blip r:embed="rId3">
            <a:alphaModFix/>
          </a:blip>
          <a:srcRect b="0" l="0" r="0" t="0"/>
          <a:stretch/>
        </p:blipFill>
        <p:spPr>
          <a:xfrm>
            <a:off x="2357438" y="9525"/>
            <a:ext cx="4714875" cy="665956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
          <p:cNvSpPr/>
          <p:nvPr/>
        </p:nvSpPr>
        <p:spPr>
          <a:xfrm>
            <a:off x="785813" y="1714500"/>
            <a:ext cx="7715250" cy="304698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400" u="none" cap="none" strike="noStrike">
                <a:solidFill>
                  <a:schemeClr val="dk1"/>
                </a:solidFill>
                <a:latin typeface="Quattrocento Sans"/>
                <a:ea typeface="Quattrocento Sans"/>
                <a:cs typeface="Quattrocento Sans"/>
                <a:sym typeface="Quattrocento Sans"/>
              </a:rPr>
              <a:t>Disseminated intravascular coagulation (DIC) also called</a:t>
            </a:r>
            <a:endParaRPr b="0" i="0" sz="2400" u="none" cap="none" strike="noStrike">
              <a:solidFill>
                <a:schemeClr val="dk1"/>
              </a:solidFill>
              <a:latin typeface="Quattrocento Sans"/>
              <a:ea typeface="Quattrocento Sans"/>
              <a:cs typeface="Quattrocento Sans"/>
              <a:sym typeface="Quattrocento Sans"/>
            </a:endParaRPr>
          </a:p>
          <a:p>
            <a:pPr indent="0" lvl="0" marL="0" marR="0" rtl="0" algn="l">
              <a:spcBef>
                <a:spcPts val="0"/>
              </a:spcBef>
              <a:spcAft>
                <a:spcPts val="0"/>
              </a:spcAft>
              <a:buNone/>
            </a:pPr>
            <a:r>
              <a:t/>
            </a:r>
            <a:endParaRPr b="0" i="0" sz="2400" u="none" cap="none" strike="noStrike">
              <a:solidFill>
                <a:schemeClr val="dk1"/>
              </a:solidFill>
              <a:latin typeface="Quattrocento Sans"/>
              <a:ea typeface="Quattrocento Sans"/>
              <a:cs typeface="Quattrocento Sans"/>
              <a:sym typeface="Quattrocento Sans"/>
            </a:endParaRPr>
          </a:p>
          <a:p>
            <a:pPr indent="-152400" lvl="0" marL="0" marR="0" rtl="0" algn="l">
              <a:spcBef>
                <a:spcPts val="0"/>
              </a:spcBef>
              <a:spcAft>
                <a:spcPts val="0"/>
              </a:spcAft>
              <a:buClr>
                <a:schemeClr val="dk1"/>
              </a:buClr>
              <a:buSzPts val="2400"/>
              <a:buFont typeface="Noto Sans Symbols"/>
              <a:buChar char="❑"/>
            </a:pPr>
            <a:r>
              <a:rPr b="1" i="0" lang="en-US" sz="2400" u="none" cap="none" strike="noStrike">
                <a:solidFill>
                  <a:schemeClr val="dk1"/>
                </a:solidFill>
                <a:latin typeface="Quattrocento Sans"/>
                <a:ea typeface="Quattrocento Sans"/>
                <a:cs typeface="Quattrocento Sans"/>
                <a:sym typeface="Quattrocento Sans"/>
              </a:rPr>
              <a:t>consumption coagulopathy and </a:t>
            </a:r>
            <a:endParaRPr b="1" i="0" sz="2400" u="none" cap="none" strike="noStrike">
              <a:solidFill>
                <a:schemeClr val="dk1"/>
              </a:solidFill>
              <a:latin typeface="Quattrocento Sans"/>
              <a:ea typeface="Quattrocento Sans"/>
              <a:cs typeface="Quattrocento Sans"/>
              <a:sym typeface="Quattrocento Sans"/>
            </a:endParaRPr>
          </a:p>
          <a:p>
            <a:pPr indent="-152400" lvl="0" marL="0" marR="0" rtl="0" algn="l">
              <a:spcBef>
                <a:spcPts val="0"/>
              </a:spcBef>
              <a:spcAft>
                <a:spcPts val="0"/>
              </a:spcAft>
              <a:buClr>
                <a:schemeClr val="dk1"/>
              </a:buClr>
              <a:buSzPts val="2400"/>
              <a:buFont typeface="Noto Sans Symbols"/>
              <a:buChar char="❑"/>
            </a:pPr>
            <a:r>
              <a:rPr b="1" i="0" lang="en-US" sz="2400" u="none" cap="none" strike="noStrike">
                <a:solidFill>
                  <a:schemeClr val="dk1"/>
                </a:solidFill>
                <a:latin typeface="Quattrocento Sans"/>
                <a:ea typeface="Quattrocento Sans"/>
                <a:cs typeface="Quattrocento Sans"/>
                <a:sym typeface="Quattrocento Sans"/>
              </a:rPr>
              <a:t>defibrination syndrome</a:t>
            </a:r>
            <a:endParaRPr b="1" i="0" sz="2400" u="none" cap="none" strike="noStrike">
              <a:solidFill>
                <a:schemeClr val="dk1"/>
              </a:solidFill>
              <a:latin typeface="Quattrocento Sans"/>
              <a:ea typeface="Quattrocento Sans"/>
              <a:cs typeface="Quattrocento Sans"/>
              <a:sym typeface="Quattrocento Sans"/>
            </a:endParaRPr>
          </a:p>
          <a:p>
            <a:pPr indent="0" lvl="0" marL="0" marR="0" rtl="0" algn="l">
              <a:spcBef>
                <a:spcPts val="0"/>
              </a:spcBef>
              <a:spcAft>
                <a:spcPts val="0"/>
              </a:spcAft>
              <a:buNone/>
            </a:pPr>
            <a:r>
              <a:t/>
            </a:r>
            <a:endParaRPr b="0" i="0" sz="2400" u="none" cap="none" strike="noStrike">
              <a:solidFill>
                <a:schemeClr val="dk1"/>
              </a:solidFill>
              <a:latin typeface="Quattrocento Sans"/>
              <a:ea typeface="Quattrocento Sans"/>
              <a:cs typeface="Quattrocento Sans"/>
              <a:sym typeface="Quattrocento Sans"/>
            </a:endParaRPr>
          </a:p>
          <a:p>
            <a:pPr indent="0" lvl="0" marL="0" marR="0" rtl="0" algn="l">
              <a:spcBef>
                <a:spcPts val="0"/>
              </a:spcBef>
              <a:spcAft>
                <a:spcPts val="0"/>
              </a:spcAft>
              <a:buNone/>
            </a:pPr>
            <a:r>
              <a:rPr b="0" i="0" lang="en-US" sz="2400" u="none" cap="none" strike="noStrike">
                <a:solidFill>
                  <a:schemeClr val="dk1"/>
                </a:solidFill>
                <a:latin typeface="Quattrocento Sans"/>
                <a:ea typeface="Quattrocento Sans"/>
                <a:cs typeface="Quattrocento Sans"/>
                <a:sym typeface="Quattrocento Sans"/>
              </a:rPr>
              <a:t> is a systemic process with the potential for causing thrombosis and hemorrhage.</a:t>
            </a:r>
            <a:endParaRPr b="0" i="0" sz="2400" u="none" cap="none" strike="noStrike">
              <a:solidFill>
                <a:schemeClr val="dk1"/>
              </a:solidFill>
              <a:latin typeface="Quattrocento Sans"/>
              <a:ea typeface="Quattrocento Sans"/>
              <a:cs typeface="Quattrocento Sans"/>
              <a:sym typeface="Quattrocento San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3"/>
          <p:cNvSpPr/>
          <p:nvPr/>
        </p:nvSpPr>
        <p:spPr>
          <a:xfrm>
            <a:off x="857250" y="571500"/>
            <a:ext cx="7715250" cy="646113"/>
          </a:xfrm>
          <a:prstGeom prst="rect">
            <a:avLst/>
          </a:prstGeom>
          <a:gradFill>
            <a:gsLst>
              <a:gs pos="0">
                <a:srgbClr val="FFBB82"/>
              </a:gs>
              <a:gs pos="35000">
                <a:srgbClr val="FFCFA8"/>
              </a:gs>
              <a:gs pos="100000">
                <a:srgbClr val="FFEBD9"/>
              </a:gs>
            </a:gsLst>
            <a:lin ang="16200000" scaled="0"/>
          </a:gradFill>
          <a:ln cap="flat" cmpd="sng" w="9525">
            <a:solidFill>
              <a:srgbClr val="F5913F"/>
            </a:solidFill>
            <a:prstDash val="solid"/>
            <a:round/>
            <a:headEnd len="sm" w="sm" type="none"/>
            <a:tailEnd len="sm" w="sm" type="none"/>
          </a:ln>
          <a:effectLst>
            <a:outerShdw blurRad="40000" rotWithShape="0" dir="5400000" dist="20000">
              <a:srgbClr val="000000">
                <a:alpha val="37647"/>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dk1"/>
                </a:solidFill>
                <a:latin typeface="Comic Sans MS"/>
                <a:ea typeface="Comic Sans MS"/>
                <a:cs typeface="Comic Sans MS"/>
                <a:sym typeface="Comic Sans MS"/>
              </a:rPr>
              <a:t>Normal hemostasis ensures formation of a blood clot at the site of vessel injury, followed by resolution of the clot to allow tissue repair.</a:t>
            </a:r>
            <a:endParaRPr b="0" i="0" sz="1800" u="none" cap="none" strike="noStrike">
              <a:solidFill>
                <a:schemeClr val="dk1"/>
              </a:solidFill>
              <a:latin typeface="Comic Sans MS"/>
              <a:ea typeface="Comic Sans MS"/>
              <a:cs typeface="Comic Sans MS"/>
              <a:sym typeface="Comic Sans MS"/>
            </a:endParaRPr>
          </a:p>
        </p:txBody>
      </p:sp>
      <p:pic>
        <p:nvPicPr>
          <p:cNvPr id="101" name="Google Shape;101;p3"/>
          <p:cNvPicPr preferRelativeResize="0"/>
          <p:nvPr/>
        </p:nvPicPr>
        <p:blipFill rotWithShape="1">
          <a:blip r:embed="rId3">
            <a:alphaModFix/>
          </a:blip>
          <a:srcRect b="0" l="0" r="0" t="0"/>
          <a:stretch/>
        </p:blipFill>
        <p:spPr>
          <a:xfrm>
            <a:off x="142875" y="1500188"/>
            <a:ext cx="4500563" cy="5145087"/>
          </a:xfrm>
          <a:prstGeom prst="rect">
            <a:avLst/>
          </a:prstGeom>
          <a:noFill/>
          <a:ln>
            <a:noFill/>
          </a:ln>
        </p:spPr>
      </p:pic>
      <p:pic>
        <p:nvPicPr>
          <p:cNvPr id="102" name="Google Shape;102;p3"/>
          <p:cNvPicPr preferRelativeResize="0"/>
          <p:nvPr/>
        </p:nvPicPr>
        <p:blipFill rotWithShape="1">
          <a:blip r:embed="rId4">
            <a:alphaModFix/>
          </a:blip>
          <a:srcRect b="0" l="0" r="0" t="0"/>
          <a:stretch/>
        </p:blipFill>
        <p:spPr>
          <a:xfrm>
            <a:off x="4479925" y="1428750"/>
            <a:ext cx="4664075" cy="4500563"/>
          </a:xfrm>
          <a:prstGeom prst="rect">
            <a:avLst/>
          </a:prstGeom>
          <a:noFill/>
          <a:ln>
            <a:noFill/>
          </a:ln>
        </p:spPr>
      </p:pic>
      <p:sp>
        <p:nvSpPr>
          <p:cNvPr id="103" name="Google Shape;103;p3"/>
          <p:cNvSpPr/>
          <p:nvPr/>
        </p:nvSpPr>
        <p:spPr>
          <a:xfrm>
            <a:off x="1619672" y="2564904"/>
            <a:ext cx="5904656" cy="2088232"/>
          </a:xfrm>
          <a:prstGeom prst="roundRect">
            <a:avLst>
              <a:gd fmla="val 16667" name="adj"/>
            </a:avLst>
          </a:prstGeom>
          <a:solidFill>
            <a:srgbClr val="7030A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i="1" lang="en-US" sz="2000" u="none" cap="none" strike="noStrike">
                <a:solidFill>
                  <a:schemeClr val="lt1"/>
                </a:solidFill>
                <a:latin typeface="Arial"/>
                <a:ea typeface="Arial"/>
                <a:cs typeface="Arial"/>
                <a:sym typeface="Arial"/>
              </a:rPr>
              <a:t>I. Activation of Fibrino</a:t>
            </a:r>
            <a:r>
              <a:rPr b="1" i="1" lang="en-US" sz="2000" u="none" cap="none" strike="noStrike">
                <a:solidFill>
                  <a:schemeClr val="lt1"/>
                </a:solidFill>
                <a:latin typeface="Arial"/>
                <a:ea typeface="Arial"/>
                <a:cs typeface="Arial"/>
                <a:sym typeface="Arial"/>
              </a:rPr>
              <a:t>lysis</a:t>
            </a:r>
            <a:r>
              <a:rPr b="1" i="1" lang="en-US" sz="2000" u="none" cap="none" strike="noStrike">
                <a:solidFill>
                  <a:schemeClr val="lt1"/>
                </a:solidFill>
                <a:latin typeface="Arial"/>
                <a:ea typeface="Arial"/>
                <a:cs typeface="Arial"/>
                <a:sym typeface="Arial"/>
              </a:rPr>
              <a:t> </a:t>
            </a:r>
            <a:endParaRPr b="1" sz="2000">
              <a:solidFill>
                <a:schemeClr val="lt1"/>
              </a:solidFill>
              <a:latin typeface="Arial"/>
              <a:ea typeface="Arial"/>
              <a:cs typeface="Arial"/>
              <a:sym typeface="Arial"/>
            </a:endParaRPr>
          </a:p>
          <a:p>
            <a:pPr indent="0" lvl="0" marL="0" marR="0" rtl="0" algn="l">
              <a:spcBef>
                <a:spcPts val="0"/>
              </a:spcBef>
              <a:spcAft>
                <a:spcPts val="0"/>
              </a:spcAft>
              <a:buNone/>
            </a:pPr>
            <a:r>
              <a:rPr b="1" i="1" lang="en-US" sz="2000">
                <a:solidFill>
                  <a:schemeClr val="lt1"/>
                </a:solidFill>
                <a:latin typeface="Arial"/>
                <a:ea typeface="Arial"/>
                <a:cs typeface="Arial"/>
                <a:sym typeface="Arial"/>
              </a:rPr>
              <a:t>II. Suppression of natural anticoagulation</a:t>
            </a:r>
            <a:endParaRPr b="1" sz="2000">
              <a:solidFill>
                <a:schemeClr val="lt1"/>
              </a:solidFill>
              <a:latin typeface="Arial"/>
              <a:ea typeface="Arial"/>
              <a:cs typeface="Arial"/>
              <a:sym typeface="Arial"/>
            </a:endParaRPr>
          </a:p>
          <a:p>
            <a:pPr indent="0" lvl="0" marL="0" marR="0" rtl="0" algn="l">
              <a:spcBef>
                <a:spcPts val="0"/>
              </a:spcBef>
              <a:spcAft>
                <a:spcPts val="0"/>
              </a:spcAft>
              <a:buNone/>
            </a:pPr>
            <a:r>
              <a:rPr b="1" i="1" lang="en-US" sz="2000">
                <a:solidFill>
                  <a:schemeClr val="lt1"/>
                </a:solidFill>
                <a:latin typeface="Arial"/>
                <a:ea typeface="Arial"/>
                <a:cs typeface="Arial"/>
                <a:sym typeface="Arial"/>
              </a:rPr>
              <a:t>III. Increased thrombin formation</a:t>
            </a:r>
            <a:endParaRPr b="1" sz="2000">
              <a:solidFill>
                <a:schemeClr val="lt1"/>
              </a:solidFill>
              <a:latin typeface="Arial"/>
              <a:ea typeface="Arial"/>
              <a:cs typeface="Arial"/>
              <a:sym typeface="Arial"/>
            </a:endParaRPr>
          </a:p>
          <a:p>
            <a:pPr indent="0" lvl="0" marL="0" marR="0" rtl="0" algn="l">
              <a:spcBef>
                <a:spcPts val="0"/>
              </a:spcBef>
              <a:spcAft>
                <a:spcPts val="0"/>
              </a:spcAft>
              <a:buNone/>
            </a:pPr>
            <a:r>
              <a:rPr b="1" i="1" lang="en-US" sz="2000">
                <a:solidFill>
                  <a:schemeClr val="lt1"/>
                </a:solidFill>
                <a:latin typeface="Arial"/>
                <a:ea typeface="Arial"/>
                <a:cs typeface="Arial"/>
                <a:sym typeface="Arial"/>
              </a:rPr>
              <a:t>IV. Activation of the inflammatory system</a:t>
            </a:r>
            <a:endParaRPr b="1" sz="2000">
              <a:solidFill>
                <a:schemeClr val="lt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3"/>
                                        </p:tgtEl>
                                        <p:attrNameLst>
                                          <p:attrName>style.visibility</p:attrName>
                                        </p:attrNameLst>
                                      </p:cBhvr>
                                      <p:to>
                                        <p:strVal val="visible"/>
                                      </p:to>
                                    </p:set>
                                    <p:anim calcmode="lin" valueType="num">
                                      <p:cBhvr additive="base">
                                        <p:cTn dur="500"/>
                                        <p:tgtEl>
                                          <p:spTgt spid="103"/>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pic>
        <p:nvPicPr>
          <p:cNvPr id="108" name="Google Shape;108;p4"/>
          <p:cNvPicPr preferRelativeResize="0"/>
          <p:nvPr/>
        </p:nvPicPr>
        <p:blipFill rotWithShape="1">
          <a:blip r:embed="rId3">
            <a:alphaModFix/>
          </a:blip>
          <a:srcRect b="0" l="0" r="0" t="0"/>
          <a:stretch/>
        </p:blipFill>
        <p:spPr>
          <a:xfrm>
            <a:off x="183539" y="908719"/>
            <a:ext cx="8636933" cy="534514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5"/>
          <p:cNvSpPr/>
          <p:nvPr/>
        </p:nvSpPr>
        <p:spPr>
          <a:xfrm>
            <a:off x="500063" y="1000125"/>
            <a:ext cx="8429625" cy="923925"/>
          </a:xfrm>
          <a:prstGeom prst="rect">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647"/>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omic Sans MS"/>
                <a:ea typeface="Comic Sans MS"/>
                <a:cs typeface="Comic Sans MS"/>
                <a:sym typeface="Comic Sans MS"/>
              </a:rPr>
              <a:t>Blood is exposed to one or more procoagulants, such as tissue factor (TF), from which it is normally protected. Sources and components of these procoagulants depend on the underlying condition. </a:t>
            </a:r>
            <a:endParaRPr/>
          </a:p>
        </p:txBody>
      </p:sp>
      <p:sp>
        <p:nvSpPr>
          <p:cNvPr id="115" name="Google Shape;115;p5"/>
          <p:cNvSpPr/>
          <p:nvPr/>
        </p:nvSpPr>
        <p:spPr>
          <a:xfrm>
            <a:off x="1027113" y="195263"/>
            <a:ext cx="2544762" cy="369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rgbClr val="000000"/>
                </a:solidFill>
                <a:latin typeface="Calibri"/>
                <a:ea typeface="Calibri"/>
                <a:cs typeface="Calibri"/>
                <a:sym typeface="Calibri"/>
              </a:rPr>
              <a:t>Procoagulant exposure</a:t>
            </a:r>
            <a:endParaRPr sz="1800">
              <a:solidFill>
                <a:schemeClr val="dk1"/>
              </a:solidFill>
              <a:latin typeface="Calibri"/>
              <a:ea typeface="Calibri"/>
              <a:cs typeface="Calibri"/>
              <a:sym typeface="Calibri"/>
            </a:endParaRPr>
          </a:p>
        </p:txBody>
      </p:sp>
      <p:sp>
        <p:nvSpPr>
          <p:cNvPr id="116" name="Google Shape;116;p5"/>
          <p:cNvSpPr/>
          <p:nvPr/>
        </p:nvSpPr>
        <p:spPr>
          <a:xfrm>
            <a:off x="357188" y="2571750"/>
            <a:ext cx="4572000" cy="923925"/>
          </a:xfrm>
          <a:prstGeom prst="rect">
            <a:avLst/>
          </a:prstGeom>
          <a:gradFill>
            <a:gsLst>
              <a:gs pos="0">
                <a:srgbClr val="FFA09D"/>
              </a:gs>
              <a:gs pos="35000">
                <a:srgbClr val="FFBCBC"/>
              </a:gs>
              <a:gs pos="100000">
                <a:srgbClr val="FFE2E2"/>
              </a:gs>
            </a:gsLst>
            <a:lin ang="16200000" scaled="0"/>
          </a:gradFill>
          <a:ln cap="flat" cmpd="sng" w="9525">
            <a:solidFill>
              <a:srgbClr val="BD4B48"/>
            </a:solidFill>
            <a:prstDash val="solid"/>
            <a:round/>
            <a:headEnd len="sm" w="sm" type="none"/>
            <a:tailEnd len="sm" w="sm" type="none"/>
          </a:ln>
          <a:effectLst>
            <a:outerShdw blurRad="40000" rotWithShape="0" dir="5400000" dist="20000">
              <a:srgbClr val="000000">
                <a:alpha val="37647"/>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omic Sans MS"/>
                <a:ea typeface="Comic Sans MS"/>
                <a:cs typeface="Comic Sans MS"/>
                <a:sym typeface="Comic Sans MS"/>
              </a:rPr>
              <a:t>Some bacterial products, such as lipopolysaccharides, can activate coagulation .</a:t>
            </a:r>
            <a:endParaRPr/>
          </a:p>
        </p:txBody>
      </p:sp>
      <p:sp>
        <p:nvSpPr>
          <p:cNvPr id="117" name="Google Shape;117;p5"/>
          <p:cNvSpPr/>
          <p:nvPr/>
        </p:nvSpPr>
        <p:spPr>
          <a:xfrm>
            <a:off x="357188" y="3857625"/>
            <a:ext cx="4572000" cy="923925"/>
          </a:xfrm>
          <a:prstGeom prst="rect">
            <a:avLst/>
          </a:prstGeom>
          <a:gradFill>
            <a:gsLst>
              <a:gs pos="0">
                <a:srgbClr val="9FC3FF"/>
              </a:gs>
              <a:gs pos="35000">
                <a:srgbClr val="BDD5FF"/>
              </a:gs>
              <a:gs pos="100000">
                <a:srgbClr val="E4EEFF"/>
              </a:gs>
            </a:gsLst>
            <a:lin ang="16200000" scaled="0"/>
          </a:gradFill>
          <a:ln cap="flat" cmpd="sng" w="9525">
            <a:solidFill>
              <a:srgbClr val="4A7DBA"/>
            </a:solidFill>
            <a:prstDash val="solid"/>
            <a:round/>
            <a:headEnd len="sm" w="sm" type="none"/>
            <a:tailEnd len="sm" w="sm" type="none"/>
          </a:ln>
          <a:effectLst>
            <a:outerShdw blurRad="40000" rotWithShape="0" dir="5400000" dist="20000">
              <a:srgbClr val="000000">
                <a:alpha val="37647"/>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omic Sans MS"/>
                <a:ea typeface="Comic Sans MS"/>
                <a:cs typeface="Comic Sans MS"/>
                <a:sym typeface="Comic Sans MS"/>
              </a:rPr>
              <a:t>In meningococcal sepsis, microparticles containing TF are found in the circulation </a:t>
            </a:r>
            <a:endParaRPr b="1" sz="1800">
              <a:solidFill>
                <a:schemeClr val="dk1"/>
              </a:solidFill>
              <a:latin typeface="Comic Sans MS"/>
              <a:ea typeface="Comic Sans MS"/>
              <a:cs typeface="Comic Sans MS"/>
              <a:sym typeface="Comic Sans MS"/>
            </a:endParaRPr>
          </a:p>
        </p:txBody>
      </p:sp>
      <p:sp>
        <p:nvSpPr>
          <p:cNvPr id="118" name="Google Shape;118;p5"/>
          <p:cNvSpPr/>
          <p:nvPr/>
        </p:nvSpPr>
        <p:spPr>
          <a:xfrm>
            <a:off x="357188" y="5000625"/>
            <a:ext cx="4572000" cy="1477963"/>
          </a:xfrm>
          <a:prstGeom prst="rect">
            <a:avLst/>
          </a:prstGeom>
          <a:gradFill>
            <a:gsLst>
              <a:gs pos="0">
                <a:srgbClr val="FFBB82"/>
              </a:gs>
              <a:gs pos="35000">
                <a:srgbClr val="FFCFA8"/>
              </a:gs>
              <a:gs pos="100000">
                <a:srgbClr val="FFEBD9"/>
              </a:gs>
            </a:gsLst>
            <a:lin ang="16200000" scaled="0"/>
          </a:gradFill>
          <a:ln cap="flat" cmpd="sng" w="9525">
            <a:solidFill>
              <a:srgbClr val="F5913F"/>
            </a:solidFill>
            <a:prstDash val="solid"/>
            <a:round/>
            <a:headEnd len="sm" w="sm" type="none"/>
            <a:tailEnd len="sm" w="sm" type="none"/>
          </a:ln>
          <a:effectLst>
            <a:outerShdw blurRad="40000" rotWithShape="0" dir="5400000" dist="20000">
              <a:srgbClr val="000000">
                <a:alpha val="37647"/>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Arial"/>
                <a:ea typeface="Arial"/>
                <a:cs typeface="Arial"/>
                <a:sym typeface="Arial"/>
              </a:rPr>
              <a:t>Cancer procoagulant" generally refers to TF produced by cancer cells. It can also be a proteolytic enzyme produced by some mucinous tumors and placenta that is capable of activating factor X.</a:t>
            </a:r>
            <a:endParaRPr/>
          </a:p>
        </p:txBody>
      </p:sp>
      <p:sp>
        <p:nvSpPr>
          <p:cNvPr id="119" name="Google Shape;119;p5"/>
          <p:cNvSpPr/>
          <p:nvPr/>
        </p:nvSpPr>
        <p:spPr>
          <a:xfrm>
            <a:off x="5000625" y="2571750"/>
            <a:ext cx="4000500" cy="1477963"/>
          </a:xfrm>
          <a:prstGeom prst="rect">
            <a:avLst/>
          </a:prstGeom>
          <a:gradFill>
            <a:gsLst>
              <a:gs pos="0">
                <a:srgbClr val="C8B2E9"/>
              </a:gs>
              <a:gs pos="35000">
                <a:srgbClr val="D6CAED"/>
              </a:gs>
              <a:gs pos="100000">
                <a:srgbClr val="EFE8FA"/>
              </a:gs>
            </a:gsLst>
            <a:lin ang="16200000" scaled="0"/>
          </a:gradFill>
          <a:ln cap="flat" cmpd="sng" w="9525">
            <a:solidFill>
              <a:srgbClr val="7C5F9F"/>
            </a:solidFill>
            <a:prstDash val="solid"/>
            <a:round/>
            <a:headEnd len="sm" w="sm" type="none"/>
            <a:tailEnd len="sm" w="sm" type="none"/>
          </a:ln>
          <a:effectLst>
            <a:outerShdw blurRad="40000" rotWithShape="0" dir="5400000" dist="20000">
              <a:srgbClr val="000000">
                <a:alpha val="37647"/>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omic Sans MS"/>
                <a:ea typeface="Comic Sans MS"/>
                <a:cs typeface="Comic Sans MS"/>
                <a:sym typeface="Comic Sans MS"/>
              </a:rPr>
              <a:t>In trauma, damage to the vascular endothelium and tissues may cause release of procoagulant enzymes or phospholipids.</a:t>
            </a:r>
            <a:endParaRPr b="1" sz="1800">
              <a:solidFill>
                <a:schemeClr val="dk1"/>
              </a:solidFill>
              <a:latin typeface="Comic Sans MS"/>
              <a:ea typeface="Comic Sans MS"/>
              <a:cs typeface="Comic Sans MS"/>
              <a:sym typeface="Comic Sans MS"/>
            </a:endParaRPr>
          </a:p>
        </p:txBody>
      </p:sp>
      <p:sp>
        <p:nvSpPr>
          <p:cNvPr id="120" name="Google Shape;120;p5"/>
          <p:cNvSpPr/>
          <p:nvPr/>
        </p:nvSpPr>
        <p:spPr>
          <a:xfrm>
            <a:off x="5000625" y="4643438"/>
            <a:ext cx="4071938" cy="1200150"/>
          </a:xfrm>
          <a:prstGeom prst="rect">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647"/>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omic Sans MS"/>
                <a:ea typeface="Comic Sans MS"/>
                <a:cs typeface="Comic Sans MS"/>
                <a:sym typeface="Comic Sans MS"/>
              </a:rPr>
              <a:t>Neutrophils may contribute to the formation of neutrophil extracellular traps (NETs), which have procoagulant properties.</a:t>
            </a:r>
            <a:endParaRPr b="1" sz="1800">
              <a:solidFill>
                <a:schemeClr val="dk1"/>
              </a:solidFill>
              <a:latin typeface="Comic Sans MS"/>
              <a:ea typeface="Comic Sans MS"/>
              <a:cs typeface="Comic Sans MS"/>
              <a:sym typeface="Comic Sans M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grpSp>
        <p:nvGrpSpPr>
          <p:cNvPr id="125" name="Google Shape;125;p6"/>
          <p:cNvGrpSpPr/>
          <p:nvPr/>
        </p:nvGrpSpPr>
        <p:grpSpPr>
          <a:xfrm>
            <a:off x="571500" y="958925"/>
            <a:ext cx="8143875" cy="4648050"/>
            <a:chOff x="0" y="30237"/>
            <a:chExt cx="8143875" cy="4648050"/>
          </a:xfrm>
        </p:grpSpPr>
        <p:sp>
          <p:nvSpPr>
            <p:cNvPr id="126" name="Google Shape;126;p6"/>
            <p:cNvSpPr/>
            <p:nvPr/>
          </p:nvSpPr>
          <p:spPr>
            <a:xfrm>
              <a:off x="0" y="30237"/>
              <a:ext cx="8143875" cy="1118812"/>
            </a:xfrm>
            <a:prstGeom prst="roundRect">
              <a:avLst>
                <a:gd fmla="val 16667" name="adj"/>
              </a:avLst>
            </a:prstGeom>
            <a:solidFill>
              <a:srgbClr val="BF504D"/>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6"/>
            <p:cNvSpPr txBox="1"/>
            <p:nvPr/>
          </p:nvSpPr>
          <p:spPr>
            <a:xfrm>
              <a:off x="54616" y="84853"/>
              <a:ext cx="8034643" cy="1009580"/>
            </a:xfrm>
            <a:prstGeom prst="rect">
              <a:avLst/>
            </a:prstGeom>
            <a:noFill/>
            <a:ln>
              <a:noFill/>
            </a:ln>
          </p:spPr>
          <p:txBody>
            <a:bodyPr anchorCtr="0" anchor="ctr" bIns="76200" lIns="76200" spcFirstLastPara="1" rIns="76200" wrap="square" tIns="76200">
              <a:noAutofit/>
            </a:bodyPr>
            <a:lstStyle/>
            <a:p>
              <a:pPr indent="0" lvl="0" marL="0" marR="0" rtl="0" algn="l">
                <a:lnSpc>
                  <a:spcPct val="90000"/>
                </a:lnSpc>
                <a:spcBef>
                  <a:spcPts val="0"/>
                </a:spcBef>
                <a:spcAft>
                  <a:spcPts val="0"/>
                </a:spcAft>
                <a:buClr>
                  <a:schemeClr val="lt1"/>
                </a:buClr>
                <a:buSzPts val="2000"/>
                <a:buFont typeface="Arial"/>
                <a:buNone/>
              </a:pPr>
              <a:r>
                <a:rPr lang="en-US" sz="2000">
                  <a:solidFill>
                    <a:schemeClr val="lt1"/>
                  </a:solidFill>
                  <a:latin typeface="Arial"/>
                  <a:ea typeface="Arial"/>
                  <a:cs typeface="Arial"/>
                  <a:sym typeface="Arial"/>
                </a:rPr>
                <a:t>Disseminated intravascular coagulation (DIC) is a paradox in the hemostatic sequence characterized by widespread coagulation and bleeding. </a:t>
              </a:r>
              <a:endParaRPr sz="2000">
                <a:solidFill>
                  <a:schemeClr val="lt1"/>
                </a:solidFill>
                <a:latin typeface="Arial"/>
                <a:ea typeface="Arial"/>
                <a:cs typeface="Arial"/>
                <a:sym typeface="Arial"/>
              </a:endParaRPr>
            </a:p>
          </p:txBody>
        </p:sp>
        <p:sp>
          <p:nvSpPr>
            <p:cNvPr id="128" name="Google Shape;128;p6"/>
            <p:cNvSpPr/>
            <p:nvPr/>
          </p:nvSpPr>
          <p:spPr>
            <a:xfrm>
              <a:off x="0" y="1206650"/>
              <a:ext cx="8143875" cy="1118812"/>
            </a:xfrm>
            <a:prstGeom prst="roundRect">
              <a:avLst>
                <a:gd fmla="val 16667" name="adj"/>
              </a:avLst>
            </a:prstGeom>
            <a:solidFill>
              <a:schemeClr val="accent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6"/>
            <p:cNvSpPr txBox="1"/>
            <p:nvPr/>
          </p:nvSpPr>
          <p:spPr>
            <a:xfrm>
              <a:off x="54616" y="1261266"/>
              <a:ext cx="8034643" cy="1009580"/>
            </a:xfrm>
            <a:prstGeom prst="rect">
              <a:avLst/>
            </a:prstGeom>
            <a:noFill/>
            <a:ln>
              <a:noFill/>
            </a:ln>
          </p:spPr>
          <p:txBody>
            <a:bodyPr anchorCtr="0" anchor="ctr" bIns="76200" lIns="76200" spcFirstLastPara="1" rIns="76200" wrap="square" tIns="76200">
              <a:noAutofit/>
            </a:bodyPr>
            <a:lstStyle/>
            <a:p>
              <a:pPr indent="0" lvl="0" marL="0" marR="0" rtl="0" algn="l">
                <a:lnSpc>
                  <a:spcPct val="90000"/>
                </a:lnSpc>
                <a:spcBef>
                  <a:spcPts val="0"/>
                </a:spcBef>
                <a:spcAft>
                  <a:spcPts val="0"/>
                </a:spcAft>
                <a:buClr>
                  <a:schemeClr val="lt1"/>
                </a:buClr>
                <a:buSzPts val="2000"/>
                <a:buFont typeface="Arial"/>
                <a:buNone/>
              </a:pPr>
              <a:r>
                <a:rPr lang="en-US" sz="2000">
                  <a:solidFill>
                    <a:schemeClr val="lt1"/>
                  </a:solidFill>
                  <a:latin typeface="Arial"/>
                  <a:ea typeface="Arial"/>
                  <a:cs typeface="Arial"/>
                  <a:sym typeface="Arial"/>
                </a:rPr>
                <a:t>It is not a primary disease but a complication of many different disorders.</a:t>
              </a:r>
              <a:endParaRPr sz="2000">
                <a:solidFill>
                  <a:schemeClr val="lt1"/>
                </a:solidFill>
                <a:latin typeface="Arial"/>
                <a:ea typeface="Arial"/>
                <a:cs typeface="Arial"/>
                <a:sym typeface="Arial"/>
              </a:endParaRPr>
            </a:p>
          </p:txBody>
        </p:sp>
        <p:sp>
          <p:nvSpPr>
            <p:cNvPr id="130" name="Google Shape;130;p6"/>
            <p:cNvSpPr/>
            <p:nvPr/>
          </p:nvSpPr>
          <p:spPr>
            <a:xfrm>
              <a:off x="0" y="2383062"/>
              <a:ext cx="8143875" cy="1118812"/>
            </a:xfrm>
            <a:prstGeom prst="roundRect">
              <a:avLst>
                <a:gd fmla="val 16667" name="adj"/>
              </a:avLst>
            </a:prstGeom>
            <a:solidFill>
              <a:schemeClr val="accent4"/>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6"/>
            <p:cNvSpPr txBox="1"/>
            <p:nvPr/>
          </p:nvSpPr>
          <p:spPr>
            <a:xfrm>
              <a:off x="54616" y="2437678"/>
              <a:ext cx="8034643" cy="1009580"/>
            </a:xfrm>
            <a:prstGeom prst="rect">
              <a:avLst/>
            </a:prstGeom>
            <a:noFill/>
            <a:ln>
              <a:noFill/>
            </a:ln>
          </p:spPr>
          <p:txBody>
            <a:bodyPr anchorCtr="0" anchor="ctr" bIns="76200" lIns="76200" spcFirstLastPara="1" rIns="76200" wrap="square" tIns="76200">
              <a:noAutofit/>
            </a:bodyPr>
            <a:lstStyle/>
            <a:p>
              <a:pPr indent="0" lvl="0" marL="0" marR="0" rtl="0" algn="l">
                <a:lnSpc>
                  <a:spcPct val="90000"/>
                </a:lnSpc>
                <a:spcBef>
                  <a:spcPts val="0"/>
                </a:spcBef>
                <a:spcAft>
                  <a:spcPts val="0"/>
                </a:spcAft>
                <a:buClr>
                  <a:schemeClr val="lt1"/>
                </a:buClr>
                <a:buSzPts val="2000"/>
                <a:buFont typeface="Arial"/>
                <a:buNone/>
              </a:pPr>
              <a:r>
                <a:rPr lang="en-US" sz="2000">
                  <a:solidFill>
                    <a:schemeClr val="lt1"/>
                  </a:solidFill>
                  <a:latin typeface="Arial"/>
                  <a:ea typeface="Arial"/>
                  <a:cs typeface="Arial"/>
                  <a:sym typeface="Arial"/>
                </a:rPr>
                <a:t>Disseminated intravascular coagulation begins with massive activation of the coagulation sequence, which leads to  fibrin deposition and formation of thrombin in the microcirculation of the body.</a:t>
              </a:r>
              <a:endParaRPr/>
            </a:p>
          </p:txBody>
        </p:sp>
        <p:sp>
          <p:nvSpPr>
            <p:cNvPr id="132" name="Google Shape;132;p6"/>
            <p:cNvSpPr/>
            <p:nvPr/>
          </p:nvSpPr>
          <p:spPr>
            <a:xfrm>
              <a:off x="0" y="3559475"/>
              <a:ext cx="8143875" cy="1118812"/>
            </a:xfrm>
            <a:prstGeom prst="roundRect">
              <a:avLst>
                <a:gd fmla="val 16667" name="adj"/>
              </a:avLst>
            </a:prstGeom>
            <a:solidFill>
              <a:srgbClr val="49ACC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6"/>
            <p:cNvSpPr txBox="1"/>
            <p:nvPr/>
          </p:nvSpPr>
          <p:spPr>
            <a:xfrm>
              <a:off x="54616" y="3614091"/>
              <a:ext cx="8034643" cy="1009580"/>
            </a:xfrm>
            <a:prstGeom prst="rect">
              <a:avLst/>
            </a:prstGeom>
            <a:noFill/>
            <a:ln>
              <a:noFill/>
            </a:ln>
          </p:spPr>
          <p:txBody>
            <a:bodyPr anchorCtr="0" anchor="ctr" bIns="76200" lIns="76200" spcFirstLastPara="1" rIns="76200" wrap="square" tIns="76200">
              <a:noAutofit/>
            </a:bodyPr>
            <a:lstStyle/>
            <a:p>
              <a:pPr indent="0" lvl="0" marL="0" marR="0" rtl="0" algn="l">
                <a:lnSpc>
                  <a:spcPct val="90000"/>
                </a:lnSpc>
                <a:spcBef>
                  <a:spcPts val="0"/>
                </a:spcBef>
                <a:spcAft>
                  <a:spcPts val="0"/>
                </a:spcAft>
                <a:buClr>
                  <a:schemeClr val="lt1"/>
                </a:buClr>
                <a:buSzPts val="2000"/>
                <a:buFont typeface="Arial"/>
                <a:buNone/>
              </a:pPr>
              <a:r>
                <a:rPr lang="en-US" sz="2000">
                  <a:solidFill>
                    <a:schemeClr val="lt1"/>
                  </a:solidFill>
                  <a:latin typeface="Arial"/>
                  <a:ea typeface="Arial"/>
                  <a:cs typeface="Arial"/>
                  <a:sym typeface="Arial"/>
                </a:rPr>
                <a:t>The widespread deposition of fibrin leads to tissue ischemia and hemolytic anemia from fragmentation of red cells as they squeeze through the narrowed microvasculature.</a:t>
              </a:r>
              <a:endParaRPr sz="2000">
                <a:solidFill>
                  <a:schemeClr val="lt1"/>
                </a:solidFill>
                <a:latin typeface="Arial"/>
                <a:ea typeface="Arial"/>
                <a:cs typeface="Arial"/>
                <a:sym typeface="Arial"/>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7"/>
          <p:cNvSpPr/>
          <p:nvPr/>
        </p:nvSpPr>
        <p:spPr>
          <a:xfrm>
            <a:off x="928688" y="2690813"/>
            <a:ext cx="7572375" cy="224676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omic Sans MS"/>
                <a:ea typeface="Comic Sans MS"/>
                <a:cs typeface="Comic Sans MS"/>
                <a:sym typeface="Comic Sans MS"/>
              </a:rPr>
              <a:t>As a consequence of the thrombotic process, there is consumption of platelets and coagulation factors and the activation of plasminogen that leads to a hemorrhagic diathesis.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grpSp>
        <p:nvGrpSpPr>
          <p:cNvPr id="143" name="Google Shape;143;p8"/>
          <p:cNvGrpSpPr/>
          <p:nvPr/>
        </p:nvGrpSpPr>
        <p:grpSpPr>
          <a:xfrm>
            <a:off x="428625" y="1198157"/>
            <a:ext cx="8229600" cy="4415647"/>
            <a:chOff x="0" y="55157"/>
            <a:chExt cx="8229600" cy="4415647"/>
          </a:xfrm>
        </p:grpSpPr>
        <p:sp>
          <p:nvSpPr>
            <p:cNvPr id="144" name="Google Shape;144;p8"/>
            <p:cNvSpPr/>
            <p:nvPr/>
          </p:nvSpPr>
          <p:spPr>
            <a:xfrm>
              <a:off x="0" y="55157"/>
              <a:ext cx="8229600" cy="1062871"/>
            </a:xfrm>
            <a:prstGeom prst="roundRect">
              <a:avLst>
                <a:gd fmla="val 16667" name="adj"/>
              </a:avLst>
            </a:prstGeom>
            <a:solidFill>
              <a:srgbClr val="BF504D"/>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8"/>
            <p:cNvSpPr txBox="1"/>
            <p:nvPr/>
          </p:nvSpPr>
          <p:spPr>
            <a:xfrm>
              <a:off x="51885" y="107042"/>
              <a:ext cx="8125830" cy="959101"/>
            </a:xfrm>
            <a:prstGeom prst="rect">
              <a:avLst/>
            </a:prstGeom>
            <a:noFill/>
            <a:ln>
              <a:noFill/>
            </a:ln>
          </p:spPr>
          <p:txBody>
            <a:bodyPr anchorCtr="0" anchor="ctr" bIns="72375" lIns="72375" spcFirstLastPara="1" rIns="72375" wrap="square" tIns="72375">
              <a:noAutofit/>
            </a:bodyPr>
            <a:lstStyle/>
            <a:p>
              <a:pPr indent="0" lvl="0" marL="0" marR="0" rtl="0" algn="l">
                <a:lnSpc>
                  <a:spcPct val="90000"/>
                </a:lnSpc>
                <a:spcBef>
                  <a:spcPts val="0"/>
                </a:spcBef>
                <a:spcAft>
                  <a:spcPts val="0"/>
                </a:spcAft>
                <a:buClr>
                  <a:schemeClr val="lt1"/>
                </a:buClr>
                <a:buSzPts val="1900"/>
                <a:buFont typeface="Arial"/>
                <a:buNone/>
              </a:pPr>
              <a:r>
                <a:rPr lang="en-US" sz="1900">
                  <a:solidFill>
                    <a:schemeClr val="lt1"/>
                  </a:solidFill>
                  <a:latin typeface="Arial"/>
                  <a:ea typeface="Arial"/>
                  <a:cs typeface="Arial"/>
                  <a:sym typeface="Arial"/>
                </a:rPr>
                <a:t>The disorder can be initiated by activation of the intrinsic or extrinsic pathway, or both. </a:t>
              </a:r>
              <a:endParaRPr sz="1900">
                <a:solidFill>
                  <a:schemeClr val="lt1"/>
                </a:solidFill>
                <a:latin typeface="Arial"/>
                <a:ea typeface="Arial"/>
                <a:cs typeface="Arial"/>
                <a:sym typeface="Arial"/>
              </a:endParaRPr>
            </a:p>
          </p:txBody>
        </p:sp>
        <p:sp>
          <p:nvSpPr>
            <p:cNvPr id="146" name="Google Shape;146;p8"/>
            <p:cNvSpPr/>
            <p:nvPr/>
          </p:nvSpPr>
          <p:spPr>
            <a:xfrm>
              <a:off x="0" y="1172749"/>
              <a:ext cx="8229600" cy="1062871"/>
            </a:xfrm>
            <a:prstGeom prst="roundRect">
              <a:avLst>
                <a:gd fmla="val 16667" name="adj"/>
              </a:avLst>
            </a:prstGeom>
            <a:solidFill>
              <a:schemeClr val="accent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8"/>
            <p:cNvSpPr txBox="1"/>
            <p:nvPr/>
          </p:nvSpPr>
          <p:spPr>
            <a:xfrm>
              <a:off x="51885" y="1224634"/>
              <a:ext cx="8125830" cy="959101"/>
            </a:xfrm>
            <a:prstGeom prst="rect">
              <a:avLst/>
            </a:prstGeom>
            <a:noFill/>
            <a:ln>
              <a:noFill/>
            </a:ln>
          </p:spPr>
          <p:txBody>
            <a:bodyPr anchorCtr="0" anchor="ctr" bIns="72375" lIns="72375" spcFirstLastPara="1" rIns="72375" wrap="square" tIns="72375">
              <a:noAutofit/>
            </a:bodyPr>
            <a:lstStyle/>
            <a:p>
              <a:pPr indent="0" lvl="0" marL="0" marR="0" rtl="0" algn="l">
                <a:lnSpc>
                  <a:spcPct val="90000"/>
                </a:lnSpc>
                <a:spcBef>
                  <a:spcPts val="0"/>
                </a:spcBef>
                <a:spcAft>
                  <a:spcPts val="0"/>
                </a:spcAft>
                <a:buClr>
                  <a:schemeClr val="lt1"/>
                </a:buClr>
                <a:buSzPts val="1900"/>
                <a:buFont typeface="Arial"/>
                <a:buNone/>
              </a:pPr>
              <a:r>
                <a:rPr lang="en-US" sz="1900">
                  <a:solidFill>
                    <a:schemeClr val="lt1"/>
                  </a:solidFill>
                  <a:latin typeface="Arial"/>
                  <a:ea typeface="Arial"/>
                  <a:cs typeface="Arial"/>
                  <a:sym typeface="Arial"/>
                </a:rPr>
                <a:t>Activation through the extrinsic pathway occurs with liberation of tissue factors and is associated with obstetric complications, trauma, bacterial sepsis, and cancer. </a:t>
              </a:r>
              <a:endParaRPr sz="1900">
                <a:solidFill>
                  <a:schemeClr val="lt1"/>
                </a:solidFill>
                <a:latin typeface="Arial"/>
                <a:ea typeface="Arial"/>
                <a:cs typeface="Arial"/>
                <a:sym typeface="Arial"/>
              </a:endParaRPr>
            </a:p>
          </p:txBody>
        </p:sp>
        <p:sp>
          <p:nvSpPr>
            <p:cNvPr id="148" name="Google Shape;148;p8"/>
            <p:cNvSpPr/>
            <p:nvPr/>
          </p:nvSpPr>
          <p:spPr>
            <a:xfrm>
              <a:off x="0" y="2290341"/>
              <a:ext cx="8229600" cy="1062871"/>
            </a:xfrm>
            <a:prstGeom prst="roundRect">
              <a:avLst>
                <a:gd fmla="val 16667" name="adj"/>
              </a:avLst>
            </a:prstGeom>
            <a:solidFill>
              <a:schemeClr val="accent4"/>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8"/>
            <p:cNvSpPr txBox="1"/>
            <p:nvPr/>
          </p:nvSpPr>
          <p:spPr>
            <a:xfrm>
              <a:off x="51885" y="2342226"/>
              <a:ext cx="8125830" cy="959101"/>
            </a:xfrm>
            <a:prstGeom prst="rect">
              <a:avLst/>
            </a:prstGeom>
            <a:noFill/>
            <a:ln>
              <a:noFill/>
            </a:ln>
          </p:spPr>
          <p:txBody>
            <a:bodyPr anchorCtr="0" anchor="ctr" bIns="72375" lIns="72375" spcFirstLastPara="1" rIns="72375" wrap="square" tIns="72375">
              <a:noAutofit/>
            </a:bodyPr>
            <a:lstStyle/>
            <a:p>
              <a:pPr indent="0" lvl="0" marL="0" marR="0" rtl="0" algn="l">
                <a:lnSpc>
                  <a:spcPct val="90000"/>
                </a:lnSpc>
                <a:spcBef>
                  <a:spcPts val="0"/>
                </a:spcBef>
                <a:spcAft>
                  <a:spcPts val="0"/>
                </a:spcAft>
                <a:buClr>
                  <a:schemeClr val="lt1"/>
                </a:buClr>
                <a:buSzPts val="1900"/>
                <a:buFont typeface="Arial"/>
                <a:buNone/>
              </a:pPr>
              <a:r>
                <a:rPr lang="en-US" sz="1900">
                  <a:solidFill>
                    <a:schemeClr val="lt1"/>
                  </a:solidFill>
                  <a:latin typeface="Arial"/>
                  <a:ea typeface="Arial"/>
                  <a:cs typeface="Arial"/>
                  <a:sym typeface="Arial"/>
                </a:rPr>
                <a:t>The intrinsic pathway may be activated through extensive endothelial damage, with activation of factor XII. Endothelial damage may be caused by viruses, infections, immune mechanisms, stasis of blood, or temperature extremes.</a:t>
              </a:r>
              <a:endParaRPr sz="1900">
                <a:solidFill>
                  <a:schemeClr val="lt1"/>
                </a:solidFill>
                <a:latin typeface="Arial"/>
                <a:ea typeface="Arial"/>
                <a:cs typeface="Arial"/>
                <a:sym typeface="Arial"/>
              </a:endParaRPr>
            </a:p>
          </p:txBody>
        </p:sp>
        <p:sp>
          <p:nvSpPr>
            <p:cNvPr id="150" name="Google Shape;150;p8"/>
            <p:cNvSpPr/>
            <p:nvPr/>
          </p:nvSpPr>
          <p:spPr>
            <a:xfrm>
              <a:off x="0" y="3407933"/>
              <a:ext cx="8229600" cy="1062871"/>
            </a:xfrm>
            <a:prstGeom prst="roundRect">
              <a:avLst>
                <a:gd fmla="val 16667" name="adj"/>
              </a:avLst>
            </a:prstGeom>
            <a:solidFill>
              <a:srgbClr val="49ACC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8"/>
            <p:cNvSpPr txBox="1"/>
            <p:nvPr/>
          </p:nvSpPr>
          <p:spPr>
            <a:xfrm>
              <a:off x="51885" y="3459818"/>
              <a:ext cx="8125830" cy="959101"/>
            </a:xfrm>
            <a:prstGeom prst="rect">
              <a:avLst/>
            </a:prstGeom>
            <a:noFill/>
            <a:ln>
              <a:noFill/>
            </a:ln>
          </p:spPr>
          <p:txBody>
            <a:bodyPr anchorCtr="0" anchor="ctr" bIns="72375" lIns="72375" spcFirstLastPara="1" rIns="72375" wrap="square" tIns="72375">
              <a:noAutofit/>
            </a:bodyPr>
            <a:lstStyle/>
            <a:p>
              <a:pPr indent="0" lvl="0" marL="0" marR="0" rtl="0" algn="l">
                <a:lnSpc>
                  <a:spcPct val="90000"/>
                </a:lnSpc>
                <a:spcBef>
                  <a:spcPts val="0"/>
                </a:spcBef>
                <a:spcAft>
                  <a:spcPts val="0"/>
                </a:spcAft>
                <a:buClr>
                  <a:schemeClr val="lt1"/>
                </a:buClr>
                <a:buSzPts val="1900"/>
                <a:buFont typeface="Arial"/>
                <a:buNone/>
              </a:pPr>
              <a:r>
                <a:rPr lang="en-US" sz="1900">
                  <a:solidFill>
                    <a:schemeClr val="lt1"/>
                  </a:solidFill>
                  <a:latin typeface="Arial"/>
                  <a:ea typeface="Arial"/>
                  <a:cs typeface="Arial"/>
                  <a:sym typeface="Arial"/>
                </a:rPr>
                <a:t>Impaired anticoagulation pathways are also associated with reduced levels of antithrombin and the protein C anticoagulant system in DIC. T</a:t>
              </a:r>
              <a:endParaRPr sz="1900">
                <a:solidFill>
                  <a:schemeClr val="lt1"/>
                </a:solidFill>
                <a:latin typeface="Arial"/>
                <a:ea typeface="Arial"/>
                <a:cs typeface="Arial"/>
                <a:sym typeface="Arial"/>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grpSp>
        <p:nvGrpSpPr>
          <p:cNvPr id="156" name="Google Shape;156;p9"/>
          <p:cNvGrpSpPr/>
          <p:nvPr/>
        </p:nvGrpSpPr>
        <p:grpSpPr>
          <a:xfrm>
            <a:off x="500063" y="786607"/>
            <a:ext cx="8229600" cy="5428801"/>
            <a:chOff x="0" y="165919"/>
            <a:chExt cx="8229600" cy="5428801"/>
          </a:xfrm>
        </p:grpSpPr>
        <p:sp>
          <p:nvSpPr>
            <p:cNvPr id="157" name="Google Shape;157;p9"/>
            <p:cNvSpPr/>
            <p:nvPr/>
          </p:nvSpPr>
          <p:spPr>
            <a:xfrm>
              <a:off x="0" y="165919"/>
              <a:ext cx="8229600" cy="1216800"/>
            </a:xfrm>
            <a:prstGeom prst="roundRect">
              <a:avLst>
                <a:gd fmla="val 16667" name="adj"/>
              </a:avLst>
            </a:prstGeom>
            <a:solidFill>
              <a:srgbClr val="49ACC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9"/>
            <p:cNvSpPr txBox="1"/>
            <p:nvPr/>
          </p:nvSpPr>
          <p:spPr>
            <a:xfrm>
              <a:off x="59399" y="225318"/>
              <a:ext cx="8110802" cy="1098002"/>
            </a:xfrm>
            <a:prstGeom prst="rect">
              <a:avLst/>
            </a:prstGeom>
            <a:noFill/>
            <a:ln>
              <a:noFill/>
            </a:ln>
          </p:spPr>
          <p:txBody>
            <a:bodyPr anchorCtr="0" anchor="ctr" bIns="68575" lIns="68575" spcFirstLastPara="1" rIns="68575" wrap="square" tIns="68575">
              <a:noAutofit/>
            </a:bodyPr>
            <a:lstStyle/>
            <a:p>
              <a:pPr indent="0" lvl="0" marL="0" marR="0" rtl="0" algn="l">
                <a:lnSpc>
                  <a:spcPct val="90000"/>
                </a:lnSpc>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There is increasing evidence that the underlying cause of DIC is infection or inflammation, and the cytokines (tumor necrosis factor, interleukin-1, and IL6) liberated in the process are the pivotal mediators. </a:t>
              </a:r>
              <a:endParaRPr sz="1800">
                <a:solidFill>
                  <a:schemeClr val="dk1"/>
                </a:solidFill>
                <a:latin typeface="Arial"/>
                <a:ea typeface="Arial"/>
                <a:cs typeface="Arial"/>
                <a:sym typeface="Arial"/>
              </a:endParaRPr>
            </a:p>
          </p:txBody>
        </p:sp>
        <p:sp>
          <p:nvSpPr>
            <p:cNvPr id="159" name="Google Shape;159;p9"/>
            <p:cNvSpPr/>
            <p:nvPr/>
          </p:nvSpPr>
          <p:spPr>
            <a:xfrm>
              <a:off x="0" y="1569920"/>
              <a:ext cx="8229600" cy="1216800"/>
            </a:xfrm>
            <a:prstGeom prst="roundRect">
              <a:avLst>
                <a:gd fmla="val 16667" name="adj"/>
              </a:avLst>
            </a:prstGeom>
            <a:solidFill>
              <a:srgbClr val="47D670"/>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9"/>
            <p:cNvSpPr txBox="1"/>
            <p:nvPr/>
          </p:nvSpPr>
          <p:spPr>
            <a:xfrm>
              <a:off x="59399" y="1629319"/>
              <a:ext cx="8110802" cy="1098002"/>
            </a:xfrm>
            <a:prstGeom prst="rect">
              <a:avLst/>
            </a:prstGeom>
            <a:noFill/>
            <a:ln>
              <a:noFill/>
            </a:ln>
          </p:spPr>
          <p:txBody>
            <a:bodyPr anchorCtr="0" anchor="ctr" bIns="68575" lIns="68575" spcFirstLastPara="1" rIns="68575" wrap="square" tIns="68575">
              <a:noAutofit/>
            </a:bodyPr>
            <a:lstStyle/>
            <a:p>
              <a:pPr indent="0" lvl="0" marL="0" marR="0" rtl="0" algn="l">
                <a:lnSpc>
                  <a:spcPct val="90000"/>
                </a:lnSpc>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These cytokines not only mediate in inflammation, but can also increase the expression of tissue factor on endothelial cells and simultaneously decrease the expression of thrombomodulin.</a:t>
              </a:r>
              <a:endParaRPr sz="1800">
                <a:solidFill>
                  <a:schemeClr val="dk1"/>
                </a:solidFill>
                <a:latin typeface="Arial"/>
                <a:ea typeface="Arial"/>
                <a:cs typeface="Arial"/>
                <a:sym typeface="Arial"/>
              </a:endParaRPr>
            </a:p>
          </p:txBody>
        </p:sp>
        <p:sp>
          <p:nvSpPr>
            <p:cNvPr id="161" name="Google Shape;161;p9"/>
            <p:cNvSpPr/>
            <p:nvPr/>
          </p:nvSpPr>
          <p:spPr>
            <a:xfrm>
              <a:off x="0" y="2973920"/>
              <a:ext cx="8229600" cy="1216800"/>
            </a:xfrm>
            <a:prstGeom prst="roundRect">
              <a:avLst>
                <a:gd fmla="val 16667" name="adj"/>
              </a:avLst>
            </a:prstGeom>
            <a:solidFill>
              <a:srgbClr val="ABE74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9"/>
            <p:cNvSpPr txBox="1"/>
            <p:nvPr/>
          </p:nvSpPr>
          <p:spPr>
            <a:xfrm>
              <a:off x="59399" y="3033319"/>
              <a:ext cx="8110802" cy="1098002"/>
            </a:xfrm>
            <a:prstGeom prst="rect">
              <a:avLst/>
            </a:prstGeom>
            <a:noFill/>
            <a:ln>
              <a:noFill/>
            </a:ln>
          </p:spPr>
          <p:txBody>
            <a:bodyPr anchorCtr="0" anchor="ctr" bIns="68575" lIns="68575" spcFirstLastPara="1" rIns="68575" wrap="square" tIns="68575">
              <a:noAutofit/>
            </a:bodyPr>
            <a:lstStyle/>
            <a:p>
              <a:pPr indent="0" lvl="0" marL="0" marR="0" rtl="0" algn="l">
                <a:lnSpc>
                  <a:spcPct val="90000"/>
                </a:lnSpc>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Thrombomodulin is a glycoprotein, present on the cell membrane of endothelial cells, that binds thrombin (IIa) and acts as an additional regulatory mechanism in coagulation. </a:t>
              </a:r>
              <a:endParaRPr sz="1800">
                <a:solidFill>
                  <a:schemeClr val="dk1"/>
                </a:solidFill>
                <a:latin typeface="Arial"/>
                <a:ea typeface="Arial"/>
                <a:cs typeface="Arial"/>
                <a:sym typeface="Arial"/>
              </a:endParaRPr>
            </a:p>
          </p:txBody>
        </p:sp>
        <p:sp>
          <p:nvSpPr>
            <p:cNvPr id="163" name="Google Shape;163;p9"/>
            <p:cNvSpPr/>
            <p:nvPr/>
          </p:nvSpPr>
          <p:spPr>
            <a:xfrm>
              <a:off x="0" y="4377920"/>
              <a:ext cx="8229600" cy="1216800"/>
            </a:xfrm>
            <a:prstGeom prst="roundRect">
              <a:avLst>
                <a:gd fmla="val 16667" name="adj"/>
              </a:avLst>
            </a:prstGeom>
            <a:solidFill>
              <a:srgbClr val="F69444"/>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9"/>
            <p:cNvSpPr txBox="1"/>
            <p:nvPr/>
          </p:nvSpPr>
          <p:spPr>
            <a:xfrm>
              <a:off x="59399" y="4437319"/>
              <a:ext cx="8110802" cy="1098002"/>
            </a:xfrm>
            <a:prstGeom prst="rect">
              <a:avLst/>
            </a:prstGeom>
            <a:noFill/>
            <a:ln>
              <a:noFill/>
            </a:ln>
          </p:spPr>
          <p:txBody>
            <a:bodyPr anchorCtr="0" anchor="ctr" bIns="68575" lIns="68575" spcFirstLastPara="1" rIns="68575" wrap="square" tIns="68575">
              <a:noAutofit/>
            </a:bodyPr>
            <a:lstStyle/>
            <a:p>
              <a:pPr indent="0" lvl="0" marL="0" marR="0" rtl="0" algn="l">
                <a:lnSpc>
                  <a:spcPct val="90000"/>
                </a:lnSpc>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The net effect is a shift in balance toward a procoagulant state.</a:t>
              </a:r>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Ofis Teması">
  <a:themeElements>
    <a:clrScheme name="Ofis">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is Teması">
  <a:themeElements>
    <a:clrScheme name="Ofis">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2021-02-08T12:42:57Z</dcterms:created>
  <dc:creator>Yrd-Doc-Dr-Engin</dc:creator>
</cp:coreProperties>
</file>