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notesMasterIdLst>
    <p:notesMasterId r:id="rId29"/>
  </p:notesMasterIdLst>
  <p:sldIdLst>
    <p:sldId id="256" r:id="rId2"/>
    <p:sldId id="257" r:id="rId3"/>
    <p:sldId id="258" r:id="rId4"/>
    <p:sldId id="280" r:id="rId5"/>
    <p:sldId id="281" r:id="rId6"/>
    <p:sldId id="282" r:id="rId7"/>
    <p:sldId id="259" r:id="rId8"/>
    <p:sldId id="260" r:id="rId9"/>
    <p:sldId id="261" r:id="rId10"/>
    <p:sldId id="262" r:id="rId11"/>
    <p:sldId id="263" r:id="rId12"/>
    <p:sldId id="265" r:id="rId13"/>
    <p:sldId id="264" r:id="rId14"/>
    <p:sldId id="267" r:id="rId15"/>
    <p:sldId id="268" r:id="rId16"/>
    <p:sldId id="269" r:id="rId17"/>
    <p:sldId id="266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41"/>
    <p:restoredTop sz="78421"/>
  </p:normalViewPr>
  <p:slideViewPr>
    <p:cSldViewPr snapToGrid="0" snapToObjects="1">
      <p:cViewPr varScale="1">
        <p:scale>
          <a:sx n="136" d="100"/>
          <a:sy n="136" d="100"/>
        </p:scale>
        <p:origin x="277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boss.com/us/knowledge/Erythrocyte_morphology_and_hemoglobin" TargetMode="External"/><Relationship Id="rId1" Type="http://schemas.openxmlformats.org/officeDocument/2006/relationships/hyperlink" Target="https://www.amboss.com/us/knowledge/Basics_of_hematology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boss.com/us/knowledge/Basics_of_hematology" TargetMode="External"/><Relationship Id="rId1" Type="http://schemas.openxmlformats.org/officeDocument/2006/relationships/hyperlink" Target="https://www.amboss.com/us/knowledge/Erythrocyte_morphology_and_hemoglobin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198B30-A283-4EB7-98F8-A0662C856158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FC728FD-1397-42E0-B413-6CF431BDC2AD}">
      <dgm:prSet/>
      <dgm:spPr/>
      <dgm:t>
        <a:bodyPr/>
        <a:lstStyle/>
        <a:p>
          <a:r>
            <a:rPr lang="tr-TR" b="1" dirty="0">
              <a:solidFill>
                <a:schemeClr val="tx1"/>
              </a:solidFill>
            </a:rPr>
            <a:t>Definition</a:t>
          </a:r>
          <a:r>
            <a:rPr lang="tr-TR" dirty="0">
              <a:solidFill>
                <a:schemeClr val="tx1"/>
              </a:solidFill>
            </a:rPr>
            <a:t>: a </a:t>
          </a:r>
          <a:r>
            <a:rPr lang="tr-TR" dirty="0" err="1">
              <a:solidFill>
                <a:schemeClr val="tx1"/>
              </a:solidFill>
            </a:rPr>
            <a:t>decrease</a:t>
          </a:r>
          <a:r>
            <a:rPr lang="tr-TR" dirty="0">
              <a:solidFill>
                <a:schemeClr val="tx1"/>
              </a:solidFill>
            </a:rPr>
            <a:t> in </a:t>
          </a:r>
          <a:r>
            <a:rPr lang="tr-TR" dirty="0" err="1">
              <a:solidFill>
                <a:schemeClr val="tx1"/>
              </a:solidFill>
            </a:rPr>
            <a:t>the</a:t>
          </a:r>
          <a:r>
            <a:rPr lang="tr-TR" dirty="0">
              <a:solidFill>
                <a:schemeClr val="tx1"/>
              </a:solidFill>
            </a:rPr>
            <a:t> </a:t>
          </a:r>
          <a:r>
            <a:rPr lang="tr-TR" dirty="0" err="1">
              <a:solidFill>
                <a:schemeClr val="tx1"/>
              </a:solidFill>
            </a:rPr>
            <a:t>absolute</a:t>
          </a:r>
          <a:r>
            <a:rPr lang="tr-TR" dirty="0">
              <a:solidFill>
                <a:schemeClr val="tx1"/>
              </a:solidFill>
            </a:rPr>
            <a:t> </a:t>
          </a:r>
          <a:r>
            <a:rPr lang="tr-TR" dirty="0" err="1">
              <a:solidFill>
                <a:schemeClr val="tx1"/>
              </a:solidFill>
            </a:rPr>
            <a:t>number</a:t>
          </a:r>
          <a:r>
            <a:rPr lang="tr-TR" dirty="0">
              <a:solidFill>
                <a:schemeClr val="tx1"/>
              </a:solidFill>
            </a:rPr>
            <a:t> of </a:t>
          </a:r>
          <a:r>
            <a:rPr lang="tr-TR" dirty="0" err="1">
              <a:solidFill>
                <a:schemeClr val="tx1"/>
              </a:solidFill>
            </a:rPr>
            <a:t>circulating</a:t>
          </a:r>
          <a:r>
            <a:rPr lang="tr-TR" dirty="0">
              <a:solidFill>
                <a:schemeClr val="tx1"/>
              </a:solidFill>
            </a:rPr>
            <a:t> </a:t>
          </a:r>
          <a:r>
            <a:rPr lang="tr-TR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RBCs</a:t>
          </a:r>
          <a:r>
            <a:rPr lang="tr-TR" dirty="0">
              <a:solidFill>
                <a:schemeClr val="tx1"/>
              </a:solidFill>
            </a:rPr>
            <a:t>; </a:t>
          </a:r>
          <a:r>
            <a:rPr lang="tr-TR" dirty="0" err="1">
              <a:solidFill>
                <a:schemeClr val="tx1"/>
              </a:solidFill>
            </a:rPr>
            <a:t>exact</a:t>
          </a:r>
          <a:r>
            <a:rPr lang="tr-TR" dirty="0">
              <a:solidFill>
                <a:schemeClr val="tx1"/>
              </a:solidFill>
            </a:rPr>
            <a:t> </a:t>
          </a:r>
          <a:r>
            <a:rPr lang="tr-TR" dirty="0" err="1">
              <a:solidFill>
                <a:schemeClr val="tx1"/>
              </a:solidFill>
            </a:rPr>
            <a:t>cutoffs</a:t>
          </a:r>
          <a:r>
            <a:rPr lang="tr-TR" dirty="0">
              <a:solidFill>
                <a:schemeClr val="tx1"/>
              </a:solidFill>
            </a:rPr>
            <a:t> </a:t>
          </a:r>
          <a:r>
            <a:rPr lang="tr-TR" dirty="0" err="1">
              <a:solidFill>
                <a:schemeClr val="tx1"/>
              </a:solidFill>
            </a:rPr>
            <a:t>vary</a:t>
          </a:r>
          <a:r>
            <a:rPr lang="tr-TR" dirty="0">
              <a:solidFill>
                <a:schemeClr val="tx1"/>
              </a:solidFill>
            </a:rPr>
            <a:t> </a:t>
          </a:r>
          <a:r>
            <a:rPr lang="tr-TR" dirty="0" err="1">
              <a:solidFill>
                <a:schemeClr val="tx1"/>
              </a:solidFill>
            </a:rPr>
            <a:t>from</a:t>
          </a:r>
          <a:r>
            <a:rPr lang="tr-TR" dirty="0">
              <a:solidFill>
                <a:schemeClr val="tx1"/>
              </a:solidFill>
            </a:rPr>
            <a:t> </a:t>
          </a:r>
          <a:r>
            <a:rPr lang="tr-TR" dirty="0" err="1">
              <a:solidFill>
                <a:schemeClr val="tx1"/>
              </a:solidFill>
            </a:rPr>
            <a:t>source</a:t>
          </a:r>
          <a:r>
            <a:rPr lang="tr-TR" dirty="0">
              <a:solidFill>
                <a:schemeClr val="tx1"/>
              </a:solidFill>
            </a:rPr>
            <a:t> </a:t>
          </a:r>
          <a:r>
            <a:rPr lang="tr-TR" dirty="0" err="1">
              <a:solidFill>
                <a:schemeClr val="tx1"/>
              </a:solidFill>
            </a:rPr>
            <a:t>to</a:t>
          </a:r>
          <a:r>
            <a:rPr lang="tr-TR" dirty="0">
              <a:solidFill>
                <a:schemeClr val="tx1"/>
              </a:solidFill>
            </a:rPr>
            <a:t> </a:t>
          </a:r>
          <a:r>
            <a:rPr lang="tr-TR" dirty="0" err="1">
              <a:solidFill>
                <a:schemeClr val="tx1"/>
              </a:solidFill>
            </a:rPr>
            <a:t>source</a:t>
          </a:r>
          <a:r>
            <a:rPr lang="tr-TR" dirty="0">
              <a:solidFill>
                <a:schemeClr val="tx1"/>
              </a:solidFill>
            </a:rPr>
            <a:t>. </a:t>
          </a:r>
          <a:endParaRPr lang="en-US" dirty="0">
            <a:solidFill>
              <a:schemeClr val="tx1"/>
            </a:solidFill>
          </a:endParaRPr>
        </a:p>
      </dgm:t>
    </dgm:pt>
    <dgm:pt modelId="{0B779EA6-7F0C-4467-9B45-B7E86403D388}" type="parTrans" cxnId="{B68755A7-C680-45FC-8FAC-CAF06816B795}">
      <dgm:prSet/>
      <dgm:spPr/>
      <dgm:t>
        <a:bodyPr/>
        <a:lstStyle/>
        <a:p>
          <a:endParaRPr lang="en-US"/>
        </a:p>
      </dgm:t>
    </dgm:pt>
    <dgm:pt modelId="{DCA17C4A-1C3A-4298-B986-BD8294ED071B}" type="sibTrans" cxnId="{B68755A7-C680-45FC-8FAC-CAF06816B795}">
      <dgm:prSet/>
      <dgm:spPr/>
      <dgm:t>
        <a:bodyPr/>
        <a:lstStyle/>
        <a:p>
          <a:endParaRPr lang="en-US"/>
        </a:p>
      </dgm:t>
    </dgm:pt>
    <dgm:pt modelId="{308FA0EA-F591-4089-AF76-B3BC5B81E60A}">
      <dgm:prSet/>
      <dgm:spPr/>
      <dgm:t>
        <a:bodyPr/>
        <a:lstStyle/>
        <a:p>
          <a:r>
            <a:rPr lang="tr-TR" b="1"/>
            <a:t>WHO criteria for anemia.</a:t>
          </a:r>
          <a:r>
            <a:rPr lang="tr-TR"/>
            <a:t> </a:t>
          </a:r>
          <a:endParaRPr lang="en-US"/>
        </a:p>
      </dgm:t>
    </dgm:pt>
    <dgm:pt modelId="{F47E1A72-5DF1-45DD-B33B-84D3D1173A7A}" type="parTrans" cxnId="{93024B18-A973-4295-BC9B-FB5C7BCED74E}">
      <dgm:prSet/>
      <dgm:spPr/>
      <dgm:t>
        <a:bodyPr/>
        <a:lstStyle/>
        <a:p>
          <a:endParaRPr lang="en-US"/>
        </a:p>
      </dgm:t>
    </dgm:pt>
    <dgm:pt modelId="{7C772F0C-3CB8-441E-90D5-EDC602F77484}" type="sibTrans" cxnId="{93024B18-A973-4295-BC9B-FB5C7BCED74E}">
      <dgm:prSet/>
      <dgm:spPr/>
      <dgm:t>
        <a:bodyPr/>
        <a:lstStyle/>
        <a:p>
          <a:endParaRPr lang="en-US"/>
        </a:p>
      </dgm:t>
    </dgm:pt>
    <dgm:pt modelId="{76DFECF7-F3F3-4D34-B24C-85D2A7EA8172}">
      <dgm:prSet/>
      <dgm:spPr/>
      <dgm:t>
        <a:bodyPr/>
        <a:lstStyle/>
        <a:p>
          <a:r>
            <a:rPr lang="tr-TR"/>
            <a:t>Men: </a:t>
          </a:r>
          <a:r>
            <a:rPr lang="tr-TR">
              <a:hlinkClick xmlns:r="http://schemas.openxmlformats.org/officeDocument/2006/relationships" r:id="rId2"/>
            </a:rPr>
            <a:t>Hb</a:t>
          </a:r>
          <a:r>
            <a:rPr lang="tr-TR"/>
            <a:t> &lt; 13 g/dL</a:t>
          </a:r>
          <a:endParaRPr lang="en-US"/>
        </a:p>
      </dgm:t>
    </dgm:pt>
    <dgm:pt modelId="{E8304D33-FCC7-44A5-B6DA-B65E6E936072}" type="parTrans" cxnId="{94AAB0CD-554B-4801-9848-0C9B1BF02F63}">
      <dgm:prSet/>
      <dgm:spPr/>
      <dgm:t>
        <a:bodyPr/>
        <a:lstStyle/>
        <a:p>
          <a:endParaRPr lang="en-US"/>
        </a:p>
      </dgm:t>
    </dgm:pt>
    <dgm:pt modelId="{37AFA5E5-B668-4866-8424-B5C4D9E76CB0}" type="sibTrans" cxnId="{94AAB0CD-554B-4801-9848-0C9B1BF02F63}">
      <dgm:prSet/>
      <dgm:spPr/>
      <dgm:t>
        <a:bodyPr/>
        <a:lstStyle/>
        <a:p>
          <a:endParaRPr lang="en-US"/>
        </a:p>
      </dgm:t>
    </dgm:pt>
    <dgm:pt modelId="{E3A9780C-0FEF-4F84-B32C-0B24480A5594}">
      <dgm:prSet/>
      <dgm:spPr/>
      <dgm:t>
        <a:bodyPr/>
        <a:lstStyle/>
        <a:p>
          <a:r>
            <a:rPr lang="tr-TR"/>
            <a:t>Women: </a:t>
          </a:r>
          <a:r>
            <a:rPr lang="tr-TR">
              <a:hlinkClick xmlns:r="http://schemas.openxmlformats.org/officeDocument/2006/relationships" r:id="rId2"/>
            </a:rPr>
            <a:t>Hb</a:t>
          </a:r>
          <a:r>
            <a:rPr lang="tr-TR"/>
            <a:t> &lt; 12 g/dL</a:t>
          </a:r>
          <a:endParaRPr lang="en-US"/>
        </a:p>
      </dgm:t>
    </dgm:pt>
    <dgm:pt modelId="{C5742F46-37A5-41B7-A274-29A0BF4F39A2}" type="parTrans" cxnId="{0ACA10A0-4978-48BC-B6D7-DCE84517B760}">
      <dgm:prSet/>
      <dgm:spPr/>
      <dgm:t>
        <a:bodyPr/>
        <a:lstStyle/>
        <a:p>
          <a:endParaRPr lang="en-US"/>
        </a:p>
      </dgm:t>
    </dgm:pt>
    <dgm:pt modelId="{8EBD3411-2AE6-4999-81B5-986FCA93E984}" type="sibTrans" cxnId="{0ACA10A0-4978-48BC-B6D7-DCE84517B760}">
      <dgm:prSet/>
      <dgm:spPr/>
      <dgm:t>
        <a:bodyPr/>
        <a:lstStyle/>
        <a:p>
          <a:endParaRPr lang="en-US"/>
        </a:p>
      </dgm:t>
    </dgm:pt>
    <dgm:pt modelId="{C779FD98-D637-FB4B-9BA6-ED695F68A696}" type="pres">
      <dgm:prSet presAssocID="{82198B30-A283-4EB7-98F8-A0662C856158}" presName="Name0" presStyleCnt="0">
        <dgm:presLayoutVars>
          <dgm:dir/>
          <dgm:animLvl val="lvl"/>
          <dgm:resizeHandles val="exact"/>
        </dgm:presLayoutVars>
      </dgm:prSet>
      <dgm:spPr/>
    </dgm:pt>
    <dgm:pt modelId="{AD970CB9-81CE-1248-AE84-367C0FE4906E}" type="pres">
      <dgm:prSet presAssocID="{308FA0EA-F591-4089-AF76-B3BC5B81E60A}" presName="boxAndChildren" presStyleCnt="0"/>
      <dgm:spPr/>
    </dgm:pt>
    <dgm:pt modelId="{68412FAC-10E8-324F-A654-18004F7DDD2A}" type="pres">
      <dgm:prSet presAssocID="{308FA0EA-F591-4089-AF76-B3BC5B81E60A}" presName="parentTextBox" presStyleLbl="node1" presStyleIdx="0" presStyleCnt="2"/>
      <dgm:spPr/>
    </dgm:pt>
    <dgm:pt modelId="{B5F8ECD3-D043-404D-8F14-CB393871184C}" type="pres">
      <dgm:prSet presAssocID="{308FA0EA-F591-4089-AF76-B3BC5B81E60A}" presName="entireBox" presStyleLbl="node1" presStyleIdx="0" presStyleCnt="2"/>
      <dgm:spPr/>
    </dgm:pt>
    <dgm:pt modelId="{FCC65C1D-EFA0-9C4E-A0C1-CEEB57392A87}" type="pres">
      <dgm:prSet presAssocID="{308FA0EA-F591-4089-AF76-B3BC5B81E60A}" presName="descendantBox" presStyleCnt="0"/>
      <dgm:spPr/>
    </dgm:pt>
    <dgm:pt modelId="{282685B0-9528-B24D-B04C-676B8FAD77EB}" type="pres">
      <dgm:prSet presAssocID="{76DFECF7-F3F3-4D34-B24C-85D2A7EA8172}" presName="childTextBox" presStyleLbl="fgAccFollowNode1" presStyleIdx="0" presStyleCnt="2">
        <dgm:presLayoutVars>
          <dgm:bulletEnabled val="1"/>
        </dgm:presLayoutVars>
      </dgm:prSet>
      <dgm:spPr/>
    </dgm:pt>
    <dgm:pt modelId="{9DA293C8-105C-3C4B-99C5-3C8EB735E190}" type="pres">
      <dgm:prSet presAssocID="{E3A9780C-0FEF-4F84-B32C-0B24480A5594}" presName="childTextBox" presStyleLbl="fgAccFollowNode1" presStyleIdx="1" presStyleCnt="2">
        <dgm:presLayoutVars>
          <dgm:bulletEnabled val="1"/>
        </dgm:presLayoutVars>
      </dgm:prSet>
      <dgm:spPr/>
    </dgm:pt>
    <dgm:pt modelId="{65006EFD-CE45-F349-B3FC-FA879624BD8C}" type="pres">
      <dgm:prSet presAssocID="{DCA17C4A-1C3A-4298-B986-BD8294ED071B}" presName="sp" presStyleCnt="0"/>
      <dgm:spPr/>
    </dgm:pt>
    <dgm:pt modelId="{4020377B-B987-E04F-9CF0-06884436B472}" type="pres">
      <dgm:prSet presAssocID="{EFC728FD-1397-42E0-B413-6CF431BDC2AD}" presName="arrowAndChildren" presStyleCnt="0"/>
      <dgm:spPr/>
    </dgm:pt>
    <dgm:pt modelId="{C116CF6E-6C56-B648-81A7-78E50DADA262}" type="pres">
      <dgm:prSet presAssocID="{EFC728FD-1397-42E0-B413-6CF431BDC2AD}" presName="parentTextArrow" presStyleLbl="node1" presStyleIdx="1" presStyleCnt="2"/>
      <dgm:spPr/>
    </dgm:pt>
  </dgm:ptLst>
  <dgm:cxnLst>
    <dgm:cxn modelId="{93024B18-A973-4295-BC9B-FB5C7BCED74E}" srcId="{82198B30-A283-4EB7-98F8-A0662C856158}" destId="{308FA0EA-F591-4089-AF76-B3BC5B81E60A}" srcOrd="1" destOrd="0" parTransId="{F47E1A72-5DF1-45DD-B33B-84D3D1173A7A}" sibTransId="{7C772F0C-3CB8-441E-90D5-EDC602F77484}"/>
    <dgm:cxn modelId="{9BB02C24-D9FD-9940-BC3D-063350C1E0B9}" type="presOf" srcId="{82198B30-A283-4EB7-98F8-A0662C856158}" destId="{C779FD98-D637-FB4B-9BA6-ED695F68A696}" srcOrd="0" destOrd="0" presId="urn:microsoft.com/office/officeart/2005/8/layout/process4"/>
    <dgm:cxn modelId="{5A8FCB67-3FA8-0B40-9F46-389F285BDB58}" type="presOf" srcId="{308FA0EA-F591-4089-AF76-B3BC5B81E60A}" destId="{68412FAC-10E8-324F-A654-18004F7DDD2A}" srcOrd="0" destOrd="0" presId="urn:microsoft.com/office/officeart/2005/8/layout/process4"/>
    <dgm:cxn modelId="{60DA8072-E710-EC4B-9593-39677C85ADC3}" type="presOf" srcId="{76DFECF7-F3F3-4D34-B24C-85D2A7EA8172}" destId="{282685B0-9528-B24D-B04C-676B8FAD77EB}" srcOrd="0" destOrd="0" presId="urn:microsoft.com/office/officeart/2005/8/layout/process4"/>
    <dgm:cxn modelId="{95D6377F-5AD5-714A-B0CC-8BF110E0986B}" type="presOf" srcId="{308FA0EA-F591-4089-AF76-B3BC5B81E60A}" destId="{B5F8ECD3-D043-404D-8F14-CB393871184C}" srcOrd="1" destOrd="0" presId="urn:microsoft.com/office/officeart/2005/8/layout/process4"/>
    <dgm:cxn modelId="{0ACA10A0-4978-48BC-B6D7-DCE84517B760}" srcId="{308FA0EA-F591-4089-AF76-B3BC5B81E60A}" destId="{E3A9780C-0FEF-4F84-B32C-0B24480A5594}" srcOrd="1" destOrd="0" parTransId="{C5742F46-37A5-41B7-A274-29A0BF4F39A2}" sibTransId="{8EBD3411-2AE6-4999-81B5-986FCA93E984}"/>
    <dgm:cxn modelId="{B68755A7-C680-45FC-8FAC-CAF06816B795}" srcId="{82198B30-A283-4EB7-98F8-A0662C856158}" destId="{EFC728FD-1397-42E0-B413-6CF431BDC2AD}" srcOrd="0" destOrd="0" parTransId="{0B779EA6-7F0C-4467-9B45-B7E86403D388}" sibTransId="{DCA17C4A-1C3A-4298-B986-BD8294ED071B}"/>
    <dgm:cxn modelId="{AD1335A8-8A66-3F40-82A6-C05101621269}" type="presOf" srcId="{EFC728FD-1397-42E0-B413-6CF431BDC2AD}" destId="{C116CF6E-6C56-B648-81A7-78E50DADA262}" srcOrd="0" destOrd="0" presId="urn:microsoft.com/office/officeart/2005/8/layout/process4"/>
    <dgm:cxn modelId="{94AAB0CD-554B-4801-9848-0C9B1BF02F63}" srcId="{308FA0EA-F591-4089-AF76-B3BC5B81E60A}" destId="{76DFECF7-F3F3-4D34-B24C-85D2A7EA8172}" srcOrd="0" destOrd="0" parTransId="{E8304D33-FCC7-44A5-B6DA-B65E6E936072}" sibTransId="{37AFA5E5-B668-4866-8424-B5C4D9E76CB0}"/>
    <dgm:cxn modelId="{E9689ADF-228A-2D48-B7B5-BFAFD1F77956}" type="presOf" srcId="{E3A9780C-0FEF-4F84-B32C-0B24480A5594}" destId="{9DA293C8-105C-3C4B-99C5-3C8EB735E190}" srcOrd="0" destOrd="0" presId="urn:microsoft.com/office/officeart/2005/8/layout/process4"/>
    <dgm:cxn modelId="{58E8FB72-2F0F-6F42-84FB-724D4DF2B91F}" type="presParOf" srcId="{C779FD98-D637-FB4B-9BA6-ED695F68A696}" destId="{AD970CB9-81CE-1248-AE84-367C0FE4906E}" srcOrd="0" destOrd="0" presId="urn:microsoft.com/office/officeart/2005/8/layout/process4"/>
    <dgm:cxn modelId="{3F8D8A86-D329-0F4F-A2C5-F1BB6270B0F9}" type="presParOf" srcId="{AD970CB9-81CE-1248-AE84-367C0FE4906E}" destId="{68412FAC-10E8-324F-A654-18004F7DDD2A}" srcOrd="0" destOrd="0" presId="urn:microsoft.com/office/officeart/2005/8/layout/process4"/>
    <dgm:cxn modelId="{5C458D65-1EBE-0F4A-9E92-5B8166D2C7A0}" type="presParOf" srcId="{AD970CB9-81CE-1248-AE84-367C0FE4906E}" destId="{B5F8ECD3-D043-404D-8F14-CB393871184C}" srcOrd="1" destOrd="0" presId="urn:microsoft.com/office/officeart/2005/8/layout/process4"/>
    <dgm:cxn modelId="{34F96B29-E36B-4947-8463-3ADD4D149159}" type="presParOf" srcId="{AD970CB9-81CE-1248-AE84-367C0FE4906E}" destId="{FCC65C1D-EFA0-9C4E-A0C1-CEEB57392A87}" srcOrd="2" destOrd="0" presId="urn:microsoft.com/office/officeart/2005/8/layout/process4"/>
    <dgm:cxn modelId="{9ABC1D1A-A5F5-3441-88C8-7817E56731D3}" type="presParOf" srcId="{FCC65C1D-EFA0-9C4E-A0C1-CEEB57392A87}" destId="{282685B0-9528-B24D-B04C-676B8FAD77EB}" srcOrd="0" destOrd="0" presId="urn:microsoft.com/office/officeart/2005/8/layout/process4"/>
    <dgm:cxn modelId="{1FF4E53E-0B9D-304B-97D0-48F3BDBE0331}" type="presParOf" srcId="{FCC65C1D-EFA0-9C4E-A0C1-CEEB57392A87}" destId="{9DA293C8-105C-3C4B-99C5-3C8EB735E190}" srcOrd="1" destOrd="0" presId="urn:microsoft.com/office/officeart/2005/8/layout/process4"/>
    <dgm:cxn modelId="{9093CD8D-62EB-794A-B705-2E70994236E8}" type="presParOf" srcId="{C779FD98-D637-FB4B-9BA6-ED695F68A696}" destId="{65006EFD-CE45-F349-B3FC-FA879624BD8C}" srcOrd="1" destOrd="0" presId="urn:microsoft.com/office/officeart/2005/8/layout/process4"/>
    <dgm:cxn modelId="{0D2D402D-C401-CF4D-BC08-E61B25FE3F64}" type="presParOf" srcId="{C779FD98-D637-FB4B-9BA6-ED695F68A696}" destId="{4020377B-B987-E04F-9CF0-06884436B472}" srcOrd="2" destOrd="0" presId="urn:microsoft.com/office/officeart/2005/8/layout/process4"/>
    <dgm:cxn modelId="{1182E402-C47C-6A4E-A95F-2B00D8E76860}" type="presParOf" srcId="{4020377B-B987-E04F-9CF0-06884436B472}" destId="{C116CF6E-6C56-B648-81A7-78E50DADA26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BA5C1C-9796-864E-84E9-D0D1A17ED381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tr-TR"/>
        </a:p>
      </dgm:t>
    </dgm:pt>
    <dgm:pt modelId="{41353810-3359-A343-9C7C-88403DB87AC3}">
      <dgm:prSet/>
      <dgm:spPr/>
      <dgm:t>
        <a:bodyPr/>
        <a:lstStyle/>
        <a:p>
          <a:r>
            <a:rPr lang="tr-TR"/>
            <a:t>Microcytic (small RBCs)</a:t>
          </a:r>
        </a:p>
      </dgm:t>
    </dgm:pt>
    <dgm:pt modelId="{6C776B9E-0D32-E14B-84CB-BCDD547EBA37}" type="parTrans" cxnId="{EB3B76C4-BBDD-AF45-B2F6-3C15FE9169FA}">
      <dgm:prSet/>
      <dgm:spPr/>
      <dgm:t>
        <a:bodyPr/>
        <a:lstStyle/>
        <a:p>
          <a:endParaRPr lang="tr-TR"/>
        </a:p>
      </dgm:t>
    </dgm:pt>
    <dgm:pt modelId="{46C8EE10-D327-7245-9CB9-EB01E40DF880}" type="sibTrans" cxnId="{EB3B76C4-BBDD-AF45-B2F6-3C15FE9169FA}">
      <dgm:prSet/>
      <dgm:spPr/>
      <dgm:t>
        <a:bodyPr/>
        <a:lstStyle/>
        <a:p>
          <a:endParaRPr lang="tr-TR"/>
        </a:p>
      </dgm:t>
    </dgm:pt>
    <dgm:pt modelId="{70389CB8-BE74-2D40-BF8B-2E3240FA5700}">
      <dgm:prSet/>
      <dgm:spPr/>
      <dgm:t>
        <a:bodyPr/>
        <a:lstStyle/>
        <a:p>
          <a:r>
            <a:rPr lang="tr-TR"/>
            <a:t>Normocytic (normal sized RBCs)</a:t>
          </a:r>
        </a:p>
      </dgm:t>
    </dgm:pt>
    <dgm:pt modelId="{E6B33420-C0E8-AD47-8850-AE43ECDC72F4}" type="parTrans" cxnId="{97C84FFD-5C54-614E-9B13-B396D83669AE}">
      <dgm:prSet/>
      <dgm:spPr/>
      <dgm:t>
        <a:bodyPr/>
        <a:lstStyle/>
        <a:p>
          <a:endParaRPr lang="tr-TR"/>
        </a:p>
      </dgm:t>
    </dgm:pt>
    <dgm:pt modelId="{2216D093-ABC8-154E-ADDE-5D1CCD571CC8}" type="sibTrans" cxnId="{97C84FFD-5C54-614E-9B13-B396D83669AE}">
      <dgm:prSet/>
      <dgm:spPr/>
      <dgm:t>
        <a:bodyPr/>
        <a:lstStyle/>
        <a:p>
          <a:endParaRPr lang="tr-TR"/>
        </a:p>
      </dgm:t>
    </dgm:pt>
    <dgm:pt modelId="{25877C43-6872-8F4E-9871-1394BC943E1A}">
      <dgm:prSet/>
      <dgm:spPr/>
      <dgm:t>
        <a:bodyPr/>
        <a:lstStyle/>
        <a:p>
          <a:r>
            <a:rPr lang="tr-TR"/>
            <a:t>Macrocytic (large RBCs)</a:t>
          </a:r>
        </a:p>
      </dgm:t>
    </dgm:pt>
    <dgm:pt modelId="{693FA02F-2B88-7044-9C9E-C00A1579DA04}" type="parTrans" cxnId="{056C6856-BDBB-1D41-8846-80895BB142EA}">
      <dgm:prSet/>
      <dgm:spPr/>
      <dgm:t>
        <a:bodyPr/>
        <a:lstStyle/>
        <a:p>
          <a:endParaRPr lang="tr-TR"/>
        </a:p>
      </dgm:t>
    </dgm:pt>
    <dgm:pt modelId="{D7F28E6B-0791-F344-9A6E-A06667EC5282}" type="sibTrans" cxnId="{056C6856-BDBB-1D41-8846-80895BB142EA}">
      <dgm:prSet/>
      <dgm:spPr/>
      <dgm:t>
        <a:bodyPr/>
        <a:lstStyle/>
        <a:p>
          <a:endParaRPr lang="tr-TR"/>
        </a:p>
      </dgm:t>
    </dgm:pt>
    <dgm:pt modelId="{2C6A8690-38A3-D74D-8DEE-BE3BE43AD7BB}" type="pres">
      <dgm:prSet presAssocID="{F4BA5C1C-9796-864E-84E9-D0D1A17ED381}" presName="diagram" presStyleCnt="0">
        <dgm:presLayoutVars>
          <dgm:dir/>
          <dgm:resizeHandles val="exact"/>
        </dgm:presLayoutVars>
      </dgm:prSet>
      <dgm:spPr/>
    </dgm:pt>
    <dgm:pt modelId="{4DB84356-12B5-0D41-BB3B-482A6797C153}" type="pres">
      <dgm:prSet presAssocID="{41353810-3359-A343-9C7C-88403DB87AC3}" presName="node" presStyleLbl="node1" presStyleIdx="0" presStyleCnt="3">
        <dgm:presLayoutVars>
          <dgm:bulletEnabled val="1"/>
        </dgm:presLayoutVars>
      </dgm:prSet>
      <dgm:spPr/>
    </dgm:pt>
    <dgm:pt modelId="{50D33E6B-17A4-6A4D-B046-43D033FA766A}" type="pres">
      <dgm:prSet presAssocID="{46C8EE10-D327-7245-9CB9-EB01E40DF880}" presName="sibTrans" presStyleCnt="0"/>
      <dgm:spPr/>
    </dgm:pt>
    <dgm:pt modelId="{7B712BDC-3FEF-0543-A32C-964D8DB1E702}" type="pres">
      <dgm:prSet presAssocID="{70389CB8-BE74-2D40-BF8B-2E3240FA5700}" presName="node" presStyleLbl="node1" presStyleIdx="1" presStyleCnt="3">
        <dgm:presLayoutVars>
          <dgm:bulletEnabled val="1"/>
        </dgm:presLayoutVars>
      </dgm:prSet>
      <dgm:spPr/>
    </dgm:pt>
    <dgm:pt modelId="{713512C3-7E5C-E547-A37A-819CFD66779D}" type="pres">
      <dgm:prSet presAssocID="{2216D093-ABC8-154E-ADDE-5D1CCD571CC8}" presName="sibTrans" presStyleCnt="0"/>
      <dgm:spPr/>
    </dgm:pt>
    <dgm:pt modelId="{9830292F-EFB4-D449-B482-C9FD732E2A3E}" type="pres">
      <dgm:prSet presAssocID="{25877C43-6872-8F4E-9871-1394BC943E1A}" presName="node" presStyleLbl="node1" presStyleIdx="2" presStyleCnt="3">
        <dgm:presLayoutVars>
          <dgm:bulletEnabled val="1"/>
        </dgm:presLayoutVars>
      </dgm:prSet>
      <dgm:spPr/>
    </dgm:pt>
  </dgm:ptLst>
  <dgm:cxnLst>
    <dgm:cxn modelId="{B1E2C916-2D42-B84E-AB7D-766339F2F11F}" type="presOf" srcId="{25877C43-6872-8F4E-9871-1394BC943E1A}" destId="{9830292F-EFB4-D449-B482-C9FD732E2A3E}" srcOrd="0" destOrd="0" presId="urn:microsoft.com/office/officeart/2005/8/layout/default"/>
    <dgm:cxn modelId="{D85B4017-DCF1-7347-AD56-753A5C2688EF}" type="presOf" srcId="{F4BA5C1C-9796-864E-84E9-D0D1A17ED381}" destId="{2C6A8690-38A3-D74D-8DEE-BE3BE43AD7BB}" srcOrd="0" destOrd="0" presId="urn:microsoft.com/office/officeart/2005/8/layout/default"/>
    <dgm:cxn modelId="{056C6856-BDBB-1D41-8846-80895BB142EA}" srcId="{F4BA5C1C-9796-864E-84E9-D0D1A17ED381}" destId="{25877C43-6872-8F4E-9871-1394BC943E1A}" srcOrd="2" destOrd="0" parTransId="{693FA02F-2B88-7044-9C9E-C00A1579DA04}" sibTransId="{D7F28E6B-0791-F344-9A6E-A06667EC5282}"/>
    <dgm:cxn modelId="{EB3B76C4-BBDD-AF45-B2F6-3C15FE9169FA}" srcId="{F4BA5C1C-9796-864E-84E9-D0D1A17ED381}" destId="{41353810-3359-A343-9C7C-88403DB87AC3}" srcOrd="0" destOrd="0" parTransId="{6C776B9E-0D32-E14B-84CB-BCDD547EBA37}" sibTransId="{46C8EE10-D327-7245-9CB9-EB01E40DF880}"/>
    <dgm:cxn modelId="{7C485BCA-5B41-2B4D-922F-ADF886AE5728}" type="presOf" srcId="{41353810-3359-A343-9C7C-88403DB87AC3}" destId="{4DB84356-12B5-0D41-BB3B-482A6797C153}" srcOrd="0" destOrd="0" presId="urn:microsoft.com/office/officeart/2005/8/layout/default"/>
    <dgm:cxn modelId="{165972D3-D410-B143-85F6-133F62215127}" type="presOf" srcId="{70389CB8-BE74-2D40-BF8B-2E3240FA5700}" destId="{7B712BDC-3FEF-0543-A32C-964D8DB1E702}" srcOrd="0" destOrd="0" presId="urn:microsoft.com/office/officeart/2005/8/layout/default"/>
    <dgm:cxn modelId="{97C84FFD-5C54-614E-9B13-B396D83669AE}" srcId="{F4BA5C1C-9796-864E-84E9-D0D1A17ED381}" destId="{70389CB8-BE74-2D40-BF8B-2E3240FA5700}" srcOrd="1" destOrd="0" parTransId="{E6B33420-C0E8-AD47-8850-AE43ECDC72F4}" sibTransId="{2216D093-ABC8-154E-ADDE-5D1CCD571CC8}"/>
    <dgm:cxn modelId="{B4C81310-E2DF-8B4C-91BE-C2D9A8DEFEE4}" type="presParOf" srcId="{2C6A8690-38A3-D74D-8DEE-BE3BE43AD7BB}" destId="{4DB84356-12B5-0D41-BB3B-482A6797C153}" srcOrd="0" destOrd="0" presId="urn:microsoft.com/office/officeart/2005/8/layout/default"/>
    <dgm:cxn modelId="{88669AFE-4819-784E-ABCD-1DDB4677C314}" type="presParOf" srcId="{2C6A8690-38A3-D74D-8DEE-BE3BE43AD7BB}" destId="{50D33E6B-17A4-6A4D-B046-43D033FA766A}" srcOrd="1" destOrd="0" presId="urn:microsoft.com/office/officeart/2005/8/layout/default"/>
    <dgm:cxn modelId="{B68FFE26-D161-7F4D-AC83-59D26889A09F}" type="presParOf" srcId="{2C6A8690-38A3-D74D-8DEE-BE3BE43AD7BB}" destId="{7B712BDC-3FEF-0543-A32C-964D8DB1E702}" srcOrd="2" destOrd="0" presId="urn:microsoft.com/office/officeart/2005/8/layout/default"/>
    <dgm:cxn modelId="{8F0793B3-C88A-924C-AB36-B902FDD38877}" type="presParOf" srcId="{2C6A8690-38A3-D74D-8DEE-BE3BE43AD7BB}" destId="{713512C3-7E5C-E547-A37A-819CFD66779D}" srcOrd="3" destOrd="0" presId="urn:microsoft.com/office/officeart/2005/8/layout/default"/>
    <dgm:cxn modelId="{8BAEF46E-6624-5348-A733-94E08DE14591}" type="presParOf" srcId="{2C6A8690-38A3-D74D-8DEE-BE3BE43AD7BB}" destId="{9830292F-EFB4-D449-B482-C9FD732E2A3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26804B-454C-6041-BA8E-797D00AFF02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B0DF57FF-A2DB-BB43-9670-9BEA80701C6A}">
      <dgm:prSet/>
      <dgm:spPr/>
      <dgm:t>
        <a:bodyPr/>
        <a:lstStyle/>
        <a:p>
          <a:r>
            <a:rPr lang="tr-TR" i="1"/>
            <a:t>Decreased</a:t>
          </a:r>
          <a:r>
            <a:rPr lang="tr-TR"/>
            <a:t> RBC production</a:t>
          </a:r>
        </a:p>
      </dgm:t>
    </dgm:pt>
    <dgm:pt modelId="{1607F53D-4C30-564F-8436-7BCDC09D455D}" type="parTrans" cxnId="{CC8EB13C-EBF0-8344-A176-8538399C1C7E}">
      <dgm:prSet/>
      <dgm:spPr/>
      <dgm:t>
        <a:bodyPr/>
        <a:lstStyle/>
        <a:p>
          <a:endParaRPr lang="tr-TR"/>
        </a:p>
      </dgm:t>
    </dgm:pt>
    <dgm:pt modelId="{3EA4938E-97C9-7240-AFEF-FFF92ADD480C}" type="sibTrans" cxnId="{CC8EB13C-EBF0-8344-A176-8538399C1C7E}">
      <dgm:prSet/>
      <dgm:spPr/>
      <dgm:t>
        <a:bodyPr/>
        <a:lstStyle/>
        <a:p>
          <a:endParaRPr lang="tr-TR"/>
        </a:p>
      </dgm:t>
    </dgm:pt>
    <dgm:pt modelId="{54BA8448-4B09-4E4A-B512-AD254680D82B}">
      <dgm:prSet/>
      <dgm:spPr/>
      <dgm:t>
        <a:bodyPr/>
        <a:lstStyle/>
        <a:p>
          <a:r>
            <a:rPr lang="tr-TR" i="1"/>
            <a:t>Increased</a:t>
          </a:r>
          <a:r>
            <a:rPr lang="tr-TR"/>
            <a:t> RBC destruction</a:t>
          </a:r>
        </a:p>
      </dgm:t>
    </dgm:pt>
    <dgm:pt modelId="{46BA959D-340E-EA49-A3F6-7D6EFC8ACACC}" type="parTrans" cxnId="{4ECC0F2C-5439-D84A-AD71-779D54E42B57}">
      <dgm:prSet/>
      <dgm:spPr/>
      <dgm:t>
        <a:bodyPr/>
        <a:lstStyle/>
        <a:p>
          <a:endParaRPr lang="tr-TR"/>
        </a:p>
      </dgm:t>
    </dgm:pt>
    <dgm:pt modelId="{9B6993C1-E210-5142-8860-5950A3BEE70F}" type="sibTrans" cxnId="{4ECC0F2C-5439-D84A-AD71-779D54E42B57}">
      <dgm:prSet/>
      <dgm:spPr/>
      <dgm:t>
        <a:bodyPr/>
        <a:lstStyle/>
        <a:p>
          <a:endParaRPr lang="tr-TR"/>
        </a:p>
      </dgm:t>
    </dgm:pt>
    <dgm:pt modelId="{2A70EE7E-9C80-E24B-96F9-8592C7A04918}">
      <dgm:prSet/>
      <dgm:spPr/>
      <dgm:t>
        <a:bodyPr/>
        <a:lstStyle/>
        <a:p>
          <a:r>
            <a:rPr lang="tr-TR"/>
            <a:t>Blood loss</a:t>
          </a:r>
        </a:p>
      </dgm:t>
    </dgm:pt>
    <dgm:pt modelId="{1C834828-D129-9849-8834-A8F7C5D7B11E}" type="parTrans" cxnId="{780DD54A-5F2C-0840-8BE1-8E0044A1183F}">
      <dgm:prSet/>
      <dgm:spPr/>
      <dgm:t>
        <a:bodyPr/>
        <a:lstStyle/>
        <a:p>
          <a:endParaRPr lang="tr-TR"/>
        </a:p>
      </dgm:t>
    </dgm:pt>
    <dgm:pt modelId="{410DCCE7-D34F-FE48-B033-DEF926B3048E}" type="sibTrans" cxnId="{780DD54A-5F2C-0840-8BE1-8E0044A1183F}">
      <dgm:prSet/>
      <dgm:spPr/>
      <dgm:t>
        <a:bodyPr/>
        <a:lstStyle/>
        <a:p>
          <a:endParaRPr lang="tr-TR"/>
        </a:p>
      </dgm:t>
    </dgm:pt>
    <dgm:pt modelId="{BBCFC805-21D8-EA4E-B01B-656B7DA1DB97}" type="pres">
      <dgm:prSet presAssocID="{1B26804B-454C-6041-BA8E-797D00AFF024}" presName="diagram" presStyleCnt="0">
        <dgm:presLayoutVars>
          <dgm:dir/>
          <dgm:resizeHandles val="exact"/>
        </dgm:presLayoutVars>
      </dgm:prSet>
      <dgm:spPr/>
    </dgm:pt>
    <dgm:pt modelId="{6B6EEB14-5CE6-5A40-B9ED-DBC574AD1106}" type="pres">
      <dgm:prSet presAssocID="{B0DF57FF-A2DB-BB43-9670-9BEA80701C6A}" presName="node" presStyleLbl="node1" presStyleIdx="0" presStyleCnt="3">
        <dgm:presLayoutVars>
          <dgm:bulletEnabled val="1"/>
        </dgm:presLayoutVars>
      </dgm:prSet>
      <dgm:spPr/>
    </dgm:pt>
    <dgm:pt modelId="{529E2B29-723A-004C-A745-1E149D9F6B20}" type="pres">
      <dgm:prSet presAssocID="{3EA4938E-97C9-7240-AFEF-FFF92ADD480C}" presName="sibTrans" presStyleCnt="0"/>
      <dgm:spPr/>
    </dgm:pt>
    <dgm:pt modelId="{20735DB8-4774-D345-9EEF-2BBD68B39615}" type="pres">
      <dgm:prSet presAssocID="{54BA8448-4B09-4E4A-B512-AD254680D82B}" presName="node" presStyleLbl="node1" presStyleIdx="1" presStyleCnt="3">
        <dgm:presLayoutVars>
          <dgm:bulletEnabled val="1"/>
        </dgm:presLayoutVars>
      </dgm:prSet>
      <dgm:spPr/>
    </dgm:pt>
    <dgm:pt modelId="{B823FC68-3C8E-D249-A1DF-15D06D9277E1}" type="pres">
      <dgm:prSet presAssocID="{9B6993C1-E210-5142-8860-5950A3BEE70F}" presName="sibTrans" presStyleCnt="0"/>
      <dgm:spPr/>
    </dgm:pt>
    <dgm:pt modelId="{945B0927-CEF3-A640-9CF0-3CA05ACF2668}" type="pres">
      <dgm:prSet presAssocID="{2A70EE7E-9C80-E24B-96F9-8592C7A04918}" presName="node" presStyleLbl="node1" presStyleIdx="2" presStyleCnt="3">
        <dgm:presLayoutVars>
          <dgm:bulletEnabled val="1"/>
        </dgm:presLayoutVars>
      </dgm:prSet>
      <dgm:spPr/>
    </dgm:pt>
  </dgm:ptLst>
  <dgm:cxnLst>
    <dgm:cxn modelId="{C26C551F-71FE-3C4B-B3EE-25B51611A112}" type="presOf" srcId="{2A70EE7E-9C80-E24B-96F9-8592C7A04918}" destId="{945B0927-CEF3-A640-9CF0-3CA05ACF2668}" srcOrd="0" destOrd="0" presId="urn:microsoft.com/office/officeart/2005/8/layout/default"/>
    <dgm:cxn modelId="{4ECC0F2C-5439-D84A-AD71-779D54E42B57}" srcId="{1B26804B-454C-6041-BA8E-797D00AFF024}" destId="{54BA8448-4B09-4E4A-B512-AD254680D82B}" srcOrd="1" destOrd="0" parTransId="{46BA959D-340E-EA49-A3F6-7D6EFC8ACACC}" sibTransId="{9B6993C1-E210-5142-8860-5950A3BEE70F}"/>
    <dgm:cxn modelId="{CC8EB13C-EBF0-8344-A176-8538399C1C7E}" srcId="{1B26804B-454C-6041-BA8E-797D00AFF024}" destId="{B0DF57FF-A2DB-BB43-9670-9BEA80701C6A}" srcOrd="0" destOrd="0" parTransId="{1607F53D-4C30-564F-8436-7BCDC09D455D}" sibTransId="{3EA4938E-97C9-7240-AFEF-FFF92ADD480C}"/>
    <dgm:cxn modelId="{780DD54A-5F2C-0840-8BE1-8E0044A1183F}" srcId="{1B26804B-454C-6041-BA8E-797D00AFF024}" destId="{2A70EE7E-9C80-E24B-96F9-8592C7A04918}" srcOrd="2" destOrd="0" parTransId="{1C834828-D129-9849-8834-A8F7C5D7B11E}" sibTransId="{410DCCE7-D34F-FE48-B033-DEF926B3048E}"/>
    <dgm:cxn modelId="{17141956-49FE-C644-837F-416BF1982FF8}" type="presOf" srcId="{B0DF57FF-A2DB-BB43-9670-9BEA80701C6A}" destId="{6B6EEB14-5CE6-5A40-B9ED-DBC574AD1106}" srcOrd="0" destOrd="0" presId="urn:microsoft.com/office/officeart/2005/8/layout/default"/>
    <dgm:cxn modelId="{772F146A-BC25-1041-8101-C22D6C4AC3F6}" type="presOf" srcId="{54BA8448-4B09-4E4A-B512-AD254680D82B}" destId="{20735DB8-4774-D345-9EEF-2BBD68B39615}" srcOrd="0" destOrd="0" presId="urn:microsoft.com/office/officeart/2005/8/layout/default"/>
    <dgm:cxn modelId="{8AFF3272-03FC-8240-92A9-D9D6951FCF19}" type="presOf" srcId="{1B26804B-454C-6041-BA8E-797D00AFF024}" destId="{BBCFC805-21D8-EA4E-B01B-656B7DA1DB97}" srcOrd="0" destOrd="0" presId="urn:microsoft.com/office/officeart/2005/8/layout/default"/>
    <dgm:cxn modelId="{0AC9CAD3-6402-E94F-9E53-8F5D81A5F406}" type="presParOf" srcId="{BBCFC805-21D8-EA4E-B01B-656B7DA1DB97}" destId="{6B6EEB14-5CE6-5A40-B9ED-DBC574AD1106}" srcOrd="0" destOrd="0" presId="urn:microsoft.com/office/officeart/2005/8/layout/default"/>
    <dgm:cxn modelId="{FA01883E-3E20-5F41-A54C-B10CBA6332B1}" type="presParOf" srcId="{BBCFC805-21D8-EA4E-B01B-656B7DA1DB97}" destId="{529E2B29-723A-004C-A745-1E149D9F6B20}" srcOrd="1" destOrd="0" presId="urn:microsoft.com/office/officeart/2005/8/layout/default"/>
    <dgm:cxn modelId="{E5BE846A-08FE-6545-BD3F-21257494155D}" type="presParOf" srcId="{BBCFC805-21D8-EA4E-B01B-656B7DA1DB97}" destId="{20735DB8-4774-D345-9EEF-2BBD68B39615}" srcOrd="2" destOrd="0" presId="urn:microsoft.com/office/officeart/2005/8/layout/default"/>
    <dgm:cxn modelId="{58B82BBC-2A93-284A-BDEC-E4F7A1DEB6AC}" type="presParOf" srcId="{BBCFC805-21D8-EA4E-B01B-656B7DA1DB97}" destId="{B823FC68-3C8E-D249-A1DF-15D06D9277E1}" srcOrd="3" destOrd="0" presId="urn:microsoft.com/office/officeart/2005/8/layout/default"/>
    <dgm:cxn modelId="{E3226FC0-3341-DF48-B24D-CB2B21D6BCF2}" type="presParOf" srcId="{BBCFC805-21D8-EA4E-B01B-656B7DA1DB97}" destId="{945B0927-CEF3-A640-9CF0-3CA05ACF266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8ECD3-D043-404D-8F14-CB393871184C}">
      <dsp:nvSpPr>
        <dsp:cNvPr id="0" name=""/>
        <dsp:cNvSpPr/>
      </dsp:nvSpPr>
      <dsp:spPr>
        <a:xfrm>
          <a:off x="0" y="3366521"/>
          <a:ext cx="6967728" cy="22088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b="1" kern="1200"/>
            <a:t>WHO criteria for anemia.</a:t>
          </a:r>
          <a:r>
            <a:rPr lang="tr-TR" sz="3100" kern="1200"/>
            <a:t> </a:t>
          </a:r>
          <a:endParaRPr lang="en-US" sz="3100" kern="1200"/>
        </a:p>
      </dsp:txBody>
      <dsp:txXfrm>
        <a:off x="0" y="3366521"/>
        <a:ext cx="6967728" cy="1192753"/>
      </dsp:txXfrm>
    </dsp:sp>
    <dsp:sp modelId="{282685B0-9528-B24D-B04C-676B8FAD77EB}">
      <dsp:nvSpPr>
        <dsp:cNvPr id="0" name=""/>
        <dsp:cNvSpPr/>
      </dsp:nvSpPr>
      <dsp:spPr>
        <a:xfrm>
          <a:off x="0" y="4515099"/>
          <a:ext cx="3483863" cy="101604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41910" rIns="234696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/>
            <a:t>Men: </a:t>
          </a:r>
          <a:r>
            <a:rPr lang="tr-TR" sz="3300" kern="1200">
              <a:hlinkClick xmlns:r="http://schemas.openxmlformats.org/officeDocument/2006/relationships" r:id="rId1"/>
            </a:rPr>
            <a:t>Hb</a:t>
          </a:r>
          <a:r>
            <a:rPr lang="tr-TR" sz="3300" kern="1200"/>
            <a:t> &lt; 13 g/dL</a:t>
          </a:r>
          <a:endParaRPr lang="en-US" sz="3300" kern="1200"/>
        </a:p>
      </dsp:txBody>
      <dsp:txXfrm>
        <a:off x="0" y="4515099"/>
        <a:ext cx="3483863" cy="1016049"/>
      </dsp:txXfrm>
    </dsp:sp>
    <dsp:sp modelId="{9DA293C8-105C-3C4B-99C5-3C8EB735E190}">
      <dsp:nvSpPr>
        <dsp:cNvPr id="0" name=""/>
        <dsp:cNvSpPr/>
      </dsp:nvSpPr>
      <dsp:spPr>
        <a:xfrm>
          <a:off x="3483864" y="4515099"/>
          <a:ext cx="3483863" cy="101604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41910" rIns="234696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/>
            <a:t>Women: </a:t>
          </a:r>
          <a:r>
            <a:rPr lang="tr-TR" sz="3300" kern="1200">
              <a:hlinkClick xmlns:r="http://schemas.openxmlformats.org/officeDocument/2006/relationships" r:id="rId1"/>
            </a:rPr>
            <a:t>Hb</a:t>
          </a:r>
          <a:r>
            <a:rPr lang="tr-TR" sz="3300" kern="1200"/>
            <a:t> &lt; 12 g/dL</a:t>
          </a:r>
          <a:endParaRPr lang="en-US" sz="3300" kern="1200"/>
        </a:p>
      </dsp:txBody>
      <dsp:txXfrm>
        <a:off x="3483864" y="4515099"/>
        <a:ext cx="3483863" cy="1016049"/>
      </dsp:txXfrm>
    </dsp:sp>
    <dsp:sp modelId="{C116CF6E-6C56-B648-81A7-78E50DADA262}">
      <dsp:nvSpPr>
        <dsp:cNvPr id="0" name=""/>
        <dsp:cNvSpPr/>
      </dsp:nvSpPr>
      <dsp:spPr>
        <a:xfrm rot="10800000">
          <a:off x="0" y="2515"/>
          <a:ext cx="6967728" cy="3397138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b="1" kern="1200" dirty="0">
              <a:solidFill>
                <a:schemeClr val="tx1"/>
              </a:solidFill>
            </a:rPr>
            <a:t>Definition</a:t>
          </a:r>
          <a:r>
            <a:rPr lang="tr-TR" sz="3100" kern="1200" dirty="0">
              <a:solidFill>
                <a:schemeClr val="tx1"/>
              </a:solidFill>
            </a:rPr>
            <a:t>: a </a:t>
          </a:r>
          <a:r>
            <a:rPr lang="tr-TR" sz="3100" kern="1200" dirty="0" err="1">
              <a:solidFill>
                <a:schemeClr val="tx1"/>
              </a:solidFill>
            </a:rPr>
            <a:t>decrease</a:t>
          </a:r>
          <a:r>
            <a:rPr lang="tr-TR" sz="3100" kern="1200" dirty="0">
              <a:solidFill>
                <a:schemeClr val="tx1"/>
              </a:solidFill>
            </a:rPr>
            <a:t> in </a:t>
          </a:r>
          <a:r>
            <a:rPr lang="tr-TR" sz="3100" kern="1200" dirty="0" err="1">
              <a:solidFill>
                <a:schemeClr val="tx1"/>
              </a:solidFill>
            </a:rPr>
            <a:t>the</a:t>
          </a:r>
          <a:r>
            <a:rPr lang="tr-TR" sz="3100" kern="1200" dirty="0">
              <a:solidFill>
                <a:schemeClr val="tx1"/>
              </a:solidFill>
            </a:rPr>
            <a:t> </a:t>
          </a:r>
          <a:r>
            <a:rPr lang="tr-TR" sz="3100" kern="1200" dirty="0" err="1">
              <a:solidFill>
                <a:schemeClr val="tx1"/>
              </a:solidFill>
            </a:rPr>
            <a:t>absolute</a:t>
          </a:r>
          <a:r>
            <a:rPr lang="tr-TR" sz="3100" kern="1200" dirty="0">
              <a:solidFill>
                <a:schemeClr val="tx1"/>
              </a:solidFill>
            </a:rPr>
            <a:t> </a:t>
          </a:r>
          <a:r>
            <a:rPr lang="tr-TR" sz="3100" kern="1200" dirty="0" err="1">
              <a:solidFill>
                <a:schemeClr val="tx1"/>
              </a:solidFill>
            </a:rPr>
            <a:t>number</a:t>
          </a:r>
          <a:r>
            <a:rPr lang="tr-TR" sz="3100" kern="1200" dirty="0">
              <a:solidFill>
                <a:schemeClr val="tx1"/>
              </a:solidFill>
            </a:rPr>
            <a:t> of </a:t>
          </a:r>
          <a:r>
            <a:rPr lang="tr-TR" sz="3100" kern="1200" dirty="0" err="1">
              <a:solidFill>
                <a:schemeClr val="tx1"/>
              </a:solidFill>
            </a:rPr>
            <a:t>circulating</a:t>
          </a:r>
          <a:r>
            <a:rPr lang="tr-TR" sz="3100" kern="1200" dirty="0">
              <a:solidFill>
                <a:schemeClr val="tx1"/>
              </a:solidFill>
            </a:rPr>
            <a:t> </a:t>
          </a:r>
          <a:r>
            <a:rPr lang="tr-TR" sz="3100" kern="1200" dirty="0">
              <a:solidFill>
                <a:schemeClr val="tx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RBCs</a:t>
          </a:r>
          <a:r>
            <a:rPr lang="tr-TR" sz="3100" kern="1200" dirty="0">
              <a:solidFill>
                <a:schemeClr val="tx1"/>
              </a:solidFill>
            </a:rPr>
            <a:t>; </a:t>
          </a:r>
          <a:r>
            <a:rPr lang="tr-TR" sz="3100" kern="1200" dirty="0" err="1">
              <a:solidFill>
                <a:schemeClr val="tx1"/>
              </a:solidFill>
            </a:rPr>
            <a:t>exact</a:t>
          </a:r>
          <a:r>
            <a:rPr lang="tr-TR" sz="3100" kern="1200" dirty="0">
              <a:solidFill>
                <a:schemeClr val="tx1"/>
              </a:solidFill>
            </a:rPr>
            <a:t> </a:t>
          </a:r>
          <a:r>
            <a:rPr lang="tr-TR" sz="3100" kern="1200" dirty="0" err="1">
              <a:solidFill>
                <a:schemeClr val="tx1"/>
              </a:solidFill>
            </a:rPr>
            <a:t>cutoffs</a:t>
          </a:r>
          <a:r>
            <a:rPr lang="tr-TR" sz="3100" kern="1200" dirty="0">
              <a:solidFill>
                <a:schemeClr val="tx1"/>
              </a:solidFill>
            </a:rPr>
            <a:t> </a:t>
          </a:r>
          <a:r>
            <a:rPr lang="tr-TR" sz="3100" kern="1200" dirty="0" err="1">
              <a:solidFill>
                <a:schemeClr val="tx1"/>
              </a:solidFill>
            </a:rPr>
            <a:t>vary</a:t>
          </a:r>
          <a:r>
            <a:rPr lang="tr-TR" sz="3100" kern="1200" dirty="0">
              <a:solidFill>
                <a:schemeClr val="tx1"/>
              </a:solidFill>
            </a:rPr>
            <a:t> </a:t>
          </a:r>
          <a:r>
            <a:rPr lang="tr-TR" sz="3100" kern="1200" dirty="0" err="1">
              <a:solidFill>
                <a:schemeClr val="tx1"/>
              </a:solidFill>
            </a:rPr>
            <a:t>from</a:t>
          </a:r>
          <a:r>
            <a:rPr lang="tr-TR" sz="3100" kern="1200" dirty="0">
              <a:solidFill>
                <a:schemeClr val="tx1"/>
              </a:solidFill>
            </a:rPr>
            <a:t> </a:t>
          </a:r>
          <a:r>
            <a:rPr lang="tr-TR" sz="3100" kern="1200" dirty="0" err="1">
              <a:solidFill>
                <a:schemeClr val="tx1"/>
              </a:solidFill>
            </a:rPr>
            <a:t>source</a:t>
          </a:r>
          <a:r>
            <a:rPr lang="tr-TR" sz="3100" kern="1200" dirty="0">
              <a:solidFill>
                <a:schemeClr val="tx1"/>
              </a:solidFill>
            </a:rPr>
            <a:t> </a:t>
          </a:r>
          <a:r>
            <a:rPr lang="tr-TR" sz="3100" kern="1200" dirty="0" err="1">
              <a:solidFill>
                <a:schemeClr val="tx1"/>
              </a:solidFill>
            </a:rPr>
            <a:t>to</a:t>
          </a:r>
          <a:r>
            <a:rPr lang="tr-TR" sz="3100" kern="1200" dirty="0">
              <a:solidFill>
                <a:schemeClr val="tx1"/>
              </a:solidFill>
            </a:rPr>
            <a:t> </a:t>
          </a:r>
          <a:r>
            <a:rPr lang="tr-TR" sz="3100" kern="1200" dirty="0" err="1">
              <a:solidFill>
                <a:schemeClr val="tx1"/>
              </a:solidFill>
            </a:rPr>
            <a:t>source</a:t>
          </a:r>
          <a:r>
            <a:rPr lang="tr-TR" sz="3100" kern="1200" dirty="0">
              <a:solidFill>
                <a:schemeClr val="tx1"/>
              </a:solidFill>
            </a:rPr>
            <a:t>. </a:t>
          </a:r>
          <a:endParaRPr lang="en-US" sz="3100" kern="1200" dirty="0">
            <a:solidFill>
              <a:schemeClr val="tx1"/>
            </a:solidFill>
          </a:endParaRPr>
        </a:p>
      </dsp:txBody>
      <dsp:txXfrm rot="10800000">
        <a:off x="0" y="2515"/>
        <a:ext cx="6967728" cy="22073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84356-12B5-0D41-BB3B-482A6797C153}">
      <dsp:nvSpPr>
        <dsp:cNvPr id="0" name=""/>
        <dsp:cNvSpPr/>
      </dsp:nvSpPr>
      <dsp:spPr>
        <a:xfrm>
          <a:off x="0" y="893826"/>
          <a:ext cx="3177539" cy="19065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Microcytic (small RBCs)</a:t>
          </a:r>
        </a:p>
      </dsp:txBody>
      <dsp:txXfrm>
        <a:off x="0" y="893826"/>
        <a:ext cx="3177539" cy="1906523"/>
      </dsp:txXfrm>
    </dsp:sp>
    <dsp:sp modelId="{7B712BDC-3FEF-0543-A32C-964D8DB1E702}">
      <dsp:nvSpPr>
        <dsp:cNvPr id="0" name=""/>
        <dsp:cNvSpPr/>
      </dsp:nvSpPr>
      <dsp:spPr>
        <a:xfrm>
          <a:off x="3495294" y="893826"/>
          <a:ext cx="3177539" cy="1906523"/>
        </a:xfrm>
        <a:prstGeom prst="rect">
          <a:avLst/>
        </a:prstGeom>
        <a:solidFill>
          <a:schemeClr val="accent3">
            <a:hueOff val="-3896889"/>
            <a:satOff val="-4547"/>
            <a:lumOff val="10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Normocytic (normal sized RBCs)</a:t>
          </a:r>
        </a:p>
      </dsp:txBody>
      <dsp:txXfrm>
        <a:off x="3495294" y="893826"/>
        <a:ext cx="3177539" cy="1906523"/>
      </dsp:txXfrm>
    </dsp:sp>
    <dsp:sp modelId="{9830292F-EFB4-D449-B482-C9FD732E2A3E}">
      <dsp:nvSpPr>
        <dsp:cNvPr id="0" name=""/>
        <dsp:cNvSpPr/>
      </dsp:nvSpPr>
      <dsp:spPr>
        <a:xfrm>
          <a:off x="6990587" y="893826"/>
          <a:ext cx="3177539" cy="1906523"/>
        </a:xfrm>
        <a:prstGeom prst="rect">
          <a:avLst/>
        </a:prstGeom>
        <a:solidFill>
          <a:schemeClr val="accent3">
            <a:hueOff val="-7793778"/>
            <a:satOff val="-9094"/>
            <a:lumOff val="207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Macrocytic (large RBCs)</a:t>
          </a:r>
        </a:p>
      </dsp:txBody>
      <dsp:txXfrm>
        <a:off x="6990587" y="893826"/>
        <a:ext cx="3177539" cy="19065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EEB14-5CE6-5A40-B9ED-DBC574AD1106}">
      <dsp:nvSpPr>
        <dsp:cNvPr id="0" name=""/>
        <dsp:cNvSpPr/>
      </dsp:nvSpPr>
      <dsp:spPr>
        <a:xfrm>
          <a:off x="0" y="893826"/>
          <a:ext cx="3177539" cy="19065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i="1" kern="1200"/>
            <a:t>Decreased</a:t>
          </a:r>
          <a:r>
            <a:rPr lang="tr-TR" sz="3100" kern="1200"/>
            <a:t> RBC production</a:t>
          </a:r>
        </a:p>
      </dsp:txBody>
      <dsp:txXfrm>
        <a:off x="0" y="893826"/>
        <a:ext cx="3177539" cy="1906523"/>
      </dsp:txXfrm>
    </dsp:sp>
    <dsp:sp modelId="{20735DB8-4774-D345-9EEF-2BBD68B39615}">
      <dsp:nvSpPr>
        <dsp:cNvPr id="0" name=""/>
        <dsp:cNvSpPr/>
      </dsp:nvSpPr>
      <dsp:spPr>
        <a:xfrm>
          <a:off x="3495294" y="893826"/>
          <a:ext cx="3177539" cy="19065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i="1" kern="1200"/>
            <a:t>Increased</a:t>
          </a:r>
          <a:r>
            <a:rPr lang="tr-TR" sz="3100" kern="1200"/>
            <a:t> RBC destruction</a:t>
          </a:r>
        </a:p>
      </dsp:txBody>
      <dsp:txXfrm>
        <a:off x="3495294" y="893826"/>
        <a:ext cx="3177539" cy="1906523"/>
      </dsp:txXfrm>
    </dsp:sp>
    <dsp:sp modelId="{945B0927-CEF3-A640-9CF0-3CA05ACF2668}">
      <dsp:nvSpPr>
        <dsp:cNvPr id="0" name=""/>
        <dsp:cNvSpPr/>
      </dsp:nvSpPr>
      <dsp:spPr>
        <a:xfrm>
          <a:off x="6990587" y="893826"/>
          <a:ext cx="3177539" cy="19065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/>
            <a:t>Blood loss</a:t>
          </a:r>
        </a:p>
      </dsp:txBody>
      <dsp:txXfrm>
        <a:off x="6990587" y="893826"/>
        <a:ext cx="3177539" cy="1906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FEEEA-D717-1D41-992D-0D79BF23BA67}" type="datetimeFigureOut">
              <a:rPr lang="tr-TR" smtClean="0"/>
              <a:t>8.01.2026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070A9-BC80-5A40-A6B4-FE5F07F85C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1641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070A9-BC80-5A40-A6B4-FE5F07F85CBF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4309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070A9-BC80-5A40-A6B4-FE5F07F85CBF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4244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070A9-BC80-5A40-A6B4-FE5F07F85CBF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0153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Anemia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classified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several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subtypes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methods</a:t>
            </a:r>
            <a:r>
              <a:rPr lang="tr-T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070A9-BC80-5A40-A6B4-FE5F07F85CBF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9089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070A9-BC80-5A40-A6B4-FE5F07F85CBF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2904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1/8/26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812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4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88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1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38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39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92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1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3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1/8/26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22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3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9" r:id="rId6"/>
    <p:sldLayoutId id="2147483744" r:id="rId7"/>
    <p:sldLayoutId id="2147483745" r:id="rId8"/>
    <p:sldLayoutId id="2147483746" r:id="rId9"/>
    <p:sldLayoutId id="2147483748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www.amboss.com/us/knowledge/Laboratory_medicine#Z920291805255614c70b957514119aa1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mboss.com/us/knowledge/Laboratory_medicine#Zad9d69b0e14fe68de004e7abe3c72e9c" TargetMode="External"/><Relationship Id="rId5" Type="http://schemas.openxmlformats.org/officeDocument/2006/relationships/hyperlink" Target="https://www.amboss.com/us/knowledge/Erythrocyte_morphology_and_hemoglobin#Z94b6c5cf373e3de2a4f32b9f3fb10b4e" TargetMode="External"/><Relationship Id="rId4" Type="http://schemas.openxmlformats.org/officeDocument/2006/relationships/hyperlink" Target="https://www.amboss.com/us/knowledge/Basics_of_hematology#Z79ddb9a0dd4dbd469d90aef3521a5f9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ulsenotes.com/medicine/haematology/notes/beta-thalassaemia" TargetMode="External"/><Relationship Id="rId2" Type="http://schemas.openxmlformats.org/officeDocument/2006/relationships/hyperlink" Target="https://app.pulsenotes.com/medicine/haematology/notes/alpha-thalassaemia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pp.pulsenotes.com/medicine/haematology/notes/sickle-cell-disease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boss.com/us/knowledge/Basics_of_hematology#Z79ddb9a0dd4dbd469d90aef3521a5f9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mboss.com/us/knowledge/Cellular_changes_and_adaptive_responses#Z2a4436e6b50383d2f3a205f11f9c829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EF5B6F3B-49BE-4E93-BDB0-9F1BB5E809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1" r="4995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DFDB458-8959-8D47-9860-20875E86C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7551595" cy="3204134"/>
          </a:xfrm>
        </p:spPr>
        <p:txBody>
          <a:bodyPr anchor="b">
            <a:normAutofit/>
          </a:bodyPr>
          <a:lstStyle/>
          <a:p>
            <a:r>
              <a:rPr lang="tr-TR" sz="3400" dirty="0"/>
              <a:t>CLASSİFİCATİON OF ANEMİA</a:t>
            </a:r>
            <a:br>
              <a:rPr lang="tr-TR" sz="3400" dirty="0"/>
            </a:br>
            <a:r>
              <a:rPr lang="tr-TR" sz="3400" dirty="0"/>
              <a:t>04/02/2021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554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F97974-2C4A-CF42-A7FA-FBAF47948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938384"/>
            <a:ext cx="10168128" cy="1179576"/>
          </a:xfrm>
        </p:spPr>
        <p:txBody>
          <a:bodyPr>
            <a:normAutofit fontScale="90000"/>
          </a:bodyPr>
          <a:lstStyle/>
          <a:p>
            <a:r>
              <a:rPr lang="tr-TR" dirty="0" err="1">
                <a:highlight>
                  <a:srgbClr val="FFFF00"/>
                </a:highlight>
              </a:rPr>
              <a:t>Mean</a:t>
            </a:r>
            <a:r>
              <a:rPr lang="tr-TR" dirty="0">
                <a:highlight>
                  <a:srgbClr val="FFFF00"/>
                </a:highlight>
              </a:rPr>
              <a:t> Cell Hemoglobin (MCH): 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E174200-8D09-C84D-85F6-25BE70830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789832"/>
          </a:xfrm>
        </p:spPr>
        <p:txBody>
          <a:bodyPr>
            <a:normAutofit fontScale="92500"/>
          </a:bodyPr>
          <a:lstStyle/>
          <a:p>
            <a:r>
              <a:rPr lang="tr-TR" sz="2800" b="1" dirty="0" err="1"/>
              <a:t>The</a:t>
            </a:r>
            <a:r>
              <a:rPr lang="tr-TR" sz="2800" b="1" dirty="0"/>
              <a:t> MCH </a:t>
            </a:r>
            <a:r>
              <a:rPr lang="tr-TR" sz="2800" b="1" dirty="0" err="1"/>
              <a:t>indicates</a:t>
            </a:r>
            <a:r>
              <a:rPr lang="tr-TR" sz="2800" b="1" dirty="0"/>
              <a:t> </a:t>
            </a:r>
            <a:r>
              <a:rPr lang="tr-TR" sz="2800" b="1" dirty="0" err="1"/>
              <a:t>the</a:t>
            </a:r>
            <a:r>
              <a:rPr lang="tr-TR" sz="2800" b="1" dirty="0"/>
              <a:t> </a:t>
            </a:r>
            <a:r>
              <a:rPr lang="tr-TR" sz="2800" b="1" i="1" dirty="0" err="1"/>
              <a:t>weight</a:t>
            </a:r>
            <a:r>
              <a:rPr lang="tr-TR" sz="2800" b="1" i="1" dirty="0"/>
              <a:t> </a:t>
            </a:r>
            <a:r>
              <a:rPr lang="tr-TR" sz="2800" b="1" dirty="0"/>
              <a:t>of </a:t>
            </a:r>
            <a:r>
              <a:rPr lang="tr-TR" sz="2800" b="1" dirty="0" err="1"/>
              <a:t>Hb</a:t>
            </a:r>
            <a:r>
              <a:rPr lang="tr-TR" sz="2800" b="1" dirty="0"/>
              <a:t> in </a:t>
            </a:r>
            <a:r>
              <a:rPr lang="tr-TR" sz="2800" b="1" dirty="0" err="1"/>
              <a:t>the</a:t>
            </a:r>
            <a:r>
              <a:rPr lang="tr-TR" sz="2800" b="1" dirty="0"/>
              <a:t> </a:t>
            </a:r>
            <a:r>
              <a:rPr lang="tr-TR" sz="2800" b="1" dirty="0" err="1"/>
              <a:t>average</a:t>
            </a:r>
            <a:r>
              <a:rPr lang="tr-TR" sz="2800" b="1" dirty="0"/>
              <a:t> </a:t>
            </a:r>
            <a:r>
              <a:rPr lang="tr-TR" sz="2800" b="1" dirty="0" err="1"/>
              <a:t>red</a:t>
            </a:r>
            <a:r>
              <a:rPr lang="tr-TR" sz="2800" b="1" dirty="0"/>
              <a:t> </a:t>
            </a:r>
            <a:r>
              <a:rPr lang="tr-TR" sz="2800" b="1" dirty="0" err="1"/>
              <a:t>cell</a:t>
            </a:r>
            <a:r>
              <a:rPr lang="tr-TR" sz="2800" b="1" dirty="0"/>
              <a:t>. </a:t>
            </a:r>
            <a:endParaRPr lang="tr-TR" sz="2800" dirty="0"/>
          </a:p>
          <a:p>
            <a:endParaRPr lang="tr-TR" sz="2800" dirty="0"/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FA27F41E-7C68-784D-9053-0F033989613F}"/>
              </a:ext>
            </a:extLst>
          </p:cNvPr>
          <p:cNvSpPr txBox="1">
            <a:spLocks/>
          </p:cNvSpPr>
          <p:nvPr/>
        </p:nvSpPr>
        <p:spPr>
          <a:xfrm>
            <a:off x="1222998" y="3983886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>
                <a:highlight>
                  <a:srgbClr val="FFFF00"/>
                </a:highlight>
              </a:rPr>
              <a:t>Mean</a:t>
            </a:r>
            <a:r>
              <a:rPr lang="tr-TR" dirty="0">
                <a:highlight>
                  <a:srgbClr val="FFFF00"/>
                </a:highlight>
              </a:rPr>
              <a:t> Cell Hemoglobin </a:t>
            </a:r>
            <a:r>
              <a:rPr lang="tr-TR" dirty="0" err="1">
                <a:highlight>
                  <a:srgbClr val="FFFF00"/>
                </a:highlight>
              </a:rPr>
              <a:t>Concentration</a:t>
            </a:r>
            <a:r>
              <a:rPr lang="tr-TR" dirty="0">
                <a:highlight>
                  <a:srgbClr val="FFFF00"/>
                </a:highlight>
              </a:rPr>
              <a:t> (MCHC): </a:t>
            </a:r>
          </a:p>
          <a:p>
            <a:br>
              <a:rPr lang="tr-TR" dirty="0"/>
            </a:br>
            <a:endParaRPr lang="tr-TR" dirty="0"/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5F212DB8-9337-F84A-B744-7A40524C8FA6}"/>
              </a:ext>
            </a:extLst>
          </p:cNvPr>
          <p:cNvSpPr txBox="1">
            <a:spLocks/>
          </p:cNvSpPr>
          <p:nvPr/>
        </p:nvSpPr>
        <p:spPr>
          <a:xfrm>
            <a:off x="1115568" y="5133782"/>
            <a:ext cx="10168128" cy="7898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 err="1"/>
              <a:t>The</a:t>
            </a:r>
            <a:r>
              <a:rPr lang="tr-TR" sz="2800" b="1" dirty="0"/>
              <a:t> MCHC </a:t>
            </a:r>
            <a:r>
              <a:rPr lang="tr-TR" sz="2800" b="1" dirty="0" err="1"/>
              <a:t>indicates</a:t>
            </a:r>
            <a:r>
              <a:rPr lang="tr-TR" sz="2800" b="1" dirty="0"/>
              <a:t> </a:t>
            </a:r>
            <a:r>
              <a:rPr lang="tr-TR" sz="2800" b="1" dirty="0" err="1"/>
              <a:t>the</a:t>
            </a:r>
            <a:r>
              <a:rPr lang="tr-TR" sz="2800" b="1" dirty="0"/>
              <a:t> </a:t>
            </a:r>
            <a:r>
              <a:rPr lang="tr-TR" sz="2800" b="1" i="1" dirty="0" err="1"/>
              <a:t>concentration</a:t>
            </a:r>
            <a:r>
              <a:rPr lang="tr-TR" sz="2800" b="1" i="1" dirty="0"/>
              <a:t> </a:t>
            </a:r>
            <a:r>
              <a:rPr lang="tr-TR" sz="2800" b="1" dirty="0"/>
              <a:t>of </a:t>
            </a:r>
            <a:r>
              <a:rPr lang="tr-TR" sz="2800" b="1" dirty="0" err="1"/>
              <a:t>Hb</a:t>
            </a:r>
            <a:r>
              <a:rPr lang="tr-TR" sz="2800" b="1" dirty="0"/>
              <a:t> in </a:t>
            </a:r>
            <a:r>
              <a:rPr lang="tr-TR" sz="2800" b="1" dirty="0" err="1"/>
              <a:t>the</a:t>
            </a:r>
            <a:r>
              <a:rPr lang="tr-TR" sz="2800" b="1" dirty="0"/>
              <a:t> </a:t>
            </a:r>
            <a:r>
              <a:rPr lang="tr-TR" sz="2800" b="1" dirty="0" err="1"/>
              <a:t>average</a:t>
            </a:r>
            <a:r>
              <a:rPr lang="tr-TR" sz="2800" b="1" dirty="0"/>
              <a:t> </a:t>
            </a:r>
            <a:r>
              <a:rPr lang="tr-TR" sz="2800" b="1" dirty="0" err="1"/>
              <a:t>red</a:t>
            </a:r>
            <a:r>
              <a:rPr lang="tr-TR" sz="2800" b="1" dirty="0"/>
              <a:t> </a:t>
            </a:r>
            <a:r>
              <a:rPr lang="tr-TR" sz="2800" b="1" dirty="0" err="1"/>
              <a:t>cell</a:t>
            </a:r>
            <a:r>
              <a:rPr lang="tr-TR" sz="2800" b="1" dirty="0"/>
              <a:t> </a:t>
            </a:r>
            <a:r>
              <a:rPr lang="tr-TR" sz="2800" b="1" dirty="0" err="1"/>
              <a:t>or</a:t>
            </a:r>
            <a:r>
              <a:rPr lang="tr-TR" sz="2800" b="1" dirty="0"/>
              <a:t> </a:t>
            </a:r>
            <a:r>
              <a:rPr lang="tr-TR" sz="2800" b="1" dirty="0" err="1"/>
              <a:t>the</a:t>
            </a:r>
            <a:r>
              <a:rPr lang="tr-TR" sz="2800" b="1" dirty="0"/>
              <a:t> </a:t>
            </a:r>
            <a:r>
              <a:rPr lang="tr-TR" sz="2800" b="1" dirty="0" err="1"/>
              <a:t>ratio</a:t>
            </a:r>
            <a:r>
              <a:rPr lang="tr-TR" sz="2800" b="1" dirty="0"/>
              <a:t> of </a:t>
            </a:r>
            <a:r>
              <a:rPr lang="tr-TR" sz="2800" b="1" dirty="0" err="1"/>
              <a:t>the</a:t>
            </a:r>
            <a:r>
              <a:rPr lang="tr-TR" sz="2800" b="1" dirty="0"/>
              <a:t> </a:t>
            </a:r>
            <a:r>
              <a:rPr lang="tr-TR" sz="2800" b="1" dirty="0" err="1"/>
              <a:t>weight</a:t>
            </a:r>
            <a:r>
              <a:rPr lang="tr-TR" sz="2800" b="1" dirty="0"/>
              <a:t> of </a:t>
            </a:r>
            <a:r>
              <a:rPr lang="tr-TR" sz="2800" b="1" dirty="0" err="1"/>
              <a:t>the</a:t>
            </a:r>
            <a:r>
              <a:rPr lang="tr-TR" sz="2800" b="1" dirty="0"/>
              <a:t> </a:t>
            </a:r>
            <a:r>
              <a:rPr lang="tr-TR" sz="2800" b="1" dirty="0" err="1"/>
              <a:t>Hb</a:t>
            </a:r>
            <a:r>
              <a:rPr lang="tr-TR" sz="2800" b="1" dirty="0"/>
              <a:t> </a:t>
            </a:r>
            <a:r>
              <a:rPr lang="tr-TR" sz="2800" b="1" dirty="0" err="1"/>
              <a:t>to</a:t>
            </a:r>
            <a:r>
              <a:rPr lang="tr-TR" sz="2800" b="1" dirty="0"/>
              <a:t> </a:t>
            </a:r>
            <a:r>
              <a:rPr lang="tr-TR" sz="2800" b="1" dirty="0" err="1"/>
              <a:t>the</a:t>
            </a:r>
            <a:r>
              <a:rPr lang="tr-TR" sz="2800" b="1" dirty="0"/>
              <a:t> </a:t>
            </a:r>
            <a:r>
              <a:rPr lang="tr-TR" sz="2800" b="1" dirty="0" err="1"/>
              <a:t>volume</a:t>
            </a:r>
            <a:r>
              <a:rPr lang="tr-TR" sz="2800" b="1" dirty="0"/>
              <a:t> in </a:t>
            </a:r>
            <a:r>
              <a:rPr lang="tr-TR" sz="2800" b="1" dirty="0" err="1"/>
              <a:t>which</a:t>
            </a:r>
            <a:r>
              <a:rPr lang="tr-TR" sz="2800" b="1" dirty="0"/>
              <a:t> it is </a:t>
            </a:r>
            <a:r>
              <a:rPr lang="tr-TR" sz="2800" b="1" dirty="0" err="1"/>
              <a:t>contained</a:t>
            </a:r>
            <a:r>
              <a:rPr lang="tr-TR" sz="2800" b="1" dirty="0"/>
              <a:t> (</a:t>
            </a:r>
            <a:r>
              <a:rPr lang="tr-TR" sz="2800" b="1" dirty="0" err="1"/>
              <a:t>chromicity</a:t>
            </a:r>
            <a:r>
              <a:rPr lang="tr-TR" sz="2800" b="1" dirty="0"/>
              <a:t>) </a:t>
            </a:r>
            <a:endParaRPr lang="tr-TR" sz="2800" dirty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434804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E59799-9B04-7F43-8DD2-007B57AF9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Normal </a:t>
            </a:r>
            <a:r>
              <a:rPr lang="tr-TR" dirty="0" err="1"/>
              <a:t>red</a:t>
            </a:r>
            <a:r>
              <a:rPr lang="tr-TR" dirty="0"/>
              <a:t> </a:t>
            </a:r>
            <a:r>
              <a:rPr lang="tr-TR" dirty="0" err="1"/>
              <a:t>blood</a:t>
            </a:r>
            <a:r>
              <a:rPr lang="tr-TR" dirty="0"/>
              <a:t> </a:t>
            </a:r>
            <a:r>
              <a:rPr lang="tr-TR" dirty="0" err="1"/>
              <a:t>cell</a:t>
            </a:r>
            <a:r>
              <a:rPr lang="tr-TR" dirty="0"/>
              <a:t> </a:t>
            </a:r>
            <a:r>
              <a:rPr lang="tr-TR" dirty="0" err="1"/>
              <a:t>morphology</a:t>
            </a:r>
            <a:r>
              <a:rPr lang="tr-TR" dirty="0"/>
              <a:t>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9A10B8-CB59-9B48-AD9F-761877FF8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tr-TR" sz="2800" dirty="0" err="1"/>
              <a:t>Characterized</a:t>
            </a:r>
            <a:r>
              <a:rPr lang="tr-TR" sz="2800" dirty="0"/>
              <a:t> </a:t>
            </a:r>
            <a:r>
              <a:rPr lang="tr-TR" sz="2800" dirty="0" err="1"/>
              <a:t>by</a:t>
            </a:r>
            <a:r>
              <a:rPr lang="tr-TR" sz="2800" dirty="0"/>
              <a:t> a </a:t>
            </a:r>
            <a:r>
              <a:rPr lang="tr-TR" sz="2800" dirty="0" err="1"/>
              <a:t>donut</a:t>
            </a:r>
            <a:r>
              <a:rPr lang="tr-TR" sz="2800" dirty="0"/>
              <a:t> </a:t>
            </a:r>
            <a:r>
              <a:rPr lang="tr-TR" sz="2800" dirty="0" err="1"/>
              <a:t>shape</a:t>
            </a:r>
            <a:r>
              <a:rPr lang="tr-TR" sz="2800" dirty="0"/>
              <a:t> </a:t>
            </a:r>
            <a:r>
              <a:rPr lang="tr-TR" sz="2800" dirty="0" err="1"/>
              <a:t>with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center</a:t>
            </a:r>
            <a:r>
              <a:rPr lang="tr-TR" sz="2800" dirty="0"/>
              <a:t> 1/3 of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red</a:t>
            </a:r>
            <a:r>
              <a:rPr lang="tr-TR" sz="2800" dirty="0"/>
              <a:t> </a:t>
            </a:r>
            <a:r>
              <a:rPr lang="tr-TR" sz="2800" dirty="0" err="1"/>
              <a:t>cell</a:t>
            </a:r>
            <a:r>
              <a:rPr lang="tr-TR" sz="2800" dirty="0"/>
              <a:t> </a:t>
            </a:r>
            <a:r>
              <a:rPr lang="tr-TR" sz="2800" dirty="0" err="1"/>
              <a:t>being</a:t>
            </a:r>
            <a:r>
              <a:rPr lang="tr-TR" sz="2800" dirty="0"/>
              <a:t> </a:t>
            </a:r>
            <a:r>
              <a:rPr lang="tr-TR" sz="2800" dirty="0" err="1"/>
              <a:t>pale</a:t>
            </a:r>
            <a:r>
              <a:rPr lang="tr-TR" sz="2800" dirty="0"/>
              <a:t> </a:t>
            </a:r>
            <a:r>
              <a:rPr lang="tr-TR" sz="2800" dirty="0" err="1"/>
              <a:t>or</a:t>
            </a:r>
            <a:r>
              <a:rPr lang="tr-TR" sz="2800" dirty="0"/>
              <a:t> </a:t>
            </a:r>
            <a:r>
              <a:rPr lang="tr-TR" sz="2800" dirty="0" err="1"/>
              <a:t>without</a:t>
            </a:r>
            <a:r>
              <a:rPr lang="tr-TR" sz="2800" dirty="0"/>
              <a:t> hemoglobin. </a:t>
            </a:r>
          </a:p>
          <a:p>
            <a:pPr>
              <a:buFont typeface="Wingdings" pitchFamily="2" charset="2"/>
              <a:buChar char="q"/>
            </a:pPr>
            <a:endParaRPr lang="tr-TR" sz="2800" dirty="0"/>
          </a:p>
          <a:p>
            <a:pPr>
              <a:buFont typeface="Wingdings" pitchFamily="2" charset="2"/>
              <a:buChar char="q"/>
            </a:pPr>
            <a:r>
              <a:rPr lang="tr-TR" sz="2800" dirty="0" err="1"/>
              <a:t>This</a:t>
            </a:r>
            <a:r>
              <a:rPr lang="tr-TR" sz="2800" dirty="0"/>
              <a:t> is </a:t>
            </a:r>
            <a:r>
              <a:rPr lang="tr-TR" sz="2800" dirty="0" err="1"/>
              <a:t>assessed</a:t>
            </a:r>
            <a:r>
              <a:rPr lang="tr-TR" sz="2800" dirty="0"/>
              <a:t> on </a:t>
            </a:r>
            <a:r>
              <a:rPr lang="tr-TR" sz="2800" dirty="0" err="1"/>
              <a:t>peripheral</a:t>
            </a:r>
            <a:r>
              <a:rPr lang="tr-TR" sz="2800" dirty="0"/>
              <a:t> </a:t>
            </a:r>
            <a:r>
              <a:rPr lang="tr-TR" sz="2800" dirty="0" err="1"/>
              <a:t>smear</a:t>
            </a:r>
            <a:r>
              <a:rPr lang="tr-TR" sz="2800" dirty="0"/>
              <a:t>. 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261368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öroloji kliniğinde insan beyninin taraması">
            <a:extLst>
              <a:ext uri="{FF2B5EF4-FFF2-40B4-BE49-F238E27FC236}">
                <a16:creationId xmlns:a16="http://schemas.microsoft.com/office/drawing/2014/main" id="{329445BA-EC81-4B02-97AE-1EFD834E6D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0"/>
          <a:stretch/>
        </p:blipFill>
        <p:spPr>
          <a:xfrm>
            <a:off x="3523488" y="437057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2404148-4853-0445-99C9-E2544BCED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7926" y="437057"/>
            <a:ext cx="4023360" cy="6698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b="0" dirty="0" err="1"/>
              <a:t>Classification</a:t>
            </a:r>
            <a:endParaRPr lang="tr-TR" b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F8EDFF92-7245-0E49-9948-AC436B313DF4}"/>
              </a:ext>
            </a:extLst>
          </p:cNvPr>
          <p:cNvSpPr/>
          <p:nvPr/>
        </p:nvSpPr>
        <p:spPr>
          <a:xfrm>
            <a:off x="833073" y="1300021"/>
            <a:ext cx="72252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0" i="0" u="none" strike="noStrike" dirty="0" err="1">
                <a:effectLst/>
                <a:latin typeface="Metric"/>
              </a:rPr>
              <a:t>Causes</a:t>
            </a:r>
            <a:r>
              <a:rPr lang="tr-TR" sz="2800" b="0" i="0" u="none" strike="noStrike" dirty="0">
                <a:effectLst/>
                <a:latin typeface="Metric"/>
              </a:rPr>
              <a:t> of </a:t>
            </a:r>
            <a:r>
              <a:rPr lang="tr-TR" sz="2800" b="0" i="0" u="none" strike="noStrike" dirty="0" err="1">
                <a:effectLst/>
                <a:latin typeface="Metric"/>
              </a:rPr>
              <a:t>anaemia</a:t>
            </a:r>
            <a:r>
              <a:rPr lang="tr-TR" sz="2800" b="0" i="0" u="none" strike="noStrike" dirty="0">
                <a:effectLst/>
                <a:latin typeface="Metric"/>
              </a:rPr>
              <a:t> can be </a:t>
            </a:r>
            <a:r>
              <a:rPr lang="tr-TR" sz="2800" b="0" i="0" u="none" strike="noStrike" dirty="0" err="1">
                <a:effectLst/>
                <a:latin typeface="Metric"/>
              </a:rPr>
              <a:t>classified</a:t>
            </a:r>
            <a:r>
              <a:rPr lang="tr-TR" sz="2800" b="0" i="0" u="none" strike="noStrike" dirty="0">
                <a:effectLst/>
                <a:latin typeface="Metric"/>
              </a:rPr>
              <a:t> </a:t>
            </a:r>
            <a:r>
              <a:rPr lang="tr-TR" sz="2800" b="0" i="0" u="none" strike="noStrike" dirty="0" err="1">
                <a:effectLst/>
                <a:latin typeface="Metric"/>
              </a:rPr>
              <a:t>based</a:t>
            </a:r>
            <a:r>
              <a:rPr lang="tr-TR" sz="2800" b="0" i="0" u="none" strike="noStrike" dirty="0">
                <a:effectLst/>
                <a:latin typeface="Metric"/>
              </a:rPr>
              <a:t> </a:t>
            </a:r>
            <a:r>
              <a:rPr lang="tr-TR" sz="2800" b="0" i="0" u="none" strike="noStrike" dirty="0" err="1">
                <a:effectLst/>
                <a:latin typeface="Metric"/>
              </a:rPr>
              <a:t>upon</a:t>
            </a:r>
            <a:r>
              <a:rPr lang="tr-TR" sz="2800" b="0" i="0" u="none" strike="noStrike" dirty="0">
                <a:effectLst/>
                <a:latin typeface="Metric"/>
              </a:rPr>
              <a:t> </a:t>
            </a:r>
            <a:r>
              <a:rPr lang="tr-TR" sz="2800" b="0" i="0" u="none" strike="noStrike" dirty="0" err="1">
                <a:effectLst/>
                <a:latin typeface="Metric"/>
              </a:rPr>
              <a:t>aetiology</a:t>
            </a:r>
            <a:r>
              <a:rPr lang="tr-TR" sz="2800" b="0" i="0" u="none" strike="noStrike" dirty="0">
                <a:effectLst/>
                <a:latin typeface="Metric"/>
              </a:rPr>
              <a:t> </a:t>
            </a:r>
            <a:r>
              <a:rPr lang="tr-TR" sz="2800" b="0" i="0" u="none" strike="noStrike" dirty="0" err="1">
                <a:effectLst/>
                <a:latin typeface="Metric"/>
              </a:rPr>
              <a:t>or</a:t>
            </a:r>
            <a:r>
              <a:rPr lang="tr-TR" sz="2800" b="0" i="0" u="none" strike="noStrike" dirty="0">
                <a:effectLst/>
                <a:latin typeface="Metric"/>
              </a:rPr>
              <a:t> </a:t>
            </a:r>
            <a:r>
              <a:rPr lang="tr-TR" sz="2800" b="0" i="0" u="none" strike="noStrike" dirty="0" err="1">
                <a:effectLst/>
                <a:latin typeface="Metric"/>
              </a:rPr>
              <a:t>morphology</a:t>
            </a:r>
            <a:r>
              <a:rPr lang="tr-TR" sz="2800" b="0" i="0" u="none" strike="noStrike" dirty="0">
                <a:effectLst/>
                <a:latin typeface="Metric"/>
              </a:rPr>
              <a:t>.</a:t>
            </a:r>
            <a:endParaRPr lang="tr-TR" sz="2800" dirty="0"/>
          </a:p>
        </p:txBody>
      </p:sp>
      <p:pic>
        <p:nvPicPr>
          <p:cNvPr id="7" name="Resim 6" descr="metin içeren bir resim&#10;&#10;Açıklama otomatik olarak oluşturuldu">
            <a:extLst>
              <a:ext uri="{FF2B5EF4-FFF2-40B4-BE49-F238E27FC236}">
                <a16:creationId xmlns:a16="http://schemas.microsoft.com/office/drawing/2014/main" id="{973162A7-0EB1-5340-8424-7AB2AC19E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60" y="2406929"/>
            <a:ext cx="6107579" cy="357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87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892B96-D525-A84E-910C-C47CEB813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650573"/>
          </a:xfrm>
        </p:spPr>
        <p:txBody>
          <a:bodyPr/>
          <a:lstStyle/>
          <a:p>
            <a:r>
              <a:rPr lang="tr-TR" dirty="0" err="1"/>
              <a:t>Classification</a:t>
            </a:r>
            <a:r>
              <a:rPr lang="tr-TR" dirty="0"/>
              <a:t> of </a:t>
            </a:r>
            <a:r>
              <a:rPr lang="tr-TR" dirty="0" err="1"/>
              <a:t>anemia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morphology</a:t>
            </a:r>
            <a:endParaRPr lang="tr-TR" dirty="0"/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D58B0E40-B116-BD48-9CE5-FBD4EA4DD8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8255058"/>
              </p:ext>
            </p:extLst>
          </p:nvPr>
        </p:nvGraphicFramePr>
        <p:xfrm>
          <a:off x="1115568" y="2822797"/>
          <a:ext cx="10168128" cy="369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ikdörtgen 3">
            <a:extLst>
              <a:ext uri="{FF2B5EF4-FFF2-40B4-BE49-F238E27FC236}">
                <a16:creationId xmlns:a16="http://schemas.microsoft.com/office/drawing/2014/main" id="{BF317219-EACB-474A-A50F-C9510303A3EB}"/>
              </a:ext>
            </a:extLst>
          </p:cNvPr>
          <p:cNvSpPr/>
          <p:nvPr/>
        </p:nvSpPr>
        <p:spPr>
          <a:xfrm>
            <a:off x="1115568" y="1410840"/>
            <a:ext cx="106367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morphological</a:t>
            </a:r>
            <a:r>
              <a:rPr lang="tr-TR" sz="2400" dirty="0"/>
              <a:t> </a:t>
            </a:r>
            <a:r>
              <a:rPr lang="tr-TR" sz="2400" dirty="0" err="1"/>
              <a:t>approach</a:t>
            </a:r>
            <a:r>
              <a:rPr lang="tr-TR" sz="2400" dirty="0"/>
              <a:t> </a:t>
            </a:r>
            <a:r>
              <a:rPr lang="tr-TR" sz="2400" dirty="0" err="1"/>
              <a:t>categorises</a:t>
            </a:r>
            <a:r>
              <a:rPr lang="tr-TR" sz="2400" dirty="0"/>
              <a:t> </a:t>
            </a:r>
            <a:r>
              <a:rPr lang="tr-TR" sz="2400" dirty="0" err="1"/>
              <a:t>anaemia</a:t>
            </a:r>
            <a:r>
              <a:rPr lang="tr-TR" sz="2400" dirty="0"/>
              <a:t> </a:t>
            </a:r>
            <a:r>
              <a:rPr lang="tr-TR" sz="2400" dirty="0" err="1"/>
              <a:t>based</a:t>
            </a:r>
            <a:r>
              <a:rPr lang="tr-TR" sz="2400" dirty="0"/>
              <a:t> on </a:t>
            </a:r>
            <a:r>
              <a:rPr lang="tr-TR" sz="2400" dirty="0" err="1"/>
              <a:t>the</a:t>
            </a:r>
            <a:r>
              <a:rPr lang="tr-TR" sz="2400" dirty="0"/>
              <a:t> size of </a:t>
            </a:r>
            <a:r>
              <a:rPr lang="tr-TR" sz="2400" dirty="0" err="1"/>
              <a:t>RBCs</a:t>
            </a:r>
            <a:r>
              <a:rPr lang="tr-TR" sz="2400" dirty="0"/>
              <a:t> (</a:t>
            </a:r>
            <a:r>
              <a:rPr lang="tr-TR" sz="2400" dirty="0" err="1"/>
              <a:t>e.g</a:t>
            </a:r>
            <a:r>
              <a:rPr lang="tr-TR" sz="2400" dirty="0"/>
              <a:t>.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mean</a:t>
            </a:r>
            <a:r>
              <a:rPr lang="tr-TR" sz="2400" dirty="0"/>
              <a:t> </a:t>
            </a:r>
            <a:r>
              <a:rPr lang="tr-TR" sz="2400" dirty="0" err="1"/>
              <a:t>corpuscular</a:t>
            </a:r>
            <a:r>
              <a:rPr lang="tr-TR" sz="2400" dirty="0"/>
              <a:t> </a:t>
            </a:r>
            <a:r>
              <a:rPr lang="tr-TR" sz="2400" dirty="0" err="1"/>
              <a:t>volume</a:t>
            </a:r>
            <a:r>
              <a:rPr lang="tr-TR" sz="2400" dirty="0"/>
              <a:t>).</a:t>
            </a:r>
          </a:p>
          <a:p>
            <a:endParaRPr lang="tr-TR" sz="2400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22AD8AC5-E68C-7146-86C3-0A9FC4A0AB70}"/>
              </a:ext>
            </a:extLst>
          </p:cNvPr>
          <p:cNvSpPr/>
          <p:nvPr/>
        </p:nvSpPr>
        <p:spPr>
          <a:xfrm>
            <a:off x="2105659" y="2822797"/>
            <a:ext cx="8656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err="1">
                <a:latin typeface="Comic Sans MS" panose="030F0902030302020204" pitchFamily="66" charset="0"/>
              </a:rPr>
              <a:t>This</a:t>
            </a:r>
            <a:r>
              <a:rPr lang="tr-TR" sz="2800" b="1" dirty="0">
                <a:latin typeface="Comic Sans MS" panose="030F0902030302020204" pitchFamily="66" charset="0"/>
              </a:rPr>
              <a:t> </a:t>
            </a:r>
            <a:r>
              <a:rPr lang="tr-TR" sz="2800" b="1" dirty="0" err="1">
                <a:latin typeface="Comic Sans MS" panose="030F0902030302020204" pitchFamily="66" charset="0"/>
              </a:rPr>
              <a:t>approach</a:t>
            </a:r>
            <a:r>
              <a:rPr lang="tr-TR" sz="2800" b="1" dirty="0">
                <a:latin typeface="Comic Sans MS" panose="030F0902030302020204" pitchFamily="66" charset="0"/>
              </a:rPr>
              <a:t> </a:t>
            </a:r>
            <a:r>
              <a:rPr lang="tr-TR" sz="2800" b="1" dirty="0" err="1">
                <a:latin typeface="Comic Sans MS" panose="030F0902030302020204" pitchFamily="66" charset="0"/>
              </a:rPr>
              <a:t>arranges</a:t>
            </a:r>
            <a:r>
              <a:rPr lang="tr-TR" sz="2800" b="1" dirty="0">
                <a:latin typeface="Comic Sans MS" panose="030F0902030302020204" pitchFamily="66" charset="0"/>
              </a:rPr>
              <a:t> </a:t>
            </a:r>
            <a:r>
              <a:rPr lang="tr-TR" sz="2800" b="1" dirty="0" err="1">
                <a:latin typeface="Comic Sans MS" panose="030F0902030302020204" pitchFamily="66" charset="0"/>
              </a:rPr>
              <a:t>anaemia</a:t>
            </a:r>
            <a:r>
              <a:rPr lang="tr-TR" sz="2800" b="1" dirty="0">
                <a:latin typeface="Comic Sans MS" panose="030F0902030302020204" pitchFamily="66" charset="0"/>
              </a:rPr>
              <a:t> </a:t>
            </a:r>
            <a:r>
              <a:rPr lang="tr-TR" sz="2800" b="1" dirty="0" err="1">
                <a:latin typeface="Comic Sans MS" panose="030F0902030302020204" pitchFamily="66" charset="0"/>
              </a:rPr>
              <a:t>into</a:t>
            </a:r>
            <a:r>
              <a:rPr lang="tr-TR" sz="2800" b="1" dirty="0">
                <a:latin typeface="Comic Sans MS" panose="030F0902030302020204" pitchFamily="66" charset="0"/>
              </a:rPr>
              <a:t> </a:t>
            </a:r>
            <a:r>
              <a:rPr lang="tr-TR" sz="2800" b="1" dirty="0" err="1">
                <a:latin typeface="Comic Sans MS" panose="030F0902030302020204" pitchFamily="66" charset="0"/>
              </a:rPr>
              <a:t>three</a:t>
            </a:r>
            <a:r>
              <a:rPr lang="tr-TR" sz="2800" b="1" dirty="0">
                <a:latin typeface="Comic Sans MS" panose="030F0902030302020204" pitchFamily="66" charset="0"/>
              </a:rPr>
              <a:t> </a:t>
            </a:r>
            <a:r>
              <a:rPr lang="tr-TR" sz="2800" b="1" dirty="0" err="1">
                <a:latin typeface="Comic Sans MS" panose="030F0902030302020204" pitchFamily="66" charset="0"/>
              </a:rPr>
              <a:t>groups</a:t>
            </a:r>
            <a:r>
              <a:rPr lang="tr-TR" sz="2800" b="1" dirty="0">
                <a:latin typeface="Comic Sans MS" panose="030F0902030302020204" pitchFamily="66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53886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BE2A16-7B15-8943-928D-21E7F53F3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Microcytic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B94F91-D575-3D49-A812-6975AB642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379095"/>
            <a:ext cx="10168128" cy="5276538"/>
          </a:xfrm>
        </p:spPr>
        <p:txBody>
          <a:bodyPr>
            <a:normAutofit/>
          </a:bodyPr>
          <a:lstStyle/>
          <a:p>
            <a:r>
              <a:rPr lang="tr-TR" sz="1800" dirty="0" err="1"/>
              <a:t>Anaemia</a:t>
            </a:r>
            <a:r>
              <a:rPr lang="tr-TR" sz="1800" dirty="0"/>
              <a:t> is </a:t>
            </a:r>
            <a:r>
              <a:rPr lang="tr-TR" sz="1800" dirty="0" err="1"/>
              <a:t>described</a:t>
            </a:r>
            <a:r>
              <a:rPr lang="tr-TR" sz="1800" dirty="0"/>
              <a:t> as </a:t>
            </a:r>
            <a:r>
              <a:rPr lang="tr-TR" sz="1800" dirty="0" err="1"/>
              <a:t>microcytic</a:t>
            </a:r>
            <a:r>
              <a:rPr lang="tr-TR" sz="1800" dirty="0"/>
              <a:t> </a:t>
            </a:r>
            <a:r>
              <a:rPr lang="tr-TR" sz="1800" dirty="0" err="1"/>
              <a:t>when</a:t>
            </a:r>
            <a:r>
              <a:rPr lang="tr-TR" sz="1800" dirty="0"/>
              <a:t> </a:t>
            </a:r>
            <a:r>
              <a:rPr lang="tr-TR" sz="1800" dirty="0" err="1"/>
              <a:t>the</a:t>
            </a:r>
            <a:r>
              <a:rPr lang="tr-TR" sz="1800" dirty="0"/>
              <a:t> MCV is &lt; 80 </a:t>
            </a:r>
            <a:r>
              <a:rPr lang="tr-TR" sz="1800" dirty="0" err="1"/>
              <a:t>fL</a:t>
            </a:r>
            <a:r>
              <a:rPr lang="tr-TR" sz="1800" dirty="0"/>
              <a:t>.</a:t>
            </a:r>
          </a:p>
          <a:p>
            <a:r>
              <a:rPr lang="tr-TR" sz="1800" dirty="0" err="1"/>
              <a:t>Microcytic</a:t>
            </a:r>
            <a:r>
              <a:rPr lang="tr-TR" sz="1800" dirty="0"/>
              <a:t> </a:t>
            </a:r>
            <a:r>
              <a:rPr lang="tr-TR" sz="1800" dirty="0" err="1"/>
              <a:t>anaemia</a:t>
            </a:r>
            <a:r>
              <a:rPr lang="tr-TR" sz="1800" dirty="0"/>
              <a:t> is </a:t>
            </a:r>
            <a:r>
              <a:rPr lang="tr-TR" sz="1800" dirty="0" err="1"/>
              <a:t>commonly</a:t>
            </a:r>
            <a:r>
              <a:rPr lang="tr-TR" sz="1800" dirty="0"/>
              <a:t> </a:t>
            </a:r>
            <a:r>
              <a:rPr lang="tr-TR" sz="1800" dirty="0" err="1"/>
              <a:t>associated</a:t>
            </a:r>
            <a:r>
              <a:rPr lang="tr-TR" sz="1800" dirty="0"/>
              <a:t> </a:t>
            </a:r>
            <a:r>
              <a:rPr lang="tr-TR" sz="1800" dirty="0" err="1"/>
              <a:t>with</a:t>
            </a:r>
            <a:r>
              <a:rPr lang="tr-TR" sz="1800" dirty="0"/>
              <a:t> a </a:t>
            </a:r>
            <a:r>
              <a:rPr lang="tr-TR" sz="1800" dirty="0" err="1"/>
              <a:t>reduction</a:t>
            </a:r>
            <a:r>
              <a:rPr lang="tr-TR" sz="1800" dirty="0"/>
              <a:t> in </a:t>
            </a:r>
            <a:r>
              <a:rPr lang="tr-TR" sz="1800" dirty="0" err="1"/>
              <a:t>the</a:t>
            </a:r>
            <a:r>
              <a:rPr lang="tr-TR" sz="1800" dirty="0"/>
              <a:t> </a:t>
            </a:r>
            <a:r>
              <a:rPr lang="tr-TR" sz="1800" dirty="0" err="1"/>
              <a:t>mean</a:t>
            </a:r>
            <a:r>
              <a:rPr lang="tr-TR" sz="1800" dirty="0"/>
              <a:t> </a:t>
            </a:r>
            <a:r>
              <a:rPr lang="tr-TR" sz="1800" dirty="0" err="1"/>
              <a:t>corpuscular</a:t>
            </a:r>
            <a:r>
              <a:rPr lang="tr-TR" sz="1800" dirty="0"/>
              <a:t> </a:t>
            </a:r>
            <a:r>
              <a:rPr lang="tr-TR" sz="1800" dirty="0" err="1"/>
              <a:t>haemoglobin</a:t>
            </a:r>
            <a:r>
              <a:rPr lang="tr-TR" sz="1800" dirty="0"/>
              <a:t> </a:t>
            </a:r>
            <a:r>
              <a:rPr lang="tr-TR" sz="1800" dirty="0" err="1"/>
              <a:t>concentration</a:t>
            </a:r>
            <a:r>
              <a:rPr lang="tr-TR" sz="1800" dirty="0"/>
              <a:t> (MCHC), </a:t>
            </a:r>
            <a:r>
              <a:rPr lang="tr-TR" sz="1800" dirty="0" err="1"/>
              <a:t>which</a:t>
            </a:r>
            <a:r>
              <a:rPr lang="tr-TR" sz="1800" dirty="0"/>
              <a:t> </a:t>
            </a:r>
            <a:r>
              <a:rPr lang="tr-TR" sz="1800" dirty="0" err="1"/>
              <a:t>leads</a:t>
            </a:r>
            <a:r>
              <a:rPr lang="tr-TR" sz="1800" dirty="0"/>
              <a:t> </a:t>
            </a:r>
            <a:r>
              <a:rPr lang="tr-TR" sz="1800" dirty="0" err="1"/>
              <a:t>to</a:t>
            </a:r>
            <a:r>
              <a:rPr lang="tr-TR" sz="1800" dirty="0"/>
              <a:t> </a:t>
            </a:r>
            <a:r>
              <a:rPr lang="tr-TR" sz="1800" dirty="0" err="1"/>
              <a:t>the</a:t>
            </a:r>
            <a:r>
              <a:rPr lang="tr-TR" sz="1800" dirty="0"/>
              <a:t> </a:t>
            </a:r>
            <a:r>
              <a:rPr lang="tr-TR" sz="1800" dirty="0" err="1"/>
              <a:t>appearance</a:t>
            </a:r>
            <a:r>
              <a:rPr lang="tr-TR" sz="1800" dirty="0"/>
              <a:t> of </a:t>
            </a:r>
            <a:r>
              <a:rPr lang="tr-TR" sz="1800" dirty="0" err="1"/>
              <a:t>pale</a:t>
            </a:r>
            <a:r>
              <a:rPr lang="tr-TR" sz="1800" dirty="0"/>
              <a:t> (</a:t>
            </a:r>
            <a:r>
              <a:rPr lang="tr-TR" sz="1800" dirty="0" err="1"/>
              <a:t>hypochromic</a:t>
            </a:r>
            <a:r>
              <a:rPr lang="tr-TR" sz="1800" dirty="0"/>
              <a:t>) </a:t>
            </a:r>
            <a:r>
              <a:rPr lang="tr-TR" sz="1800" dirty="0" err="1"/>
              <a:t>RBCs</a:t>
            </a:r>
            <a:r>
              <a:rPr lang="tr-TR" sz="1800" dirty="0"/>
              <a:t>. </a:t>
            </a:r>
          </a:p>
          <a:p>
            <a:r>
              <a:rPr lang="tr-TR" sz="1800" dirty="0" err="1"/>
              <a:t>The</a:t>
            </a:r>
            <a:r>
              <a:rPr lang="tr-TR" sz="1800" dirty="0"/>
              <a:t> </a:t>
            </a:r>
            <a:r>
              <a:rPr lang="tr-TR" sz="1800" dirty="0" err="1"/>
              <a:t>most</a:t>
            </a:r>
            <a:r>
              <a:rPr lang="tr-TR" sz="1800" dirty="0"/>
              <a:t> </a:t>
            </a:r>
            <a:r>
              <a:rPr lang="tr-TR" sz="1800" dirty="0" err="1"/>
              <a:t>common</a:t>
            </a:r>
            <a:r>
              <a:rPr lang="tr-TR" sz="1800" dirty="0"/>
              <a:t> </a:t>
            </a:r>
            <a:r>
              <a:rPr lang="tr-TR" sz="1800" dirty="0" err="1"/>
              <a:t>cause</a:t>
            </a:r>
            <a:r>
              <a:rPr lang="tr-TR" sz="1800" dirty="0"/>
              <a:t> of </a:t>
            </a:r>
            <a:r>
              <a:rPr lang="tr-TR" sz="1800" dirty="0" err="1">
                <a:solidFill>
                  <a:srgbClr val="FF0000"/>
                </a:solidFill>
                <a:latin typeface="Segoe Print" panose="02000800000000000000" pitchFamily="2" charset="0"/>
              </a:rPr>
              <a:t>microcytic</a:t>
            </a:r>
            <a:r>
              <a:rPr lang="tr-TR" sz="1800" dirty="0">
                <a:solidFill>
                  <a:srgbClr val="FF0000"/>
                </a:solidFill>
                <a:latin typeface="Segoe Print" panose="02000800000000000000" pitchFamily="2" charset="0"/>
              </a:rPr>
              <a:t> </a:t>
            </a:r>
            <a:r>
              <a:rPr lang="tr-TR" sz="1800" dirty="0" err="1">
                <a:solidFill>
                  <a:srgbClr val="FF0000"/>
                </a:solidFill>
                <a:latin typeface="Segoe Print" panose="02000800000000000000" pitchFamily="2" charset="0"/>
              </a:rPr>
              <a:t>anaemia</a:t>
            </a:r>
            <a:r>
              <a:rPr lang="tr-TR" sz="1800" dirty="0">
                <a:solidFill>
                  <a:srgbClr val="FF0000"/>
                </a:solidFill>
                <a:latin typeface="Segoe Print" panose="02000800000000000000" pitchFamily="2" charset="0"/>
              </a:rPr>
              <a:t> is </a:t>
            </a:r>
            <a:r>
              <a:rPr lang="tr-TR" sz="1800" dirty="0" err="1">
                <a:solidFill>
                  <a:srgbClr val="FF0000"/>
                </a:solidFill>
                <a:latin typeface="Segoe Print" panose="02000800000000000000" pitchFamily="2" charset="0"/>
              </a:rPr>
              <a:t>iron-deficiency</a:t>
            </a:r>
            <a:r>
              <a:rPr lang="tr-TR" sz="1800" dirty="0">
                <a:solidFill>
                  <a:srgbClr val="FF0000"/>
                </a:solidFill>
                <a:latin typeface="Segoe Print" panose="02000800000000000000" pitchFamily="2" charset="0"/>
              </a:rPr>
              <a:t> </a:t>
            </a:r>
            <a:r>
              <a:rPr lang="tr-TR" sz="1800" dirty="0" err="1">
                <a:solidFill>
                  <a:srgbClr val="FF0000"/>
                </a:solidFill>
                <a:latin typeface="Segoe Print" panose="02000800000000000000" pitchFamily="2" charset="0"/>
              </a:rPr>
              <a:t>anaemia</a:t>
            </a:r>
            <a:r>
              <a:rPr lang="tr-TR" sz="1800" dirty="0">
                <a:solidFill>
                  <a:srgbClr val="FF0000"/>
                </a:solidFill>
                <a:latin typeface="Segoe Print" panose="02000800000000000000" pitchFamily="2" charset="0"/>
              </a:rPr>
              <a:t> (IDA)</a:t>
            </a:r>
            <a:r>
              <a:rPr lang="tr-TR" sz="1800" dirty="0"/>
              <a:t>. </a:t>
            </a:r>
            <a:r>
              <a:rPr lang="tr-TR" sz="1800" dirty="0" err="1"/>
              <a:t>This</a:t>
            </a:r>
            <a:r>
              <a:rPr lang="tr-TR" sz="1800" dirty="0"/>
              <a:t> </a:t>
            </a:r>
            <a:r>
              <a:rPr lang="tr-TR" sz="1800" dirty="0" err="1"/>
              <a:t>may</a:t>
            </a:r>
            <a:r>
              <a:rPr lang="tr-TR" sz="1800" dirty="0"/>
              <a:t> be </a:t>
            </a:r>
            <a:r>
              <a:rPr lang="tr-TR" sz="1800" dirty="0" err="1"/>
              <a:t>evaluated</a:t>
            </a:r>
            <a:r>
              <a:rPr lang="tr-TR" sz="1800" dirty="0"/>
              <a:t> </a:t>
            </a:r>
            <a:r>
              <a:rPr lang="tr-TR" sz="1800" dirty="0" err="1"/>
              <a:t>with</a:t>
            </a:r>
            <a:r>
              <a:rPr lang="tr-TR" sz="1800" dirty="0"/>
              <a:t> </a:t>
            </a:r>
            <a:r>
              <a:rPr lang="tr-TR" sz="1800" dirty="0" err="1"/>
              <a:t>iron</a:t>
            </a:r>
            <a:r>
              <a:rPr lang="tr-TR" sz="1800" dirty="0"/>
              <a:t> </a:t>
            </a:r>
            <a:r>
              <a:rPr lang="tr-TR" sz="1800" dirty="0" err="1"/>
              <a:t>studies</a:t>
            </a:r>
            <a:r>
              <a:rPr lang="tr-TR" sz="1800" dirty="0"/>
              <a:t> (</a:t>
            </a:r>
            <a:r>
              <a:rPr lang="tr-TR" sz="1800" dirty="0" err="1"/>
              <a:t>transferrin</a:t>
            </a:r>
            <a:r>
              <a:rPr lang="tr-TR" sz="1800" dirty="0"/>
              <a:t> </a:t>
            </a:r>
            <a:r>
              <a:rPr lang="tr-TR" sz="1800" dirty="0" err="1"/>
              <a:t>and</a:t>
            </a:r>
            <a:r>
              <a:rPr lang="tr-TR" sz="1800" dirty="0"/>
              <a:t> serum </a:t>
            </a:r>
            <a:r>
              <a:rPr lang="tr-TR" sz="1800" dirty="0" err="1"/>
              <a:t>iron</a:t>
            </a:r>
            <a:r>
              <a:rPr lang="tr-TR" sz="1800" dirty="0"/>
              <a:t>) </a:t>
            </a:r>
            <a:r>
              <a:rPr lang="tr-TR" sz="1800" dirty="0" err="1"/>
              <a:t>and</a:t>
            </a:r>
            <a:r>
              <a:rPr lang="tr-TR" sz="1800" dirty="0"/>
              <a:t> serum </a:t>
            </a:r>
            <a:r>
              <a:rPr lang="tr-TR" sz="1800" dirty="0" err="1"/>
              <a:t>ferritin</a:t>
            </a:r>
            <a:r>
              <a:rPr lang="tr-TR" sz="1800" dirty="0"/>
              <a:t>.</a:t>
            </a:r>
          </a:p>
          <a:p>
            <a:r>
              <a:rPr lang="tr-TR" sz="1800" dirty="0" err="1"/>
              <a:t>Other</a:t>
            </a:r>
            <a:r>
              <a:rPr lang="tr-TR" sz="1800" dirty="0"/>
              <a:t> </a:t>
            </a:r>
            <a:r>
              <a:rPr lang="tr-TR" sz="1800" dirty="0" err="1"/>
              <a:t>important</a:t>
            </a:r>
            <a:r>
              <a:rPr lang="tr-TR" sz="1800" dirty="0"/>
              <a:t> </a:t>
            </a:r>
            <a:r>
              <a:rPr lang="tr-TR" sz="1800" dirty="0" err="1"/>
              <a:t>causes</a:t>
            </a:r>
            <a:r>
              <a:rPr lang="tr-TR" sz="1800" dirty="0"/>
              <a:t> of </a:t>
            </a:r>
            <a:r>
              <a:rPr lang="tr-TR" sz="1800" dirty="0" err="1"/>
              <a:t>microcytic</a:t>
            </a:r>
            <a:r>
              <a:rPr lang="tr-TR" sz="1800" dirty="0"/>
              <a:t> </a:t>
            </a:r>
            <a:r>
              <a:rPr lang="tr-TR" sz="1800" dirty="0" err="1"/>
              <a:t>anaemia</a:t>
            </a:r>
            <a:r>
              <a:rPr lang="tr-TR" sz="1800" dirty="0"/>
              <a:t> </a:t>
            </a:r>
            <a:r>
              <a:rPr lang="tr-TR" sz="1800" dirty="0" err="1"/>
              <a:t>include</a:t>
            </a:r>
            <a:r>
              <a:rPr lang="tr-TR" sz="1800" dirty="0"/>
              <a:t>:</a:t>
            </a:r>
          </a:p>
          <a:p>
            <a:pPr>
              <a:buFont typeface="Wingdings" pitchFamily="2" charset="2"/>
              <a:buChar char="q"/>
            </a:pPr>
            <a:r>
              <a:rPr lang="tr-TR" sz="2000" b="1" dirty="0" err="1">
                <a:latin typeface="Segoe Print" panose="02000800000000000000" pitchFamily="2" charset="0"/>
              </a:rPr>
              <a:t>Anaemia</a:t>
            </a:r>
            <a:r>
              <a:rPr lang="tr-TR" sz="2000" b="1" dirty="0">
                <a:latin typeface="Segoe Print" panose="02000800000000000000" pitchFamily="2" charset="0"/>
              </a:rPr>
              <a:t> of </a:t>
            </a:r>
            <a:r>
              <a:rPr lang="tr-TR" sz="2000" b="1" dirty="0" err="1">
                <a:latin typeface="Segoe Print" panose="02000800000000000000" pitchFamily="2" charset="0"/>
              </a:rPr>
              <a:t>chronic</a:t>
            </a:r>
            <a:r>
              <a:rPr lang="tr-TR" sz="2000" b="1" dirty="0">
                <a:latin typeface="Segoe Print" panose="02000800000000000000" pitchFamily="2" charset="0"/>
              </a:rPr>
              <a:t> </a:t>
            </a:r>
            <a:r>
              <a:rPr lang="tr-TR" sz="2000" b="1" dirty="0" err="1">
                <a:latin typeface="Segoe Print" panose="02000800000000000000" pitchFamily="2" charset="0"/>
              </a:rPr>
              <a:t>disease</a:t>
            </a:r>
            <a:r>
              <a:rPr lang="tr-TR" sz="2000" b="1" dirty="0">
                <a:latin typeface="Segoe Print" panose="02000800000000000000" pitchFamily="2" charset="0"/>
              </a:rPr>
              <a:t> (</a:t>
            </a:r>
            <a:r>
              <a:rPr lang="tr-TR" sz="2000" b="1" dirty="0" err="1">
                <a:latin typeface="Segoe Print" panose="02000800000000000000" pitchFamily="2" charset="0"/>
              </a:rPr>
              <a:t>predominantly</a:t>
            </a:r>
            <a:r>
              <a:rPr lang="tr-TR" sz="2000" b="1" dirty="0">
                <a:latin typeface="Segoe Print" panose="02000800000000000000" pitchFamily="2" charset="0"/>
              </a:rPr>
              <a:t> </a:t>
            </a:r>
            <a:r>
              <a:rPr lang="tr-TR" sz="2000" b="1" dirty="0" err="1">
                <a:latin typeface="Segoe Print" panose="02000800000000000000" pitchFamily="2" charset="0"/>
              </a:rPr>
              <a:t>causes</a:t>
            </a:r>
            <a:r>
              <a:rPr lang="tr-TR" sz="2000" b="1" dirty="0">
                <a:latin typeface="Segoe Print" panose="02000800000000000000" pitchFamily="2" charset="0"/>
              </a:rPr>
              <a:t> </a:t>
            </a:r>
            <a:r>
              <a:rPr lang="tr-TR" sz="2000" b="1" dirty="0" err="1">
                <a:latin typeface="Segoe Print" panose="02000800000000000000" pitchFamily="2" charset="0"/>
              </a:rPr>
              <a:t>normocytic</a:t>
            </a:r>
            <a:r>
              <a:rPr lang="tr-TR" sz="2000" b="1" dirty="0">
                <a:latin typeface="Segoe Print" panose="02000800000000000000" pitchFamily="2" charset="0"/>
              </a:rPr>
              <a:t> </a:t>
            </a:r>
            <a:r>
              <a:rPr lang="tr-TR" sz="2000" b="1" dirty="0" err="1">
                <a:latin typeface="Segoe Print" panose="02000800000000000000" pitchFamily="2" charset="0"/>
              </a:rPr>
              <a:t>anaemia</a:t>
            </a:r>
            <a:r>
              <a:rPr lang="tr-TR" sz="2000" b="1" dirty="0">
                <a:latin typeface="Segoe Print" panose="02000800000000000000" pitchFamily="2" charset="0"/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tr-TR" sz="2000" b="1" dirty="0" err="1">
                <a:latin typeface="Segoe Print" panose="02000800000000000000" pitchFamily="2" charset="0"/>
              </a:rPr>
              <a:t>Thalassaemia</a:t>
            </a:r>
            <a:endParaRPr lang="tr-TR" sz="2000" b="1" dirty="0">
              <a:latin typeface="Segoe Print" panose="020008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tr-TR" sz="2000" b="1" dirty="0" err="1">
                <a:latin typeface="Segoe Print" panose="02000800000000000000" pitchFamily="2" charset="0"/>
              </a:rPr>
              <a:t>Other</a:t>
            </a:r>
            <a:r>
              <a:rPr lang="tr-TR" sz="2000" b="1" dirty="0">
                <a:latin typeface="Segoe Print" panose="02000800000000000000" pitchFamily="2" charset="0"/>
              </a:rPr>
              <a:t> </a:t>
            </a:r>
            <a:r>
              <a:rPr lang="tr-TR" sz="2000" b="1" dirty="0" err="1">
                <a:latin typeface="Segoe Print" panose="02000800000000000000" pitchFamily="2" charset="0"/>
              </a:rPr>
              <a:t>haemoglobinopathies</a:t>
            </a:r>
            <a:endParaRPr lang="tr-TR" sz="2000" b="1" dirty="0">
              <a:latin typeface="Segoe Print" panose="020008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tr-TR" sz="2000" b="1" dirty="0" err="1">
                <a:latin typeface="Segoe Print" panose="02000800000000000000" pitchFamily="2" charset="0"/>
              </a:rPr>
              <a:t>Lead</a:t>
            </a:r>
            <a:r>
              <a:rPr lang="tr-TR" sz="2000" b="1" dirty="0">
                <a:latin typeface="Segoe Print" panose="02000800000000000000" pitchFamily="2" charset="0"/>
              </a:rPr>
              <a:t> </a:t>
            </a:r>
            <a:r>
              <a:rPr lang="tr-TR" sz="2000" b="1" dirty="0" err="1">
                <a:latin typeface="Segoe Print" panose="02000800000000000000" pitchFamily="2" charset="0"/>
              </a:rPr>
              <a:t>poisoning</a:t>
            </a:r>
            <a:endParaRPr lang="tr-TR" sz="2000" b="1" dirty="0">
              <a:latin typeface="Segoe Print" panose="020008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tr-TR" sz="2000" b="1" dirty="0" err="1">
                <a:latin typeface="Segoe Print" panose="02000800000000000000" pitchFamily="2" charset="0"/>
              </a:rPr>
              <a:t>Sideroblastic</a:t>
            </a:r>
            <a:r>
              <a:rPr lang="tr-TR" sz="2000" b="1" dirty="0">
                <a:latin typeface="Segoe Print" panose="02000800000000000000" pitchFamily="2" charset="0"/>
              </a:rPr>
              <a:t> </a:t>
            </a:r>
            <a:r>
              <a:rPr lang="tr-TR" sz="2000" b="1" dirty="0" err="1">
                <a:latin typeface="Segoe Print" panose="02000800000000000000" pitchFamily="2" charset="0"/>
              </a:rPr>
              <a:t>anaemia</a:t>
            </a:r>
            <a:endParaRPr lang="tr-TR" sz="2000" b="1" dirty="0">
              <a:latin typeface="Segoe Print" panose="02000800000000000000" pitchFamily="2" charset="0"/>
            </a:endParaRPr>
          </a:p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2989727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47B24E-3E49-EE4E-9739-D790B5D80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156" y="853090"/>
            <a:ext cx="10168128" cy="590612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Normocytic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92236A-18DE-BA4E-8282-65AF022C0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716" y="1443702"/>
            <a:ext cx="10168128" cy="5136980"/>
          </a:xfrm>
        </p:spPr>
        <p:txBody>
          <a:bodyPr>
            <a:normAutofit/>
          </a:bodyPr>
          <a:lstStyle/>
          <a:p>
            <a:r>
              <a:rPr lang="tr-TR" dirty="0" err="1"/>
              <a:t>Anaemia</a:t>
            </a:r>
            <a:r>
              <a:rPr lang="tr-TR" dirty="0"/>
              <a:t> is </a:t>
            </a:r>
            <a:r>
              <a:rPr lang="tr-TR" dirty="0" err="1"/>
              <a:t>described</a:t>
            </a:r>
            <a:r>
              <a:rPr lang="tr-TR" dirty="0"/>
              <a:t> as </a:t>
            </a:r>
            <a:r>
              <a:rPr lang="tr-TR" dirty="0" err="1"/>
              <a:t>normocytic</a:t>
            </a:r>
            <a:r>
              <a:rPr lang="tr-TR" dirty="0"/>
              <a:t>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 MCV is </a:t>
            </a:r>
            <a:r>
              <a:rPr lang="tr-TR" dirty="0" err="1"/>
              <a:t>within</a:t>
            </a:r>
            <a:r>
              <a:rPr lang="tr-TR" dirty="0"/>
              <a:t> normal </a:t>
            </a:r>
            <a:r>
              <a:rPr lang="tr-TR" dirty="0" err="1"/>
              <a:t>limits</a:t>
            </a:r>
            <a:r>
              <a:rPr lang="tr-TR" dirty="0"/>
              <a:t> (80-100 </a:t>
            </a:r>
            <a:r>
              <a:rPr lang="tr-TR" dirty="0" err="1"/>
              <a:t>fL</a:t>
            </a:r>
            <a:r>
              <a:rPr lang="tr-TR" dirty="0"/>
              <a:t>).</a:t>
            </a:r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causes</a:t>
            </a:r>
            <a:r>
              <a:rPr lang="tr-TR" dirty="0"/>
              <a:t> of </a:t>
            </a:r>
            <a:r>
              <a:rPr lang="tr-TR" dirty="0" err="1"/>
              <a:t>normocytic</a:t>
            </a:r>
            <a:r>
              <a:rPr lang="tr-TR" dirty="0"/>
              <a:t> </a:t>
            </a:r>
            <a:r>
              <a:rPr lang="tr-TR" dirty="0" err="1"/>
              <a:t>anaemia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extremely</a:t>
            </a:r>
            <a:r>
              <a:rPr lang="tr-TR" dirty="0"/>
              <a:t> </a:t>
            </a:r>
            <a:r>
              <a:rPr lang="tr-TR" dirty="0" err="1"/>
              <a:t>broad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it </a:t>
            </a:r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reflect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early</a:t>
            </a:r>
            <a:r>
              <a:rPr lang="tr-TR" dirty="0"/>
              <a:t> </a:t>
            </a:r>
            <a:r>
              <a:rPr lang="tr-TR" dirty="0" err="1"/>
              <a:t>stages</a:t>
            </a:r>
            <a:r>
              <a:rPr lang="tr-TR" dirty="0"/>
              <a:t> of </a:t>
            </a:r>
            <a:r>
              <a:rPr lang="tr-TR" dirty="0" err="1"/>
              <a:t>either</a:t>
            </a:r>
            <a:r>
              <a:rPr lang="tr-TR" dirty="0"/>
              <a:t> a </a:t>
            </a:r>
            <a:r>
              <a:rPr lang="tr-TR" dirty="0" err="1"/>
              <a:t>microcytic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macrocytic</a:t>
            </a:r>
            <a:r>
              <a:rPr lang="tr-TR" dirty="0"/>
              <a:t> </a:t>
            </a:r>
            <a:r>
              <a:rPr lang="tr-TR" dirty="0" err="1"/>
              <a:t>anaemia</a:t>
            </a:r>
            <a:r>
              <a:rPr lang="tr-TR" dirty="0"/>
              <a:t>. </a:t>
            </a:r>
          </a:p>
          <a:p>
            <a:r>
              <a:rPr lang="tr-TR" dirty="0" err="1"/>
              <a:t>Anaemia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be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first</a:t>
            </a:r>
            <a:r>
              <a:rPr lang="tr-TR" dirty="0"/>
              <a:t> </a:t>
            </a:r>
            <a:r>
              <a:rPr lang="tr-TR" dirty="0" err="1"/>
              <a:t>manifestation</a:t>
            </a:r>
            <a:r>
              <a:rPr lang="tr-TR" dirty="0"/>
              <a:t> of a </a:t>
            </a:r>
            <a:r>
              <a:rPr lang="tr-TR" dirty="0" err="1"/>
              <a:t>systemic</a:t>
            </a:r>
            <a:r>
              <a:rPr lang="tr-TR" dirty="0"/>
              <a:t> </a:t>
            </a:r>
            <a:r>
              <a:rPr lang="tr-TR" dirty="0" err="1"/>
              <a:t>disorder</a:t>
            </a:r>
            <a:r>
              <a:rPr lang="tr-TR" dirty="0"/>
              <a:t>. </a:t>
            </a:r>
            <a:r>
              <a:rPr lang="tr-TR" dirty="0" err="1"/>
              <a:t>One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common</a:t>
            </a:r>
            <a:r>
              <a:rPr lang="tr-TR" dirty="0"/>
              <a:t> </a:t>
            </a:r>
            <a:r>
              <a:rPr lang="tr-TR" dirty="0" err="1"/>
              <a:t>causes</a:t>
            </a:r>
            <a:r>
              <a:rPr lang="tr-TR" dirty="0"/>
              <a:t> of a </a:t>
            </a:r>
            <a:r>
              <a:rPr lang="tr-TR" dirty="0" err="1"/>
              <a:t>normocytic</a:t>
            </a:r>
            <a:r>
              <a:rPr lang="tr-TR" dirty="0"/>
              <a:t> </a:t>
            </a:r>
            <a:r>
              <a:rPr lang="tr-TR" dirty="0" err="1"/>
              <a:t>anaemia</a:t>
            </a:r>
            <a:r>
              <a:rPr lang="tr-TR" dirty="0"/>
              <a:t> is ‘</a:t>
            </a:r>
            <a:r>
              <a:rPr lang="tr-TR" b="1" dirty="0" err="1"/>
              <a:t>anaemia</a:t>
            </a:r>
            <a:r>
              <a:rPr lang="tr-TR" b="1" dirty="0"/>
              <a:t> of </a:t>
            </a:r>
            <a:r>
              <a:rPr lang="tr-TR" b="1" dirty="0" err="1"/>
              <a:t>chronic</a:t>
            </a:r>
            <a:r>
              <a:rPr lang="tr-TR" b="1" dirty="0"/>
              <a:t> </a:t>
            </a:r>
            <a:r>
              <a:rPr lang="tr-TR" b="1" dirty="0" err="1"/>
              <a:t>disease</a:t>
            </a:r>
            <a:r>
              <a:rPr lang="tr-TR" dirty="0"/>
              <a:t>’. </a:t>
            </a:r>
          </a:p>
          <a:p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common</a:t>
            </a:r>
            <a:r>
              <a:rPr lang="tr-TR" dirty="0"/>
              <a:t> </a:t>
            </a:r>
            <a:r>
              <a:rPr lang="tr-TR" dirty="0" err="1"/>
              <a:t>causes</a:t>
            </a:r>
            <a:r>
              <a:rPr lang="tr-TR" dirty="0"/>
              <a:t> of a </a:t>
            </a:r>
            <a:r>
              <a:rPr lang="tr-TR" dirty="0" err="1"/>
              <a:t>normocytic</a:t>
            </a:r>
            <a:r>
              <a:rPr lang="tr-TR" dirty="0"/>
              <a:t> </a:t>
            </a:r>
            <a:r>
              <a:rPr lang="tr-TR" dirty="0" err="1"/>
              <a:t>anaemia</a:t>
            </a:r>
            <a:r>
              <a:rPr lang="tr-TR" dirty="0"/>
              <a:t> </a:t>
            </a:r>
            <a:r>
              <a:rPr lang="tr-TR" dirty="0" err="1"/>
              <a:t>include</a:t>
            </a:r>
            <a:r>
              <a:rPr lang="tr-TR" dirty="0"/>
              <a:t> </a:t>
            </a:r>
            <a:r>
              <a:rPr lang="tr-TR" dirty="0" err="1"/>
              <a:t>blood</a:t>
            </a:r>
            <a:r>
              <a:rPr lang="tr-TR" dirty="0"/>
              <a:t> </a:t>
            </a:r>
            <a:r>
              <a:rPr lang="tr-TR" dirty="0" err="1"/>
              <a:t>loss</a:t>
            </a:r>
            <a:r>
              <a:rPr lang="tr-TR" dirty="0"/>
              <a:t>, </a:t>
            </a:r>
            <a:r>
              <a:rPr lang="tr-TR" dirty="0" err="1"/>
              <a:t>renal</a:t>
            </a:r>
            <a:r>
              <a:rPr lang="tr-TR" dirty="0"/>
              <a:t> </a:t>
            </a:r>
            <a:r>
              <a:rPr lang="tr-TR" dirty="0" err="1"/>
              <a:t>disease</a:t>
            </a:r>
            <a:r>
              <a:rPr lang="tr-TR" dirty="0"/>
              <a:t>, </a:t>
            </a:r>
            <a:r>
              <a:rPr lang="tr-TR" dirty="0" err="1"/>
              <a:t>cancer-associated</a:t>
            </a:r>
            <a:r>
              <a:rPr lang="tr-TR" dirty="0"/>
              <a:t> </a:t>
            </a:r>
            <a:r>
              <a:rPr lang="tr-TR" dirty="0" err="1"/>
              <a:t>anaemia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pregnancy</a:t>
            </a:r>
            <a:r>
              <a:rPr lang="tr-TR" dirty="0"/>
              <a:t>.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9162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6A561E-F591-364A-9C68-3F8E329B3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Macrocytic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22D1C02-2744-2749-897E-DE19A9A37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349115"/>
            <a:ext cx="10168128" cy="5396459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/>
              <a:t>Anaemia</a:t>
            </a:r>
            <a:r>
              <a:rPr lang="tr-TR" dirty="0"/>
              <a:t> is </a:t>
            </a:r>
            <a:r>
              <a:rPr lang="tr-TR" dirty="0" err="1"/>
              <a:t>described</a:t>
            </a:r>
            <a:r>
              <a:rPr lang="tr-TR" dirty="0"/>
              <a:t> as </a:t>
            </a:r>
            <a:r>
              <a:rPr lang="tr-TR" dirty="0" err="1"/>
              <a:t>macrocytic</a:t>
            </a:r>
            <a:r>
              <a:rPr lang="tr-TR" dirty="0"/>
              <a:t>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 MCV is &gt; 99 </a:t>
            </a:r>
            <a:r>
              <a:rPr lang="tr-TR" dirty="0" err="1"/>
              <a:t>fL</a:t>
            </a:r>
            <a:r>
              <a:rPr lang="tr-TR" dirty="0"/>
              <a:t>.</a:t>
            </a:r>
          </a:p>
          <a:p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numerous</a:t>
            </a:r>
            <a:r>
              <a:rPr lang="tr-TR" dirty="0"/>
              <a:t> </a:t>
            </a:r>
            <a:r>
              <a:rPr lang="tr-TR" dirty="0" err="1"/>
              <a:t>causes</a:t>
            </a:r>
            <a:r>
              <a:rPr lang="tr-TR" dirty="0"/>
              <a:t> of a </a:t>
            </a:r>
            <a:r>
              <a:rPr lang="tr-TR" dirty="0" err="1"/>
              <a:t>macrocytic</a:t>
            </a:r>
            <a:r>
              <a:rPr lang="tr-TR" dirty="0"/>
              <a:t> </a:t>
            </a:r>
            <a:r>
              <a:rPr lang="tr-TR" dirty="0" err="1"/>
              <a:t>anaemia</a:t>
            </a:r>
            <a:r>
              <a:rPr lang="tr-TR" dirty="0"/>
              <a:t>, but it is </a:t>
            </a:r>
            <a:r>
              <a:rPr lang="tr-TR" dirty="0" err="1"/>
              <a:t>commonly</a:t>
            </a:r>
            <a:r>
              <a:rPr lang="tr-TR" dirty="0"/>
              <a:t> </a:t>
            </a:r>
            <a:r>
              <a:rPr lang="tr-TR" dirty="0" err="1"/>
              <a:t>secondary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folate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/</a:t>
            </a:r>
            <a:r>
              <a:rPr lang="tr-TR" dirty="0" err="1"/>
              <a:t>or</a:t>
            </a:r>
            <a:r>
              <a:rPr lang="tr-TR" dirty="0"/>
              <a:t> B</a:t>
            </a:r>
            <a:r>
              <a:rPr lang="tr-TR" baseline="-25000" dirty="0"/>
              <a:t>12</a:t>
            </a:r>
            <a:r>
              <a:rPr lang="tr-TR" dirty="0"/>
              <a:t>deficiency. </a:t>
            </a:r>
            <a:r>
              <a:rPr lang="tr-TR" b="1" dirty="0" err="1">
                <a:highlight>
                  <a:srgbClr val="FFFF00"/>
                </a:highlight>
              </a:rPr>
              <a:t>Folate</a:t>
            </a:r>
            <a:r>
              <a:rPr lang="tr-TR" b="1" dirty="0">
                <a:highlight>
                  <a:srgbClr val="FFFF00"/>
                </a:highlight>
              </a:rPr>
              <a:t> </a:t>
            </a:r>
            <a:r>
              <a:rPr lang="tr-TR" b="1" dirty="0" err="1">
                <a:highlight>
                  <a:srgbClr val="FFFF00"/>
                </a:highlight>
              </a:rPr>
              <a:t>and</a:t>
            </a:r>
            <a:r>
              <a:rPr lang="tr-TR" b="1" dirty="0">
                <a:highlight>
                  <a:srgbClr val="FFFF00"/>
                </a:highlight>
              </a:rPr>
              <a:t> B</a:t>
            </a:r>
            <a:r>
              <a:rPr lang="tr-TR" b="1" baseline="-25000" dirty="0">
                <a:highlight>
                  <a:srgbClr val="FFFF00"/>
                </a:highlight>
              </a:rPr>
              <a:t>12</a:t>
            </a:r>
            <a:r>
              <a:rPr lang="tr-TR" b="1" dirty="0">
                <a:highlight>
                  <a:srgbClr val="FFFF00"/>
                </a:highlight>
              </a:rPr>
              <a:t> </a:t>
            </a:r>
            <a:r>
              <a:rPr lang="tr-TR" b="1" dirty="0" err="1">
                <a:highlight>
                  <a:srgbClr val="FFFF00"/>
                </a:highlight>
              </a:rPr>
              <a:t>deficiency</a:t>
            </a:r>
            <a:r>
              <a:rPr lang="tr-TR" b="1" dirty="0">
                <a:highlight>
                  <a:srgbClr val="FFFF00"/>
                </a:highlight>
              </a:rPr>
              <a:t> </a:t>
            </a:r>
            <a:r>
              <a:rPr lang="tr-TR" b="1" dirty="0" err="1">
                <a:highlight>
                  <a:srgbClr val="FFFF00"/>
                </a:highlight>
              </a:rPr>
              <a:t>cause</a:t>
            </a:r>
            <a:r>
              <a:rPr lang="tr-TR" b="1" dirty="0">
                <a:highlight>
                  <a:srgbClr val="FFFF00"/>
                </a:highlight>
              </a:rPr>
              <a:t> a </a:t>
            </a:r>
            <a:r>
              <a:rPr lang="tr-TR" b="1" dirty="0" err="1">
                <a:highlight>
                  <a:srgbClr val="FFFF00"/>
                </a:highlight>
              </a:rPr>
              <a:t>megaloblastic</a:t>
            </a:r>
            <a:r>
              <a:rPr lang="tr-TR" b="1" dirty="0">
                <a:highlight>
                  <a:srgbClr val="FFFF00"/>
                </a:highlight>
              </a:rPr>
              <a:t> (</a:t>
            </a:r>
            <a:r>
              <a:rPr lang="tr-TR" b="1" dirty="0" err="1">
                <a:highlight>
                  <a:srgbClr val="FFFF00"/>
                </a:highlight>
              </a:rPr>
              <a:t>immature</a:t>
            </a:r>
            <a:r>
              <a:rPr lang="tr-TR" b="1" dirty="0">
                <a:highlight>
                  <a:srgbClr val="FFFF00"/>
                </a:highlight>
              </a:rPr>
              <a:t>) </a:t>
            </a:r>
            <a:r>
              <a:rPr lang="tr-TR" b="1" dirty="0" err="1">
                <a:highlight>
                  <a:srgbClr val="FFFF00"/>
                </a:highlight>
              </a:rPr>
              <a:t>macrocytic</a:t>
            </a:r>
            <a:r>
              <a:rPr lang="tr-TR" b="1" dirty="0">
                <a:highlight>
                  <a:srgbClr val="FFFF00"/>
                </a:highlight>
              </a:rPr>
              <a:t> </a:t>
            </a:r>
            <a:r>
              <a:rPr lang="tr-TR" b="1" dirty="0" err="1">
                <a:highlight>
                  <a:srgbClr val="FFFF00"/>
                </a:highlight>
              </a:rPr>
              <a:t>anaemia</a:t>
            </a:r>
            <a:r>
              <a:rPr lang="tr-TR" b="1" dirty="0">
                <a:highlight>
                  <a:srgbClr val="FFFF00"/>
                </a:highlight>
              </a:rPr>
              <a:t> </a:t>
            </a:r>
            <a:r>
              <a:rPr lang="tr-TR" dirty="0" err="1"/>
              <a:t>and</a:t>
            </a:r>
            <a:r>
              <a:rPr lang="tr-TR" dirty="0"/>
              <a:t> </a:t>
            </a:r>
            <a:r>
              <a:rPr lang="tr-TR" dirty="0" err="1"/>
              <a:t>abnormal</a:t>
            </a:r>
            <a:r>
              <a:rPr lang="tr-TR" dirty="0"/>
              <a:t> </a:t>
            </a:r>
            <a:r>
              <a:rPr lang="tr-TR" dirty="0" err="1"/>
              <a:t>nucleic</a:t>
            </a:r>
            <a:r>
              <a:rPr lang="tr-TR" dirty="0"/>
              <a:t> </a:t>
            </a:r>
            <a:r>
              <a:rPr lang="tr-TR" dirty="0" err="1"/>
              <a:t>acid</a:t>
            </a:r>
            <a:r>
              <a:rPr lang="tr-TR" dirty="0"/>
              <a:t> </a:t>
            </a:r>
            <a:r>
              <a:rPr lang="tr-TR" dirty="0" err="1"/>
              <a:t>metabolism</a:t>
            </a:r>
            <a:r>
              <a:rPr lang="tr-TR" dirty="0"/>
              <a:t>.</a:t>
            </a:r>
          </a:p>
          <a:p>
            <a:r>
              <a:rPr lang="tr-TR" dirty="0" err="1">
                <a:highlight>
                  <a:srgbClr val="FFFF00"/>
                </a:highlight>
              </a:rPr>
              <a:t>Drugs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interfere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nucleic</a:t>
            </a:r>
            <a:r>
              <a:rPr lang="tr-TR" dirty="0"/>
              <a:t> </a:t>
            </a:r>
            <a:r>
              <a:rPr lang="tr-TR" dirty="0" err="1"/>
              <a:t>acid</a:t>
            </a:r>
            <a:r>
              <a:rPr lang="tr-TR" dirty="0"/>
              <a:t> </a:t>
            </a:r>
            <a:r>
              <a:rPr lang="tr-TR" dirty="0" err="1"/>
              <a:t>metabolism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cause</a:t>
            </a:r>
            <a:r>
              <a:rPr lang="tr-TR" dirty="0"/>
              <a:t> a </a:t>
            </a:r>
            <a:r>
              <a:rPr lang="tr-TR" dirty="0" err="1"/>
              <a:t>macrocytic</a:t>
            </a:r>
            <a:r>
              <a:rPr lang="tr-TR" dirty="0"/>
              <a:t> </a:t>
            </a:r>
            <a:r>
              <a:rPr lang="tr-TR" dirty="0" err="1"/>
              <a:t>anaemia</a:t>
            </a:r>
            <a:r>
              <a:rPr lang="tr-TR" dirty="0"/>
              <a:t> (</a:t>
            </a:r>
            <a:r>
              <a:rPr lang="tr-TR" dirty="0" err="1"/>
              <a:t>e.g</a:t>
            </a:r>
            <a:r>
              <a:rPr lang="tr-TR" dirty="0"/>
              <a:t>. </a:t>
            </a:r>
            <a:r>
              <a:rPr lang="tr-TR" dirty="0" err="1"/>
              <a:t>methotrexate</a:t>
            </a:r>
            <a:r>
              <a:rPr lang="tr-TR" dirty="0"/>
              <a:t>).</a:t>
            </a:r>
          </a:p>
          <a:p>
            <a:pPr>
              <a:buFont typeface="Wingdings" pitchFamily="2" charset="2"/>
              <a:buChar char="q"/>
            </a:pP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important</a:t>
            </a:r>
            <a:r>
              <a:rPr lang="tr-TR" dirty="0"/>
              <a:t> </a:t>
            </a:r>
            <a:r>
              <a:rPr lang="tr-TR" dirty="0" err="1"/>
              <a:t>causes</a:t>
            </a:r>
            <a:r>
              <a:rPr lang="tr-TR" dirty="0"/>
              <a:t> of a </a:t>
            </a:r>
            <a:r>
              <a:rPr lang="tr-TR" dirty="0" err="1"/>
              <a:t>macrocytic</a:t>
            </a:r>
            <a:r>
              <a:rPr lang="tr-TR" dirty="0"/>
              <a:t> </a:t>
            </a:r>
            <a:r>
              <a:rPr lang="tr-TR" dirty="0" err="1"/>
              <a:t>anaemia</a:t>
            </a:r>
            <a:r>
              <a:rPr lang="tr-TR" dirty="0"/>
              <a:t> </a:t>
            </a:r>
            <a:r>
              <a:rPr lang="tr-TR" dirty="0" err="1"/>
              <a:t>include</a:t>
            </a:r>
            <a:r>
              <a:rPr lang="tr-TR" dirty="0"/>
              <a:t>:</a:t>
            </a:r>
          </a:p>
          <a:p>
            <a:pPr>
              <a:buFont typeface="Wingdings" pitchFamily="2" charset="2"/>
              <a:buChar char="q"/>
            </a:pPr>
            <a:r>
              <a:rPr lang="tr-TR" dirty="0" err="1">
                <a:highlight>
                  <a:srgbClr val="FFFF00"/>
                </a:highlight>
              </a:rPr>
              <a:t>Alcohol</a:t>
            </a:r>
            <a:r>
              <a:rPr lang="tr-TR" dirty="0">
                <a:highlight>
                  <a:srgbClr val="FFFF00"/>
                </a:highlight>
              </a:rPr>
              <a:t> </a:t>
            </a:r>
            <a:r>
              <a:rPr lang="tr-TR" dirty="0" err="1">
                <a:highlight>
                  <a:srgbClr val="FFFF00"/>
                </a:highlight>
              </a:rPr>
              <a:t>abuse</a:t>
            </a:r>
            <a:endParaRPr lang="tr-TR" dirty="0">
              <a:highlight>
                <a:srgbClr val="FFFF00"/>
              </a:highlight>
            </a:endParaRPr>
          </a:p>
          <a:p>
            <a:pPr>
              <a:buFont typeface="Wingdings" pitchFamily="2" charset="2"/>
              <a:buChar char="q"/>
            </a:pPr>
            <a:r>
              <a:rPr lang="tr-TR" dirty="0" err="1">
                <a:highlight>
                  <a:srgbClr val="FFFF00"/>
                </a:highlight>
              </a:rPr>
              <a:t>Liver</a:t>
            </a:r>
            <a:r>
              <a:rPr lang="tr-TR" dirty="0">
                <a:highlight>
                  <a:srgbClr val="FFFF00"/>
                </a:highlight>
              </a:rPr>
              <a:t> </a:t>
            </a:r>
            <a:r>
              <a:rPr lang="tr-TR" dirty="0" err="1">
                <a:highlight>
                  <a:srgbClr val="FFFF00"/>
                </a:highlight>
              </a:rPr>
              <a:t>disease</a:t>
            </a:r>
            <a:endParaRPr lang="tr-TR" dirty="0">
              <a:highlight>
                <a:srgbClr val="FFFF00"/>
              </a:highlight>
            </a:endParaRPr>
          </a:p>
          <a:p>
            <a:pPr>
              <a:buFont typeface="Wingdings" pitchFamily="2" charset="2"/>
              <a:buChar char="q"/>
            </a:pPr>
            <a:r>
              <a:rPr lang="tr-TR" dirty="0" err="1">
                <a:highlight>
                  <a:srgbClr val="FFFF00"/>
                </a:highlight>
              </a:rPr>
              <a:t>Hypothyroidism</a:t>
            </a:r>
            <a:endParaRPr lang="tr-TR" dirty="0">
              <a:highlight>
                <a:srgbClr val="FFFF00"/>
              </a:highlight>
            </a:endParaRPr>
          </a:p>
          <a:p>
            <a:pPr>
              <a:buFont typeface="Wingdings" pitchFamily="2" charset="2"/>
              <a:buChar char="q"/>
            </a:pPr>
            <a:r>
              <a:rPr lang="tr-TR" dirty="0" err="1">
                <a:highlight>
                  <a:srgbClr val="FFFF00"/>
                </a:highlight>
              </a:rPr>
              <a:t>Haematological</a:t>
            </a:r>
            <a:r>
              <a:rPr lang="tr-TR" dirty="0">
                <a:highlight>
                  <a:srgbClr val="FFFF00"/>
                </a:highlight>
              </a:rPr>
              <a:t> </a:t>
            </a:r>
            <a:r>
              <a:rPr lang="tr-TR" dirty="0" err="1">
                <a:highlight>
                  <a:srgbClr val="FFFF00"/>
                </a:highlight>
              </a:rPr>
              <a:t>malignancies</a:t>
            </a:r>
            <a:endParaRPr lang="tr-TR" dirty="0">
              <a:highlight>
                <a:srgbClr val="FFFF00"/>
              </a:highlight>
            </a:endParaRPr>
          </a:p>
          <a:p>
            <a:pPr>
              <a:buFont typeface="Wingdings" pitchFamily="2" charset="2"/>
              <a:buChar char="q"/>
            </a:pPr>
            <a:r>
              <a:rPr lang="tr-TR" dirty="0" err="1">
                <a:highlight>
                  <a:srgbClr val="FFFF00"/>
                </a:highlight>
              </a:rPr>
              <a:t>Reticulocytosis</a:t>
            </a:r>
            <a:endParaRPr lang="tr-TR" dirty="0">
              <a:highlight>
                <a:srgbClr val="FFFF00"/>
              </a:highlight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3179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57E2D6-8E03-A944-93A2-86E061517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Aetiological</a:t>
            </a:r>
            <a:br>
              <a:rPr lang="tr-TR" dirty="0"/>
            </a:br>
            <a:endParaRPr lang="tr-TR" dirty="0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7B1CF013-DC1F-4A45-B0A3-922C19DE47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150546"/>
              </p:ext>
            </p:extLst>
          </p:nvPr>
        </p:nvGraphicFramePr>
        <p:xfrm>
          <a:off x="1115568" y="2474822"/>
          <a:ext cx="10168128" cy="369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ikdörtgen 4">
            <a:extLst>
              <a:ext uri="{FF2B5EF4-FFF2-40B4-BE49-F238E27FC236}">
                <a16:creationId xmlns:a16="http://schemas.microsoft.com/office/drawing/2014/main" id="{D32D1061-7D54-C54F-9F51-3ECA715D258C}"/>
              </a:ext>
            </a:extLst>
          </p:cNvPr>
          <p:cNvSpPr/>
          <p:nvPr/>
        </p:nvSpPr>
        <p:spPr>
          <a:xfrm>
            <a:off x="1115568" y="1295246"/>
            <a:ext cx="10168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aetiological</a:t>
            </a:r>
            <a:r>
              <a:rPr lang="tr-TR" sz="2400" dirty="0"/>
              <a:t> </a:t>
            </a:r>
            <a:r>
              <a:rPr lang="tr-TR" sz="2400" dirty="0" err="1"/>
              <a:t>approach</a:t>
            </a:r>
            <a:r>
              <a:rPr lang="tr-TR" sz="2400" dirty="0"/>
              <a:t> </a:t>
            </a:r>
            <a:r>
              <a:rPr lang="tr-TR" sz="2400" dirty="0" err="1"/>
              <a:t>addresses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underlying</a:t>
            </a:r>
            <a:r>
              <a:rPr lang="tr-TR" sz="2400" dirty="0"/>
              <a:t> </a:t>
            </a:r>
            <a:r>
              <a:rPr lang="tr-TR" sz="2400" dirty="0" err="1"/>
              <a:t>mechanism</a:t>
            </a:r>
            <a:r>
              <a:rPr lang="tr-TR" sz="2400" dirty="0"/>
              <a:t> </a:t>
            </a:r>
            <a:r>
              <a:rPr lang="tr-TR" sz="2400" dirty="0" err="1"/>
              <a:t>leading</a:t>
            </a:r>
            <a:r>
              <a:rPr lang="tr-TR" sz="2400" dirty="0"/>
              <a:t> </a:t>
            </a:r>
            <a:r>
              <a:rPr lang="tr-TR" sz="2400" dirty="0" err="1"/>
              <a:t>to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reduction</a:t>
            </a:r>
            <a:r>
              <a:rPr lang="tr-TR" sz="2400" dirty="0"/>
              <a:t> in </a:t>
            </a:r>
            <a:r>
              <a:rPr lang="tr-TR" sz="2400" dirty="0" err="1"/>
              <a:t>Hb</a:t>
            </a:r>
            <a:r>
              <a:rPr lang="tr-TR" sz="2400" dirty="0"/>
              <a:t> </a:t>
            </a:r>
            <a:r>
              <a:rPr lang="tr-TR" sz="2400" dirty="0" err="1"/>
              <a:t>concentration</a:t>
            </a:r>
            <a:r>
              <a:rPr lang="tr-TR" sz="2400" dirty="0"/>
              <a:t>.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F2554F53-7274-A941-8EA2-F412070A79C9}"/>
              </a:ext>
            </a:extLst>
          </p:cNvPr>
          <p:cNvSpPr/>
          <p:nvPr/>
        </p:nvSpPr>
        <p:spPr>
          <a:xfrm>
            <a:off x="1874969" y="2411184"/>
            <a:ext cx="8649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 err="1">
                <a:latin typeface="Comic Sans MS" panose="030F0902030302020204" pitchFamily="66" charset="0"/>
              </a:rPr>
              <a:t>Aetiologically</a:t>
            </a:r>
            <a:r>
              <a:rPr lang="tr-TR" sz="2400" b="1" dirty="0">
                <a:latin typeface="Comic Sans MS" panose="030F0902030302020204" pitchFamily="66" charset="0"/>
              </a:rPr>
              <a:t>, </a:t>
            </a:r>
            <a:r>
              <a:rPr lang="tr-TR" sz="2400" b="1" dirty="0" err="1">
                <a:latin typeface="Comic Sans MS" panose="030F0902030302020204" pitchFamily="66" charset="0"/>
              </a:rPr>
              <a:t>causes</a:t>
            </a:r>
            <a:r>
              <a:rPr lang="tr-TR" sz="2400" b="1" dirty="0">
                <a:latin typeface="Comic Sans MS" panose="030F0902030302020204" pitchFamily="66" charset="0"/>
              </a:rPr>
              <a:t> can be </a:t>
            </a:r>
            <a:r>
              <a:rPr lang="tr-TR" sz="2400" b="1" dirty="0" err="1">
                <a:latin typeface="Comic Sans MS" panose="030F0902030302020204" pitchFamily="66" charset="0"/>
              </a:rPr>
              <a:t>arranged</a:t>
            </a:r>
            <a:r>
              <a:rPr lang="tr-TR" sz="2400" b="1" dirty="0">
                <a:latin typeface="Comic Sans MS" panose="030F0902030302020204" pitchFamily="66" charset="0"/>
              </a:rPr>
              <a:t> </a:t>
            </a:r>
            <a:r>
              <a:rPr lang="tr-TR" sz="2400" b="1" dirty="0" err="1">
                <a:latin typeface="Comic Sans MS" panose="030F0902030302020204" pitchFamily="66" charset="0"/>
              </a:rPr>
              <a:t>into</a:t>
            </a:r>
            <a:r>
              <a:rPr lang="tr-TR" sz="2400" b="1" dirty="0">
                <a:latin typeface="Comic Sans MS" panose="030F0902030302020204" pitchFamily="66" charset="0"/>
              </a:rPr>
              <a:t> </a:t>
            </a:r>
            <a:r>
              <a:rPr lang="tr-TR" sz="2400" b="1" dirty="0" err="1">
                <a:latin typeface="Comic Sans MS" panose="030F0902030302020204" pitchFamily="66" charset="0"/>
              </a:rPr>
              <a:t>three</a:t>
            </a:r>
            <a:r>
              <a:rPr lang="tr-TR" sz="2400" b="1" dirty="0">
                <a:latin typeface="Comic Sans MS" panose="030F0902030302020204" pitchFamily="66" charset="0"/>
              </a:rPr>
              <a:t> </a:t>
            </a:r>
            <a:r>
              <a:rPr lang="tr-TR" sz="2400" b="1" dirty="0" err="1">
                <a:latin typeface="Comic Sans MS" panose="030F0902030302020204" pitchFamily="66" charset="0"/>
              </a:rPr>
              <a:t>groups</a:t>
            </a:r>
            <a:r>
              <a:rPr lang="tr-TR" sz="2400" b="1" dirty="0">
                <a:latin typeface="Comic Sans MS" panose="030F0902030302020204" pitchFamily="66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79868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468898-5A6E-4D55-85EC-308E785EE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B382F8B-BC6F-274E-9D11-FA27ADA7C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tr-TR" sz="3600" b="0"/>
              <a:t>Aetiological classification</a:t>
            </a:r>
            <a:br>
              <a:rPr lang="tr-TR" sz="3600" b="0"/>
            </a:br>
            <a:endParaRPr lang="tr-TR" sz="3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B792B4B-68B8-0A43-A147-5CD77D7B2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7" y="2083633"/>
            <a:ext cx="7065015" cy="360315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F1FCB5A-4435-934C-99A4-1C5ACE120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7204" y="1721922"/>
            <a:ext cx="4611625" cy="3959352"/>
          </a:xfrm>
        </p:spPr>
        <p:txBody>
          <a:bodyPr anchor="ctr">
            <a:normAutofit/>
          </a:bodyPr>
          <a:lstStyle/>
          <a:p>
            <a:r>
              <a:rPr lang="tr-TR" sz="2800" dirty="0" err="1"/>
              <a:t>Classifies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causes</a:t>
            </a:r>
            <a:r>
              <a:rPr lang="tr-TR" sz="2800" dirty="0"/>
              <a:t> of </a:t>
            </a:r>
            <a:r>
              <a:rPr lang="tr-TR" sz="2800" dirty="0" err="1"/>
              <a:t>anaemia</a:t>
            </a:r>
            <a:r>
              <a:rPr lang="tr-TR" sz="2800" dirty="0"/>
              <a:t> </a:t>
            </a:r>
            <a:r>
              <a:rPr lang="tr-TR" sz="2800" dirty="0" err="1"/>
              <a:t>based</a:t>
            </a:r>
            <a:r>
              <a:rPr lang="tr-TR" sz="2800" dirty="0"/>
              <a:t> </a:t>
            </a:r>
            <a:r>
              <a:rPr lang="tr-TR" sz="2800" dirty="0" err="1"/>
              <a:t>upon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 </a:t>
            </a:r>
            <a:r>
              <a:rPr lang="tr-TR" sz="2800" dirty="0" err="1"/>
              <a:t>underlying</a:t>
            </a:r>
            <a:r>
              <a:rPr lang="tr-TR" sz="2800" dirty="0"/>
              <a:t> </a:t>
            </a:r>
            <a:r>
              <a:rPr lang="tr-TR" sz="2800" dirty="0" err="1"/>
              <a:t>mechanisms</a:t>
            </a:r>
            <a:r>
              <a:rPr lang="tr-T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5579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060C2F-7F99-F94C-9642-4152A9408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Insufficient</a:t>
            </a:r>
            <a:r>
              <a:rPr lang="tr-TR" dirty="0"/>
              <a:t> </a:t>
            </a:r>
            <a:r>
              <a:rPr lang="tr-TR" dirty="0" err="1"/>
              <a:t>production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ECE8161-5C79-C643-AFF4-63429549A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557" y="2233534"/>
            <a:ext cx="10609139" cy="3938666"/>
          </a:xfrm>
        </p:spPr>
        <p:txBody>
          <a:bodyPr>
            <a:normAutofit lnSpcReduction="10000"/>
          </a:bodyPr>
          <a:lstStyle/>
          <a:p>
            <a:r>
              <a:rPr lang="tr-TR" dirty="0" err="1"/>
              <a:t>Anaemia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</a:t>
            </a:r>
            <a:r>
              <a:rPr lang="tr-TR" dirty="0" err="1"/>
              <a:t>develop</a:t>
            </a:r>
            <a:r>
              <a:rPr lang="tr-TR" dirty="0"/>
              <a:t> </a:t>
            </a:r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rate of RBC </a:t>
            </a:r>
            <a:r>
              <a:rPr lang="tr-TR" dirty="0" err="1"/>
              <a:t>production</a:t>
            </a:r>
            <a:r>
              <a:rPr lang="tr-TR" dirty="0"/>
              <a:t> </a:t>
            </a:r>
            <a:r>
              <a:rPr lang="tr-TR" dirty="0" err="1"/>
              <a:t>does</a:t>
            </a:r>
            <a:r>
              <a:rPr lang="tr-TR" dirty="0"/>
              <a:t> not </a:t>
            </a:r>
            <a:r>
              <a:rPr lang="tr-TR" dirty="0" err="1"/>
              <a:t>adequately</a:t>
            </a:r>
            <a:r>
              <a:rPr lang="tr-TR" dirty="0"/>
              <a:t> </a:t>
            </a:r>
            <a:r>
              <a:rPr lang="tr-TR" dirty="0" err="1"/>
              <a:t>meet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bodies</a:t>
            </a:r>
            <a:r>
              <a:rPr lang="tr-TR" dirty="0"/>
              <a:t> </a:t>
            </a:r>
            <a:r>
              <a:rPr lang="tr-TR" dirty="0" err="1"/>
              <a:t>requirements</a:t>
            </a:r>
            <a:r>
              <a:rPr lang="tr-TR" dirty="0"/>
              <a:t>. </a:t>
            </a:r>
          </a:p>
          <a:p>
            <a:r>
              <a:rPr lang="tr-TR" dirty="0"/>
              <a:t>A </a:t>
            </a:r>
            <a:r>
              <a:rPr lang="tr-TR" dirty="0" err="1"/>
              <a:t>decrease</a:t>
            </a:r>
            <a:r>
              <a:rPr lang="tr-TR" dirty="0"/>
              <a:t> in RBC </a:t>
            </a:r>
            <a:r>
              <a:rPr lang="tr-TR" dirty="0" err="1"/>
              <a:t>production</a:t>
            </a:r>
            <a:r>
              <a:rPr lang="tr-TR" dirty="0"/>
              <a:t> can </a:t>
            </a:r>
            <a:r>
              <a:rPr lang="tr-TR" dirty="0" err="1"/>
              <a:t>occur</a:t>
            </a:r>
            <a:r>
              <a:rPr lang="tr-TR" dirty="0"/>
              <a:t> </a:t>
            </a:r>
            <a:r>
              <a:rPr lang="tr-TR" dirty="0" err="1"/>
              <a:t>due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 </a:t>
            </a:r>
            <a:r>
              <a:rPr lang="tr-TR" i="1" dirty="0" err="1"/>
              <a:t>two</a:t>
            </a:r>
            <a:r>
              <a:rPr lang="tr-TR" dirty="0"/>
              <a:t> main </a:t>
            </a:r>
            <a:r>
              <a:rPr lang="tr-TR" dirty="0" err="1"/>
              <a:t>mechanisms</a:t>
            </a:r>
            <a:r>
              <a:rPr lang="tr-TR" dirty="0"/>
              <a:t>:</a:t>
            </a:r>
          </a:p>
          <a:p>
            <a:r>
              <a:rPr lang="tr-TR" dirty="0" err="1"/>
              <a:t>Insufficient</a:t>
            </a:r>
            <a:r>
              <a:rPr lang="tr-TR" dirty="0"/>
              <a:t> </a:t>
            </a:r>
            <a:r>
              <a:rPr lang="tr-TR" dirty="0" err="1"/>
              <a:t>production</a:t>
            </a:r>
            <a:r>
              <a:rPr lang="tr-TR" dirty="0"/>
              <a:t> of </a:t>
            </a:r>
            <a:r>
              <a:rPr lang="tr-TR" dirty="0" err="1"/>
              <a:t>RBCs</a:t>
            </a:r>
            <a:endParaRPr lang="tr-TR" dirty="0"/>
          </a:p>
          <a:p>
            <a:r>
              <a:rPr lang="tr-TR" dirty="0" err="1"/>
              <a:t>Ineffective</a:t>
            </a:r>
            <a:r>
              <a:rPr lang="tr-TR" dirty="0"/>
              <a:t> </a:t>
            </a:r>
            <a:r>
              <a:rPr lang="tr-TR" dirty="0" err="1"/>
              <a:t>production</a:t>
            </a:r>
            <a:r>
              <a:rPr lang="tr-TR" dirty="0"/>
              <a:t> of </a:t>
            </a:r>
            <a:r>
              <a:rPr lang="tr-TR" dirty="0" err="1"/>
              <a:t>RBCs</a:t>
            </a:r>
            <a:endParaRPr lang="tr-TR" dirty="0"/>
          </a:p>
          <a:p>
            <a:r>
              <a:rPr lang="tr-TR" dirty="0" err="1"/>
              <a:t>Insufficient</a:t>
            </a:r>
            <a:r>
              <a:rPr lang="tr-TR" dirty="0"/>
              <a:t> </a:t>
            </a:r>
            <a:r>
              <a:rPr lang="tr-TR" dirty="0" err="1"/>
              <a:t>production</a:t>
            </a:r>
            <a:r>
              <a:rPr lang="tr-TR" dirty="0"/>
              <a:t> of </a:t>
            </a:r>
            <a:r>
              <a:rPr lang="tr-TR" dirty="0" err="1"/>
              <a:t>RBCs</a:t>
            </a:r>
            <a:r>
              <a:rPr lang="tr-TR" dirty="0"/>
              <a:t> </a:t>
            </a:r>
            <a:r>
              <a:rPr lang="tr-TR" dirty="0" err="1"/>
              <a:t>occurs</a:t>
            </a:r>
            <a:r>
              <a:rPr lang="tr-TR" dirty="0"/>
              <a:t>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normal </a:t>
            </a:r>
            <a:r>
              <a:rPr lang="tr-TR" dirty="0" err="1"/>
              <a:t>erythropoietic</a:t>
            </a:r>
            <a:r>
              <a:rPr lang="tr-TR" dirty="0"/>
              <a:t> </a:t>
            </a:r>
            <a:r>
              <a:rPr lang="tr-TR" dirty="0" err="1"/>
              <a:t>process</a:t>
            </a:r>
            <a:r>
              <a:rPr lang="tr-TR" dirty="0"/>
              <a:t> is </a:t>
            </a:r>
            <a:r>
              <a:rPr lang="tr-TR" dirty="0" err="1"/>
              <a:t>reduced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inhibited</a:t>
            </a:r>
            <a:r>
              <a:rPr lang="tr-TR" dirty="0"/>
              <a:t>.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be </a:t>
            </a:r>
            <a:r>
              <a:rPr lang="tr-TR" dirty="0" err="1"/>
              <a:t>due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a </a:t>
            </a:r>
            <a:r>
              <a:rPr lang="tr-TR" dirty="0" err="1"/>
              <a:t>lack</a:t>
            </a:r>
            <a:r>
              <a:rPr lang="tr-TR" dirty="0"/>
              <a:t> of </a:t>
            </a:r>
            <a:r>
              <a:rPr lang="tr-TR" dirty="0" err="1"/>
              <a:t>required</a:t>
            </a:r>
            <a:r>
              <a:rPr lang="tr-TR" dirty="0"/>
              <a:t> </a:t>
            </a:r>
            <a:r>
              <a:rPr lang="tr-TR" dirty="0" err="1"/>
              <a:t>nutrients</a:t>
            </a:r>
            <a:r>
              <a:rPr lang="tr-TR" dirty="0"/>
              <a:t> (</a:t>
            </a:r>
            <a:r>
              <a:rPr lang="tr-TR" dirty="0" err="1"/>
              <a:t>e.g</a:t>
            </a:r>
            <a:r>
              <a:rPr lang="tr-TR" dirty="0"/>
              <a:t>. </a:t>
            </a:r>
            <a:r>
              <a:rPr lang="tr-TR" dirty="0" err="1"/>
              <a:t>iron</a:t>
            </a:r>
            <a:r>
              <a:rPr lang="tr-TR" dirty="0"/>
              <a:t>), </a:t>
            </a:r>
            <a:r>
              <a:rPr lang="tr-TR" dirty="0" err="1"/>
              <a:t>reduced</a:t>
            </a:r>
            <a:r>
              <a:rPr lang="tr-TR" dirty="0"/>
              <a:t> </a:t>
            </a:r>
            <a:r>
              <a:rPr lang="tr-TR" dirty="0" err="1"/>
              <a:t>hormonal</a:t>
            </a:r>
            <a:r>
              <a:rPr lang="tr-TR" dirty="0"/>
              <a:t> </a:t>
            </a:r>
            <a:r>
              <a:rPr lang="tr-TR" dirty="0" err="1"/>
              <a:t>influence</a:t>
            </a:r>
            <a:r>
              <a:rPr lang="tr-TR" dirty="0"/>
              <a:t> (</a:t>
            </a:r>
            <a:r>
              <a:rPr lang="tr-TR" dirty="0" err="1"/>
              <a:t>e.g</a:t>
            </a:r>
            <a:r>
              <a:rPr lang="tr-TR" dirty="0"/>
              <a:t>. </a:t>
            </a:r>
            <a:r>
              <a:rPr lang="tr-TR" dirty="0" err="1"/>
              <a:t>low</a:t>
            </a:r>
            <a:r>
              <a:rPr lang="tr-TR" dirty="0"/>
              <a:t> EPO, </a:t>
            </a:r>
            <a:r>
              <a:rPr lang="tr-TR" dirty="0" err="1"/>
              <a:t>hypothyroid</a:t>
            </a:r>
            <a:r>
              <a:rPr lang="tr-TR" dirty="0"/>
              <a:t>), bone </a:t>
            </a:r>
            <a:r>
              <a:rPr lang="tr-TR" dirty="0" err="1"/>
              <a:t>marrow</a:t>
            </a:r>
            <a:r>
              <a:rPr lang="tr-TR" dirty="0"/>
              <a:t> </a:t>
            </a:r>
            <a:r>
              <a:rPr lang="tr-TR" dirty="0" err="1"/>
              <a:t>suppression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bone </a:t>
            </a:r>
            <a:r>
              <a:rPr lang="tr-TR" dirty="0" err="1"/>
              <a:t>marrow</a:t>
            </a:r>
            <a:r>
              <a:rPr lang="tr-TR" dirty="0"/>
              <a:t> </a:t>
            </a:r>
            <a:r>
              <a:rPr lang="tr-TR" dirty="0" err="1"/>
              <a:t>infiltration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092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Çözelti içeren ve birinde kırmızı çözelti olan test tüpleri">
            <a:extLst>
              <a:ext uri="{FF2B5EF4-FFF2-40B4-BE49-F238E27FC236}">
                <a16:creationId xmlns:a16="http://schemas.microsoft.com/office/drawing/2014/main" id="{68F2A3A6-7F97-4B29-92C9-9DF07AB9E8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28" r="-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4D1B051-AD98-EC4F-AE65-7403DF916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807" y="-149225"/>
            <a:ext cx="7827401" cy="11963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What İs Anemia?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Dikdörtgen 36">
            <a:extLst>
              <a:ext uri="{FF2B5EF4-FFF2-40B4-BE49-F238E27FC236}">
                <a16:creationId xmlns:a16="http://schemas.microsoft.com/office/drawing/2014/main" id="{30122003-6D9D-2449-B011-49781BF9B41E}"/>
              </a:ext>
            </a:extLst>
          </p:cNvPr>
          <p:cNvSpPr/>
          <p:nvPr/>
        </p:nvSpPr>
        <p:spPr>
          <a:xfrm>
            <a:off x="481029" y="1540159"/>
            <a:ext cx="69663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err="1"/>
              <a:t>Anemia</a:t>
            </a:r>
            <a:r>
              <a:rPr lang="tr-TR" sz="2800" b="1" dirty="0"/>
              <a:t> is </a:t>
            </a:r>
            <a:r>
              <a:rPr lang="tr-TR" sz="2800" b="1" dirty="0" err="1"/>
              <a:t>defined</a:t>
            </a:r>
            <a:r>
              <a:rPr lang="tr-TR" sz="2800" b="1" dirty="0"/>
              <a:t> as a </a:t>
            </a:r>
            <a:r>
              <a:rPr lang="tr-TR" sz="2800" b="1" dirty="0" err="1"/>
              <a:t>decrease</a:t>
            </a:r>
            <a:r>
              <a:rPr lang="tr-TR" sz="2800" b="1" dirty="0"/>
              <a:t> in </a:t>
            </a:r>
            <a:r>
              <a:rPr lang="tr-TR" sz="2800" b="1" dirty="0" err="1"/>
              <a:t>the</a:t>
            </a:r>
            <a:r>
              <a:rPr lang="tr-TR" sz="2800" b="1" dirty="0"/>
              <a:t> </a:t>
            </a:r>
            <a:r>
              <a:rPr lang="tr-TR" sz="2800" b="1" dirty="0" err="1"/>
              <a:t>quantity</a:t>
            </a:r>
            <a:r>
              <a:rPr lang="tr-TR" sz="2800" b="1" dirty="0"/>
              <a:t> of </a:t>
            </a:r>
            <a:r>
              <a:rPr lang="tr-TR" sz="2800" b="1" dirty="0" err="1"/>
              <a:t>circulating</a:t>
            </a:r>
            <a:r>
              <a:rPr lang="tr-TR" sz="2800" b="1" dirty="0"/>
              <a:t> </a:t>
            </a:r>
            <a:r>
              <a:rPr lang="tr-TR" sz="28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 blood cells</a:t>
            </a:r>
            <a:r>
              <a:rPr lang="tr-TR" sz="2800" b="1" dirty="0"/>
              <a:t> (</a:t>
            </a:r>
            <a:r>
              <a:rPr lang="tr-TR" sz="28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RBC</a:t>
            </a:r>
            <a:r>
              <a:rPr lang="tr-TR" sz="2800" b="1" dirty="0"/>
              <a:t>), </a:t>
            </a:r>
            <a:r>
              <a:rPr lang="tr-TR" sz="2800" b="1" dirty="0" err="1"/>
              <a:t>represented</a:t>
            </a:r>
            <a:r>
              <a:rPr lang="tr-TR" sz="2800" b="1" dirty="0"/>
              <a:t> </a:t>
            </a:r>
            <a:r>
              <a:rPr lang="tr-TR" sz="2800" b="1" dirty="0" err="1"/>
              <a:t>by</a:t>
            </a:r>
            <a:r>
              <a:rPr lang="tr-TR" sz="2800" b="1" dirty="0"/>
              <a:t> a </a:t>
            </a:r>
            <a:r>
              <a:rPr lang="tr-TR" sz="2800" b="1" dirty="0" err="1"/>
              <a:t>reduction</a:t>
            </a:r>
            <a:r>
              <a:rPr lang="tr-TR" sz="2800" b="1" dirty="0"/>
              <a:t> in </a:t>
            </a:r>
            <a:r>
              <a:rPr lang="tr-TR" sz="2800" b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hemoglobin concentration</a:t>
            </a:r>
            <a:r>
              <a:rPr lang="tr-TR" sz="2800" b="1" dirty="0"/>
              <a:t> (</a:t>
            </a:r>
            <a:r>
              <a:rPr lang="tr-TR" sz="2800" b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Hb</a:t>
            </a:r>
            <a:r>
              <a:rPr lang="tr-TR" sz="2800" b="1" dirty="0"/>
              <a:t>), </a:t>
            </a:r>
            <a:r>
              <a:rPr lang="tr-TR" sz="2800" b="1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hematocrit</a:t>
            </a:r>
            <a:r>
              <a:rPr lang="tr-TR" sz="2800" b="1" dirty="0"/>
              <a:t> (</a:t>
            </a:r>
            <a:r>
              <a:rPr lang="tr-TR" sz="2800" b="1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Hct</a:t>
            </a:r>
            <a:r>
              <a:rPr lang="tr-TR" sz="2800" b="1" dirty="0"/>
              <a:t> ), </a:t>
            </a:r>
            <a:r>
              <a:rPr lang="tr-TR" sz="2800" b="1" dirty="0" err="1"/>
              <a:t>or</a:t>
            </a:r>
            <a:r>
              <a:rPr lang="tr-TR" sz="2800" b="1" dirty="0"/>
              <a:t> </a:t>
            </a:r>
            <a:r>
              <a:rPr lang="tr-TR" sz="2800" b="1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RBC count.</a:t>
            </a:r>
          </a:p>
          <a:p>
            <a:r>
              <a:rPr lang="tr-TR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6451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93B08FD-5ECC-4728-AA84-CD6AC875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2549107E-EC98-4933-8F8F-A1713C39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50800" dist="38100" dir="5400000" algn="t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39D3F35-DB26-F340-BFEC-CE656A27D3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39" b="9388"/>
          <a:stretch/>
        </p:blipFill>
        <p:spPr>
          <a:xfrm>
            <a:off x="1127591" y="641443"/>
            <a:ext cx="9936817" cy="5066674"/>
          </a:xfrm>
          <a:custGeom>
            <a:avLst/>
            <a:gdLst/>
            <a:ahLst/>
            <a:cxnLst/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95127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FCC84E-E85B-7647-9CF0-24D4216A1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Ineffective</a:t>
            </a:r>
            <a:r>
              <a:rPr lang="tr-TR" dirty="0"/>
              <a:t> </a:t>
            </a:r>
            <a:r>
              <a:rPr lang="tr-TR" dirty="0" err="1"/>
              <a:t>production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9419C1D-DFCE-7E42-9AF5-CEC36E852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/>
              <a:t>Ineffective</a:t>
            </a:r>
            <a:r>
              <a:rPr lang="tr-TR" dirty="0"/>
              <a:t> </a:t>
            </a:r>
            <a:r>
              <a:rPr lang="tr-TR" dirty="0" err="1"/>
              <a:t>production</a:t>
            </a:r>
            <a:r>
              <a:rPr lang="tr-TR" dirty="0"/>
              <a:t> of </a:t>
            </a:r>
            <a:r>
              <a:rPr lang="tr-TR" dirty="0" err="1"/>
              <a:t>RBCs</a:t>
            </a:r>
            <a:r>
              <a:rPr lang="tr-TR" dirty="0"/>
              <a:t> </a:t>
            </a:r>
            <a:r>
              <a:rPr lang="tr-TR" dirty="0" err="1"/>
              <a:t>occurs</a:t>
            </a:r>
            <a:r>
              <a:rPr lang="tr-TR" dirty="0"/>
              <a:t> </a:t>
            </a:r>
            <a:r>
              <a:rPr lang="tr-TR" dirty="0" err="1"/>
              <a:t>due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abnormal</a:t>
            </a:r>
            <a:r>
              <a:rPr lang="tr-TR" dirty="0"/>
              <a:t> </a:t>
            </a:r>
            <a:r>
              <a:rPr lang="tr-TR" dirty="0" err="1"/>
              <a:t>erythropoiesis</a:t>
            </a:r>
            <a:r>
              <a:rPr lang="tr-TR" dirty="0"/>
              <a:t>. </a:t>
            </a:r>
          </a:p>
          <a:p>
            <a:r>
              <a:rPr lang="tr-TR" dirty="0" err="1"/>
              <a:t>There</a:t>
            </a:r>
            <a:r>
              <a:rPr lang="tr-TR" dirty="0"/>
              <a:t> is a </a:t>
            </a:r>
            <a:r>
              <a:rPr lang="tr-TR" dirty="0" err="1"/>
              <a:t>marked</a:t>
            </a:r>
            <a:r>
              <a:rPr lang="tr-TR" dirty="0"/>
              <a:t> </a:t>
            </a:r>
            <a:r>
              <a:rPr lang="tr-TR" dirty="0" err="1"/>
              <a:t>increase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erythroid</a:t>
            </a:r>
            <a:r>
              <a:rPr lang="tr-TR" dirty="0"/>
              <a:t> </a:t>
            </a:r>
            <a:r>
              <a:rPr lang="tr-TR" dirty="0" err="1"/>
              <a:t>cell</a:t>
            </a:r>
            <a:r>
              <a:rPr lang="tr-TR" dirty="0"/>
              <a:t> </a:t>
            </a:r>
            <a:r>
              <a:rPr lang="tr-TR" dirty="0" err="1"/>
              <a:t>line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bone </a:t>
            </a:r>
            <a:r>
              <a:rPr lang="tr-TR" dirty="0" err="1"/>
              <a:t>marrow</a:t>
            </a:r>
            <a:r>
              <a:rPr lang="tr-TR" dirty="0"/>
              <a:t>, but </a:t>
            </a:r>
            <a:r>
              <a:rPr lang="tr-TR" dirty="0" err="1"/>
              <a:t>erythroid</a:t>
            </a:r>
            <a:r>
              <a:rPr lang="tr-TR" dirty="0"/>
              <a:t> </a:t>
            </a:r>
            <a:r>
              <a:rPr lang="tr-TR" dirty="0" err="1"/>
              <a:t>precursors</a:t>
            </a:r>
            <a:r>
              <a:rPr lang="tr-TR" dirty="0"/>
              <a:t> do not </a:t>
            </a:r>
            <a:r>
              <a:rPr lang="tr-TR" dirty="0" err="1"/>
              <a:t>mature</a:t>
            </a:r>
            <a:r>
              <a:rPr lang="tr-TR" dirty="0"/>
              <a:t> </a:t>
            </a:r>
            <a:r>
              <a:rPr lang="tr-TR" dirty="0" err="1"/>
              <a:t>properly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subsequently</a:t>
            </a:r>
            <a:r>
              <a:rPr lang="tr-TR" dirty="0"/>
              <a:t> </a:t>
            </a:r>
            <a:r>
              <a:rPr lang="tr-TR" dirty="0" err="1"/>
              <a:t>undergo</a:t>
            </a:r>
            <a:r>
              <a:rPr lang="tr-TR" dirty="0"/>
              <a:t> </a:t>
            </a:r>
            <a:r>
              <a:rPr lang="tr-TR" dirty="0" err="1"/>
              <a:t>apoptosis</a:t>
            </a:r>
            <a:r>
              <a:rPr lang="tr-TR" dirty="0"/>
              <a:t>. </a:t>
            </a:r>
          </a:p>
          <a:p>
            <a:r>
              <a:rPr lang="tr-TR" dirty="0" err="1"/>
              <a:t>Conditions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lead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ineffective</a:t>
            </a:r>
            <a:r>
              <a:rPr lang="tr-TR" dirty="0"/>
              <a:t> </a:t>
            </a:r>
            <a:r>
              <a:rPr lang="tr-TR" dirty="0" err="1"/>
              <a:t>erythropoiesis</a:t>
            </a:r>
            <a:r>
              <a:rPr lang="tr-TR" dirty="0"/>
              <a:t> </a:t>
            </a:r>
            <a:r>
              <a:rPr lang="tr-TR" dirty="0" err="1"/>
              <a:t>include</a:t>
            </a:r>
            <a:r>
              <a:rPr lang="tr-TR" dirty="0"/>
              <a:t> </a:t>
            </a:r>
            <a:r>
              <a:rPr lang="tr-TR" dirty="0" err="1"/>
              <a:t>megaloblastic</a:t>
            </a:r>
            <a:r>
              <a:rPr lang="tr-TR" dirty="0"/>
              <a:t> </a:t>
            </a:r>
            <a:r>
              <a:rPr lang="tr-TR" dirty="0" err="1"/>
              <a:t>anaemias</a:t>
            </a:r>
            <a:r>
              <a:rPr lang="tr-TR" dirty="0"/>
              <a:t> (</a:t>
            </a:r>
            <a:r>
              <a:rPr lang="tr-TR" dirty="0" err="1"/>
              <a:t>e.g</a:t>
            </a:r>
            <a:r>
              <a:rPr lang="tr-TR" dirty="0"/>
              <a:t>. </a:t>
            </a:r>
            <a:r>
              <a:rPr lang="tr-TR" dirty="0" err="1"/>
              <a:t>folate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B12 </a:t>
            </a:r>
            <a:r>
              <a:rPr lang="tr-TR" dirty="0" err="1"/>
              <a:t>deficiency</a:t>
            </a:r>
            <a:r>
              <a:rPr lang="tr-TR" dirty="0"/>
              <a:t>), </a:t>
            </a:r>
            <a:r>
              <a:rPr lang="tr-TR" dirty="0" err="1"/>
              <a:t>thalassaemias</a:t>
            </a:r>
            <a:r>
              <a:rPr lang="tr-TR" dirty="0"/>
              <a:t>, </a:t>
            </a:r>
            <a:r>
              <a:rPr lang="tr-TR" dirty="0" err="1"/>
              <a:t>myelodysplastic</a:t>
            </a:r>
            <a:r>
              <a:rPr lang="tr-TR" dirty="0"/>
              <a:t> </a:t>
            </a:r>
            <a:r>
              <a:rPr lang="tr-TR" dirty="0" err="1"/>
              <a:t>syndromes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sideroblastic</a:t>
            </a:r>
            <a:r>
              <a:rPr lang="tr-TR" dirty="0"/>
              <a:t> </a:t>
            </a:r>
            <a:r>
              <a:rPr lang="tr-TR" dirty="0" err="1"/>
              <a:t>anaemia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0820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D8127D4-1A0C-D94A-B8A9-393DEF57F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691" y="278023"/>
            <a:ext cx="8169639" cy="632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4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06BDF3F3-134B-C442-84E9-F7B0878788B8}"/>
              </a:ext>
            </a:extLst>
          </p:cNvPr>
          <p:cNvSpPr/>
          <p:nvPr/>
        </p:nvSpPr>
        <p:spPr>
          <a:xfrm>
            <a:off x="369757" y="1361716"/>
            <a:ext cx="1145248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Haemolysis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 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refers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 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to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 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the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 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destruction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 of 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red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 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blood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 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cells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, 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which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 is 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broadly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 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defined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 as a 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reduction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 in 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the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 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lifespan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 of 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RBCs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 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below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 100 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days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 (normal 110-120 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days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).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If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 RBC 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production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 in 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the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 bone 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marrow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 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cannot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 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keep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 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pace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 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with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 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the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 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level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 of 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haemolysis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, 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then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 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haemolytic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 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anaemia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 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with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 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ensue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. 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The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 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haemolytic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 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anaemias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 can be 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divided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 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into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 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inherited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 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and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 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acquired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. 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Inherited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 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haemolytic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 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anaemias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 can be 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further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 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classified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 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based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 on 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the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 site of 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inherited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 </a:t>
            </a:r>
            <a:r>
              <a:rPr lang="tr-TR" sz="2800" b="0" i="0" u="none" strike="noStrike" dirty="0" err="1">
                <a:solidFill>
                  <a:srgbClr val="141A27"/>
                </a:solidFill>
                <a:effectLst/>
                <a:latin typeface="Metric"/>
              </a:rPr>
              <a:t>defect</a:t>
            </a:r>
            <a:r>
              <a:rPr lang="tr-TR" sz="2800" b="0" i="0" u="none" strike="noStrike" dirty="0">
                <a:solidFill>
                  <a:srgbClr val="141A27"/>
                </a:solidFill>
                <a:effectLst/>
                <a:latin typeface="Metric"/>
              </a:rPr>
              <a:t>: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tr-TR" sz="2800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tric"/>
              </a:rPr>
              <a:t>Membrane</a:t>
            </a:r>
            <a:r>
              <a:rPr lang="tr-TR" sz="28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tric"/>
              </a:rPr>
              <a:t> </a:t>
            </a:r>
            <a:r>
              <a:rPr lang="tr-TR" sz="2800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tric"/>
              </a:rPr>
              <a:t>abnormalities</a:t>
            </a:r>
            <a:r>
              <a:rPr lang="tr-TR" sz="28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tric"/>
              </a:rPr>
              <a:t> (</a:t>
            </a:r>
            <a:r>
              <a:rPr lang="tr-TR" sz="2800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tric"/>
              </a:rPr>
              <a:t>e.g</a:t>
            </a:r>
            <a:r>
              <a:rPr lang="tr-TR" sz="28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tric"/>
              </a:rPr>
              <a:t>. </a:t>
            </a:r>
            <a:r>
              <a:rPr lang="tr-TR" sz="2800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tric"/>
              </a:rPr>
              <a:t>hereditary</a:t>
            </a:r>
            <a:r>
              <a:rPr lang="tr-TR" sz="28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tric"/>
              </a:rPr>
              <a:t> </a:t>
            </a:r>
            <a:r>
              <a:rPr lang="tr-TR" sz="2800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tric"/>
              </a:rPr>
              <a:t>spherocytosis</a:t>
            </a:r>
            <a:r>
              <a:rPr lang="tr-TR" sz="28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tric"/>
              </a:rPr>
              <a:t>)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tr-TR" sz="2800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tric"/>
              </a:rPr>
              <a:t>Metabolic</a:t>
            </a:r>
            <a:r>
              <a:rPr lang="tr-TR" sz="28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tric"/>
              </a:rPr>
              <a:t> </a:t>
            </a:r>
            <a:r>
              <a:rPr lang="tr-TR" sz="2800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tric"/>
              </a:rPr>
              <a:t>deficiencies</a:t>
            </a:r>
            <a:r>
              <a:rPr lang="tr-TR" sz="28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tric"/>
              </a:rPr>
              <a:t> (</a:t>
            </a:r>
            <a:r>
              <a:rPr lang="tr-TR" sz="2800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tric"/>
              </a:rPr>
              <a:t>e.g</a:t>
            </a:r>
            <a:r>
              <a:rPr lang="tr-TR" sz="28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tric"/>
              </a:rPr>
              <a:t>. G6PD </a:t>
            </a:r>
            <a:r>
              <a:rPr lang="tr-TR" sz="2800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tric"/>
              </a:rPr>
              <a:t>deficiency</a:t>
            </a:r>
            <a:r>
              <a:rPr lang="tr-TR" sz="28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tric"/>
              </a:rPr>
              <a:t>)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tr-TR" sz="2800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tric"/>
              </a:rPr>
              <a:t>Haemoglobin</a:t>
            </a:r>
            <a:r>
              <a:rPr lang="tr-TR" sz="28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tric"/>
              </a:rPr>
              <a:t> </a:t>
            </a:r>
            <a:r>
              <a:rPr lang="tr-TR" sz="2800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tric"/>
              </a:rPr>
              <a:t>abnormalities</a:t>
            </a:r>
            <a:r>
              <a:rPr lang="tr-TR" sz="28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tric"/>
              </a:rPr>
              <a:t> (</a:t>
            </a:r>
            <a:r>
              <a:rPr lang="tr-TR" sz="2800" b="0" i="0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tric"/>
              </a:rPr>
              <a:t>e.g</a:t>
            </a:r>
            <a:r>
              <a:rPr lang="tr-TR" sz="28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tric"/>
              </a:rPr>
              <a:t>. </a:t>
            </a:r>
            <a:r>
              <a:rPr lang="tr-TR" sz="28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tr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alpha-thalassaemia</a:t>
            </a:r>
            <a:r>
              <a:rPr lang="tr-TR" sz="28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tric"/>
              </a:rPr>
              <a:t>, </a:t>
            </a:r>
            <a:r>
              <a:rPr lang="tr-TR" sz="28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tr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beta-thalassaemia</a:t>
            </a:r>
            <a:r>
              <a:rPr lang="tr-TR" sz="28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tric"/>
              </a:rPr>
              <a:t>, </a:t>
            </a:r>
            <a:r>
              <a:rPr lang="tr-TR" sz="28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tr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sickle cell disease</a:t>
            </a:r>
            <a:r>
              <a:rPr lang="tr-TR" sz="28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etric"/>
              </a:rPr>
              <a:t>)</a:t>
            </a:r>
            <a:br>
              <a:rPr lang="tr-TR" sz="2800" dirty="0"/>
            </a:br>
            <a:endParaRPr lang="tr-TR" sz="2800" dirty="0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6F115796-09BA-8742-B4F2-EB804CEA3C3C}"/>
              </a:ext>
            </a:extLst>
          </p:cNvPr>
          <p:cNvSpPr/>
          <p:nvPr/>
        </p:nvSpPr>
        <p:spPr>
          <a:xfrm>
            <a:off x="1302807" y="503606"/>
            <a:ext cx="42450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0" i="0" u="none" strike="noStrike" dirty="0" err="1">
                <a:solidFill>
                  <a:srgbClr val="FF5060"/>
                </a:solidFill>
                <a:effectLst/>
                <a:latin typeface="Metric"/>
              </a:rPr>
              <a:t>Increased</a:t>
            </a:r>
            <a:r>
              <a:rPr lang="tr-TR" sz="3600" b="0" i="0" u="none" strike="noStrike" dirty="0">
                <a:solidFill>
                  <a:srgbClr val="FF5060"/>
                </a:solidFill>
                <a:effectLst/>
                <a:latin typeface="Metric"/>
              </a:rPr>
              <a:t> </a:t>
            </a:r>
            <a:r>
              <a:rPr lang="tr-TR" sz="3600" b="0" i="0" u="none" strike="noStrike" dirty="0" err="1">
                <a:solidFill>
                  <a:srgbClr val="FF5060"/>
                </a:solidFill>
                <a:effectLst/>
                <a:latin typeface="Metric"/>
              </a:rPr>
              <a:t>destruction</a:t>
            </a:r>
            <a:endParaRPr lang="tr-TR" sz="3600" b="0" i="0" u="none" strike="noStrike" dirty="0">
              <a:solidFill>
                <a:srgbClr val="FF5060"/>
              </a:solidFill>
              <a:effectLst/>
              <a:latin typeface="Metric"/>
            </a:endParaRPr>
          </a:p>
        </p:txBody>
      </p:sp>
    </p:spTree>
    <p:extLst>
      <p:ext uri="{BB962C8B-B14F-4D97-AF65-F5344CB8AC3E}">
        <p14:creationId xmlns:p14="http://schemas.microsoft.com/office/powerpoint/2010/main" val="2426948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6DBECCF-643B-C84A-A979-8256ACA6B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81B9A12-4A6E-7140-B6CF-263F0E9C1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Acquired</a:t>
            </a:r>
            <a:r>
              <a:rPr lang="tr-TR" dirty="0"/>
              <a:t> </a:t>
            </a:r>
            <a:r>
              <a:rPr lang="tr-TR" dirty="0" err="1"/>
              <a:t>haemolytic</a:t>
            </a:r>
            <a:r>
              <a:rPr lang="tr-TR" dirty="0"/>
              <a:t> </a:t>
            </a:r>
            <a:r>
              <a:rPr lang="tr-TR" dirty="0" err="1"/>
              <a:t>anaemias</a:t>
            </a:r>
            <a:r>
              <a:rPr lang="tr-TR" dirty="0"/>
              <a:t> can be </a:t>
            </a:r>
            <a:r>
              <a:rPr lang="tr-TR" dirty="0" err="1"/>
              <a:t>divided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</a:t>
            </a:r>
            <a:r>
              <a:rPr lang="tr-TR" dirty="0" err="1"/>
              <a:t>immune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non-immune</a:t>
            </a:r>
            <a:r>
              <a:rPr lang="tr-TR" dirty="0"/>
              <a:t>:</a:t>
            </a:r>
          </a:p>
          <a:p>
            <a:r>
              <a:rPr lang="tr-TR" dirty="0" err="1"/>
              <a:t>Immune</a:t>
            </a:r>
            <a:r>
              <a:rPr lang="tr-TR" dirty="0"/>
              <a:t> (</a:t>
            </a:r>
            <a:r>
              <a:rPr lang="tr-TR" dirty="0" err="1"/>
              <a:t>e.g</a:t>
            </a:r>
            <a:r>
              <a:rPr lang="tr-TR" dirty="0"/>
              <a:t>. </a:t>
            </a:r>
            <a:r>
              <a:rPr lang="tr-TR" dirty="0" err="1"/>
              <a:t>warm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cold</a:t>
            </a:r>
            <a:r>
              <a:rPr lang="tr-TR" dirty="0"/>
              <a:t> </a:t>
            </a:r>
            <a:r>
              <a:rPr lang="tr-TR" dirty="0" err="1"/>
              <a:t>autoimmune</a:t>
            </a:r>
            <a:r>
              <a:rPr lang="tr-TR" dirty="0"/>
              <a:t> </a:t>
            </a:r>
            <a:r>
              <a:rPr lang="tr-TR" dirty="0" err="1"/>
              <a:t>haemolytic</a:t>
            </a:r>
            <a:r>
              <a:rPr lang="tr-TR" dirty="0"/>
              <a:t> </a:t>
            </a:r>
            <a:r>
              <a:rPr lang="tr-TR" dirty="0" err="1"/>
              <a:t>anaemia</a:t>
            </a:r>
            <a:r>
              <a:rPr lang="tr-TR" dirty="0"/>
              <a:t>)</a:t>
            </a:r>
          </a:p>
          <a:p>
            <a:r>
              <a:rPr lang="tr-TR" dirty="0" err="1"/>
              <a:t>Non-immune</a:t>
            </a:r>
            <a:r>
              <a:rPr lang="tr-TR" dirty="0"/>
              <a:t> (</a:t>
            </a:r>
            <a:r>
              <a:rPr lang="tr-TR" dirty="0" err="1"/>
              <a:t>e.g</a:t>
            </a:r>
            <a:r>
              <a:rPr lang="tr-TR" dirty="0"/>
              <a:t>. </a:t>
            </a:r>
            <a:r>
              <a:rPr lang="tr-TR" dirty="0" err="1"/>
              <a:t>mechanical</a:t>
            </a:r>
            <a:r>
              <a:rPr lang="tr-TR" dirty="0"/>
              <a:t> </a:t>
            </a:r>
            <a:r>
              <a:rPr lang="tr-TR" dirty="0" err="1"/>
              <a:t>trauma</a:t>
            </a:r>
            <a:r>
              <a:rPr lang="tr-TR" dirty="0"/>
              <a:t>, </a:t>
            </a:r>
            <a:r>
              <a:rPr lang="tr-TR" dirty="0" err="1"/>
              <a:t>hypersplenism</a:t>
            </a:r>
            <a:r>
              <a:rPr lang="tr-TR" dirty="0"/>
              <a:t>, </a:t>
            </a:r>
            <a:r>
              <a:rPr lang="tr-TR" dirty="0" err="1"/>
              <a:t>infections</a:t>
            </a:r>
            <a:r>
              <a:rPr lang="tr-TR" dirty="0"/>
              <a:t>, </a:t>
            </a:r>
            <a:r>
              <a:rPr lang="tr-TR" dirty="0" err="1"/>
              <a:t>drugs</a:t>
            </a:r>
            <a:r>
              <a:rPr lang="tr-TR" dirty="0"/>
              <a:t>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513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FC0E0C1-0325-6446-95F6-F8D4D469A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869" y="539645"/>
            <a:ext cx="8610759" cy="586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63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9B9E11A-BF8D-4A46-9660-56811C0E3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Blood </a:t>
            </a:r>
            <a:r>
              <a:rPr lang="tr-TR" dirty="0" err="1"/>
              <a:t>loss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62E3FF-3132-214A-9C2C-2422343BE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20" y="2143593"/>
            <a:ext cx="10399276" cy="402860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tr-TR" dirty="0"/>
              <a:t>Blood </a:t>
            </a:r>
            <a:r>
              <a:rPr lang="tr-TR" dirty="0" err="1"/>
              <a:t>loss</a:t>
            </a:r>
            <a:r>
              <a:rPr lang="tr-TR" dirty="0"/>
              <a:t> is a </a:t>
            </a:r>
            <a:r>
              <a:rPr lang="tr-TR" dirty="0" err="1"/>
              <a:t>common</a:t>
            </a:r>
            <a:r>
              <a:rPr lang="tr-TR" dirty="0"/>
              <a:t> </a:t>
            </a:r>
            <a:r>
              <a:rPr lang="tr-TR" dirty="0" err="1"/>
              <a:t>cause</a:t>
            </a:r>
            <a:r>
              <a:rPr lang="tr-TR" dirty="0"/>
              <a:t> of </a:t>
            </a:r>
            <a:r>
              <a:rPr lang="tr-TR" dirty="0" err="1"/>
              <a:t>anaemia</a:t>
            </a:r>
            <a:r>
              <a:rPr lang="tr-TR" dirty="0"/>
              <a:t>, it </a:t>
            </a:r>
            <a:r>
              <a:rPr lang="tr-TR" dirty="0" err="1"/>
              <a:t>may</a:t>
            </a:r>
            <a:r>
              <a:rPr lang="tr-TR" dirty="0"/>
              <a:t> be </a:t>
            </a:r>
            <a:r>
              <a:rPr lang="tr-TR" dirty="0" err="1"/>
              <a:t>obvious</a:t>
            </a:r>
            <a:r>
              <a:rPr lang="tr-TR" dirty="0"/>
              <a:t> (</a:t>
            </a:r>
            <a:r>
              <a:rPr lang="tr-TR" dirty="0" err="1"/>
              <a:t>e.g</a:t>
            </a:r>
            <a:r>
              <a:rPr lang="tr-TR" dirty="0"/>
              <a:t>. </a:t>
            </a:r>
            <a:r>
              <a:rPr lang="tr-TR" dirty="0" err="1"/>
              <a:t>trauma</a:t>
            </a:r>
            <a:r>
              <a:rPr lang="tr-TR" dirty="0"/>
              <a:t>, </a:t>
            </a:r>
            <a:r>
              <a:rPr lang="tr-TR" dirty="0" err="1"/>
              <a:t>haematemesis</a:t>
            </a:r>
            <a:r>
              <a:rPr lang="tr-TR" dirty="0"/>
              <a:t>)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occult</a:t>
            </a:r>
            <a:r>
              <a:rPr lang="tr-TR" dirty="0"/>
              <a:t> (</a:t>
            </a:r>
            <a:r>
              <a:rPr lang="tr-TR" dirty="0" err="1"/>
              <a:t>e.g</a:t>
            </a:r>
            <a:r>
              <a:rPr lang="tr-TR" dirty="0"/>
              <a:t>. </a:t>
            </a:r>
            <a:r>
              <a:rPr lang="tr-TR" dirty="0" err="1"/>
              <a:t>gastrointestinal</a:t>
            </a:r>
            <a:r>
              <a:rPr lang="tr-TR" dirty="0"/>
              <a:t> </a:t>
            </a:r>
            <a:r>
              <a:rPr lang="tr-TR" dirty="0" err="1"/>
              <a:t>malignancy</a:t>
            </a:r>
            <a:r>
              <a:rPr lang="tr-TR" dirty="0"/>
              <a:t>).</a:t>
            </a:r>
          </a:p>
          <a:p>
            <a:pPr>
              <a:buFont typeface="Wingdings" pitchFamily="2" charset="2"/>
              <a:buChar char="q"/>
            </a:pPr>
            <a:r>
              <a:rPr lang="tr-TR" dirty="0" err="1"/>
              <a:t>Erythrocytes</a:t>
            </a:r>
            <a:r>
              <a:rPr lang="tr-TR" dirty="0"/>
              <a:t> form a </a:t>
            </a:r>
            <a:r>
              <a:rPr lang="tr-TR" dirty="0" err="1"/>
              <a:t>major</a:t>
            </a:r>
            <a:r>
              <a:rPr lang="tr-TR" dirty="0"/>
              <a:t> </a:t>
            </a:r>
            <a:r>
              <a:rPr lang="tr-TR" dirty="0" err="1"/>
              <a:t>store</a:t>
            </a:r>
            <a:r>
              <a:rPr lang="tr-TR" dirty="0"/>
              <a:t> of </a:t>
            </a:r>
            <a:r>
              <a:rPr lang="tr-TR" dirty="0" err="1"/>
              <a:t>iron</a:t>
            </a:r>
            <a:r>
              <a:rPr lang="tr-TR" dirty="0"/>
              <a:t> </a:t>
            </a:r>
            <a:r>
              <a:rPr lang="tr-TR" dirty="0" err="1"/>
              <a:t>within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body.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means</a:t>
            </a:r>
            <a:r>
              <a:rPr lang="tr-TR" dirty="0"/>
              <a:t> a </a:t>
            </a:r>
            <a:r>
              <a:rPr lang="tr-TR" dirty="0" err="1"/>
              <a:t>loss</a:t>
            </a:r>
            <a:r>
              <a:rPr lang="tr-TR" dirty="0"/>
              <a:t> of </a:t>
            </a:r>
            <a:r>
              <a:rPr lang="tr-TR" dirty="0" err="1"/>
              <a:t>erythrocytes</a:t>
            </a:r>
            <a:r>
              <a:rPr lang="tr-TR" dirty="0"/>
              <a:t> </a:t>
            </a:r>
            <a:r>
              <a:rPr lang="tr-TR" dirty="0" err="1"/>
              <a:t>could</a:t>
            </a:r>
            <a:r>
              <a:rPr lang="tr-TR" dirty="0"/>
              <a:t> </a:t>
            </a:r>
            <a:r>
              <a:rPr lang="tr-TR" dirty="0" err="1"/>
              <a:t>lead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development</a:t>
            </a:r>
            <a:r>
              <a:rPr lang="tr-TR" dirty="0"/>
              <a:t> </a:t>
            </a:r>
            <a:r>
              <a:rPr lang="tr-TR" dirty="0" err="1"/>
              <a:t>iron</a:t>
            </a:r>
            <a:r>
              <a:rPr lang="tr-TR" dirty="0"/>
              <a:t> </a:t>
            </a:r>
            <a:r>
              <a:rPr lang="tr-TR" dirty="0" err="1"/>
              <a:t>deficiency</a:t>
            </a:r>
            <a:r>
              <a:rPr lang="tr-TR" dirty="0"/>
              <a:t> </a:t>
            </a:r>
            <a:r>
              <a:rPr lang="tr-TR" dirty="0" err="1"/>
              <a:t>anaemia</a:t>
            </a:r>
            <a:r>
              <a:rPr lang="tr-TR" dirty="0"/>
              <a:t> (IDA). </a:t>
            </a:r>
            <a:r>
              <a:rPr lang="tr-TR" dirty="0" err="1"/>
              <a:t>Consequently</a:t>
            </a:r>
            <a:r>
              <a:rPr lang="tr-TR" dirty="0"/>
              <a:t>, IDA </a:t>
            </a:r>
            <a:r>
              <a:rPr lang="tr-TR" dirty="0" err="1"/>
              <a:t>commonly</a:t>
            </a:r>
            <a:r>
              <a:rPr lang="tr-TR" dirty="0"/>
              <a:t> </a:t>
            </a:r>
            <a:r>
              <a:rPr lang="tr-TR" dirty="0" err="1"/>
              <a:t>reflects</a:t>
            </a:r>
            <a:r>
              <a:rPr lang="tr-TR" dirty="0"/>
              <a:t> </a:t>
            </a:r>
            <a:r>
              <a:rPr lang="tr-TR" dirty="0" err="1"/>
              <a:t>blood</a:t>
            </a:r>
            <a:r>
              <a:rPr lang="tr-TR" dirty="0"/>
              <a:t> </a:t>
            </a:r>
            <a:r>
              <a:rPr lang="tr-TR" dirty="0" err="1"/>
              <a:t>loss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an </a:t>
            </a:r>
            <a:r>
              <a:rPr lang="tr-TR" dirty="0" err="1"/>
              <a:t>unidentified</a:t>
            </a:r>
            <a:r>
              <a:rPr lang="tr-TR" dirty="0"/>
              <a:t> </a:t>
            </a:r>
            <a:r>
              <a:rPr lang="tr-TR" dirty="0" err="1"/>
              <a:t>source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requires</a:t>
            </a:r>
            <a:r>
              <a:rPr lang="tr-TR" dirty="0"/>
              <a:t> </a:t>
            </a:r>
            <a:r>
              <a:rPr lang="tr-TR" dirty="0" err="1"/>
              <a:t>further</a:t>
            </a:r>
            <a:r>
              <a:rPr lang="tr-TR" dirty="0"/>
              <a:t> </a:t>
            </a:r>
            <a:r>
              <a:rPr lang="tr-TR" dirty="0" err="1"/>
              <a:t>investigation</a:t>
            </a:r>
            <a:r>
              <a:rPr lang="tr-TR" dirty="0"/>
              <a:t>. </a:t>
            </a:r>
          </a:p>
          <a:p>
            <a:pPr>
              <a:buFont typeface="Wingdings" pitchFamily="2" charset="2"/>
              <a:buChar char="q"/>
            </a:pPr>
            <a:r>
              <a:rPr lang="tr-TR" dirty="0" err="1"/>
              <a:t>Two</a:t>
            </a:r>
            <a:r>
              <a:rPr lang="tr-TR" dirty="0"/>
              <a:t> </a:t>
            </a:r>
            <a:r>
              <a:rPr lang="tr-TR" dirty="0" err="1"/>
              <a:t>common</a:t>
            </a:r>
            <a:r>
              <a:rPr lang="tr-TR" dirty="0"/>
              <a:t> </a:t>
            </a:r>
            <a:r>
              <a:rPr lang="tr-TR" dirty="0" err="1"/>
              <a:t>sources</a:t>
            </a:r>
            <a:r>
              <a:rPr lang="tr-TR" dirty="0"/>
              <a:t> of </a:t>
            </a:r>
            <a:r>
              <a:rPr lang="tr-TR" dirty="0" err="1"/>
              <a:t>blood</a:t>
            </a:r>
            <a:r>
              <a:rPr lang="tr-TR" dirty="0"/>
              <a:t> </a:t>
            </a:r>
            <a:r>
              <a:rPr lang="tr-TR" dirty="0" err="1"/>
              <a:t>loss</a:t>
            </a:r>
            <a:r>
              <a:rPr lang="tr-TR" dirty="0"/>
              <a:t> </a:t>
            </a:r>
            <a:r>
              <a:rPr lang="tr-TR" dirty="0" err="1"/>
              <a:t>include</a:t>
            </a:r>
            <a:r>
              <a:rPr lang="tr-TR" dirty="0"/>
              <a:t> </a:t>
            </a:r>
            <a:r>
              <a:rPr lang="tr-TR" dirty="0" err="1"/>
              <a:t>menstruation</a:t>
            </a:r>
            <a:r>
              <a:rPr lang="tr-TR" dirty="0"/>
              <a:t> in </a:t>
            </a:r>
            <a:r>
              <a:rPr lang="tr-TR" dirty="0" err="1"/>
              <a:t>young</a:t>
            </a:r>
            <a:r>
              <a:rPr lang="tr-TR" dirty="0"/>
              <a:t> </a:t>
            </a:r>
            <a:r>
              <a:rPr lang="tr-TR" dirty="0" err="1"/>
              <a:t>females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gastrointestinal</a:t>
            </a:r>
            <a:r>
              <a:rPr lang="tr-TR" dirty="0"/>
              <a:t> </a:t>
            </a:r>
            <a:r>
              <a:rPr lang="tr-TR" dirty="0" err="1"/>
              <a:t>bleeding</a:t>
            </a:r>
            <a:r>
              <a:rPr lang="tr-TR" dirty="0"/>
              <a:t> in </a:t>
            </a:r>
            <a:r>
              <a:rPr lang="tr-TR" dirty="0" err="1"/>
              <a:t>older</a:t>
            </a:r>
            <a:r>
              <a:rPr lang="tr-TR" dirty="0"/>
              <a:t> </a:t>
            </a:r>
            <a:r>
              <a:rPr lang="tr-TR" dirty="0" err="1"/>
              <a:t>populations</a:t>
            </a:r>
            <a:r>
              <a:rPr lang="tr-TR" dirty="0"/>
              <a:t>.</a:t>
            </a:r>
          </a:p>
          <a:p>
            <a:pPr marL="0" indent="0">
              <a:buNone/>
            </a:pPr>
            <a:br>
              <a:rPr lang="tr-TR" dirty="0"/>
            </a:b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09197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F7732FE-36AA-D649-904A-7074C6F53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246"/>
            <a:ext cx="12192000" cy="549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40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A7D6043-9BF1-DC45-9C0A-EBDB25A90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tr-TR" sz="3600"/>
              <a:t>Definition</a:t>
            </a:r>
            <a:br>
              <a:rPr lang="tr-TR" sz="3600"/>
            </a:br>
            <a:endParaRPr lang="tr-TR" sz="36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1EAFCD85-8E43-44ED-AD08-BF97B5CB0C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330197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9883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metin, ekran görüntüsü, yazı tipi, logo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BB3CB55A-1999-7E7D-F2FF-09729817F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057" y="0"/>
            <a:ext cx="6989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34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6">
            <a:extLst>
              <a:ext uri="{FF2B5EF4-FFF2-40B4-BE49-F238E27FC236}">
                <a16:creationId xmlns:a16="http://schemas.microsoft.com/office/drawing/2014/main" id="{693B08FD-5ECC-4728-AA84-CD6AC875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8">
            <a:extLst>
              <a:ext uri="{FF2B5EF4-FFF2-40B4-BE49-F238E27FC236}">
                <a16:creationId xmlns:a16="http://schemas.microsoft.com/office/drawing/2014/main" id="{2549107E-EC98-4933-8F8F-A1713C39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50800" dist="38100" dir="5400000" algn="t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8494E47-09F0-D02E-0BAA-71311583BE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359" b="9654"/>
          <a:stretch>
            <a:fillRect/>
          </a:stretch>
        </p:blipFill>
        <p:spPr>
          <a:xfrm>
            <a:off x="20" y="1"/>
            <a:ext cx="12191980" cy="6216557"/>
          </a:xfrm>
          <a:custGeom>
            <a:avLst/>
            <a:gdLst/>
            <a:ahLst/>
            <a:cxnLst/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05923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0B5DEA-ADF6-4BA5-9307-147F0A468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8680" y="2898648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83982"/>
            <a:ext cx="1873457" cy="137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D50FA0-C90B-3502-E09E-60AB78673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248" y="3317669"/>
            <a:ext cx="10509504" cy="29252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-228600" eaLnBrk="1" fontAlgn="base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tr-TR" sz="17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Classification of Anemias:</a:t>
            </a:r>
            <a:r>
              <a:rPr kumimoji="0" lang="en-US" altLang="tr-TR" sz="17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 Anemias are classified based on:</a:t>
            </a:r>
          </a:p>
          <a:p>
            <a:pPr marL="0" marR="0" lvl="0" indent="-228600" eaLnBrk="1" fontAlgn="base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tr-TR" sz="17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Cell Size</a:t>
            </a:r>
            <a:r>
              <a:rPr kumimoji="0" lang="en-US" altLang="tr-TR" sz="17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 (Morphological: Microcytic, Normocytic, Macrocytic)</a:t>
            </a:r>
          </a:p>
          <a:p>
            <a:pPr marL="0" marR="0" lvl="0" indent="-228600" eaLnBrk="1" fontAlgn="base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tr-TR" sz="17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Bone Marrow Response</a:t>
            </a:r>
            <a:r>
              <a:rPr kumimoji="0" lang="en-US" altLang="tr-TR" sz="17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 (Regenerative vs. Non-regenerative)</a:t>
            </a:r>
          </a:p>
          <a:p>
            <a:pPr marL="0" marR="0" lvl="0" indent="-228600" eaLnBrk="1" fontAlgn="base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tr-TR" sz="17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Pathophysiological Mechanism</a:t>
            </a:r>
            <a:r>
              <a:rPr kumimoji="0" lang="en-US" altLang="tr-TR" sz="17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 (Blood loss, Hemolysis, Decreased production)</a:t>
            </a:r>
          </a:p>
          <a:p>
            <a:pPr marL="0" marR="0" lvl="0" indent="-228600" eaLnBrk="1" fontAlgn="base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tr-TR" sz="17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468F7A0-D839-9186-A0AC-46E55A44D320}"/>
              </a:ext>
            </a:extLst>
          </p:cNvPr>
          <p:cNvSpPr txBox="1"/>
          <p:nvPr/>
        </p:nvSpPr>
        <p:spPr>
          <a:xfrm>
            <a:off x="3652887" y="291879"/>
            <a:ext cx="60991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-228600" eaLnBrk="1" fontAlgn="base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tr-TR" sz="18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When evaluating anemia, we ask three fundamental questions: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E83D6C9E-72F1-AB6B-127E-79601A17ABD6}"/>
              </a:ext>
            </a:extLst>
          </p:cNvPr>
          <p:cNvSpPr txBox="1"/>
          <p:nvPr/>
        </p:nvSpPr>
        <p:spPr>
          <a:xfrm>
            <a:off x="2121031" y="1314020"/>
            <a:ext cx="82484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-228600" eaLnBrk="1" fontAlgn="base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tr-TR" sz="18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RBC Production ──►</a:t>
            </a:r>
            <a:r>
              <a:rPr kumimoji="0" lang="en-US" altLang="tr-TR" sz="18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 Is the bone marrow functioning?</a:t>
            </a:r>
          </a:p>
          <a:p>
            <a:pPr marL="0" marR="0" lvl="0" indent="-228600" eaLnBrk="1" fontAlgn="base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tr-TR" sz="18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RBC Destruction ──►</a:t>
            </a:r>
            <a:r>
              <a:rPr kumimoji="0" lang="en-US" altLang="tr-TR" sz="18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 Is there hemolysis?</a:t>
            </a:r>
          </a:p>
          <a:p>
            <a:pPr marL="0" marR="0" lvl="0" indent="-228600" eaLnBrk="1" fontAlgn="base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tr-TR" sz="18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RBC Loss ──►</a:t>
            </a:r>
            <a:r>
              <a:rPr kumimoji="0" lang="en-US" altLang="tr-TR" sz="18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 Is there active bleeding?</a:t>
            </a:r>
          </a:p>
        </p:txBody>
      </p:sp>
    </p:spTree>
    <p:extLst>
      <p:ext uri="{BB962C8B-B14F-4D97-AF65-F5344CB8AC3E}">
        <p14:creationId xmlns:p14="http://schemas.microsoft.com/office/powerpoint/2010/main" val="249311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2F913C-4DDF-FD49-81A8-5651B6EAF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968364"/>
            <a:ext cx="10168128" cy="1179576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Classification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DDF50A7-9D1D-B449-86DC-42C158E37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7" y="2478024"/>
            <a:ext cx="10651711" cy="3694176"/>
          </a:xfrm>
        </p:spPr>
        <p:txBody>
          <a:bodyPr>
            <a:normAutofit/>
          </a:bodyPr>
          <a:lstStyle/>
          <a:p>
            <a:r>
              <a:rPr lang="tr-TR" b="1" dirty="0" err="1"/>
              <a:t>Morphology</a:t>
            </a:r>
            <a:r>
              <a:rPr lang="tr-TR" b="1" dirty="0"/>
              <a:t>/size of </a:t>
            </a:r>
            <a:r>
              <a:rPr lang="tr-TR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RBCs</a:t>
            </a:r>
            <a:r>
              <a:rPr lang="tr-TR" b="1" dirty="0"/>
              <a:t> </a:t>
            </a:r>
            <a:r>
              <a:rPr lang="tr-TR" dirty="0"/>
              <a:t>(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classification</a:t>
            </a:r>
            <a:r>
              <a:rPr lang="tr-TR" dirty="0"/>
              <a:t> </a:t>
            </a:r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widely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) </a:t>
            </a:r>
            <a:endParaRPr lang="tr-TR" baseline="30000" dirty="0"/>
          </a:p>
          <a:p>
            <a:r>
              <a:rPr lang="tr-TR" b="1" dirty="0"/>
              <a:t>Time </a:t>
            </a:r>
            <a:r>
              <a:rPr lang="tr-TR" b="1" dirty="0" err="1"/>
              <a:t>course</a:t>
            </a:r>
            <a:r>
              <a:rPr lang="tr-TR" b="1" dirty="0"/>
              <a:t>: </a:t>
            </a:r>
            <a:r>
              <a:rPr lang="tr-TR" dirty="0" err="1"/>
              <a:t>acute</a:t>
            </a:r>
            <a:r>
              <a:rPr lang="tr-TR" dirty="0"/>
              <a:t> vs. </a:t>
            </a:r>
            <a:r>
              <a:rPr lang="tr-TR" dirty="0" err="1"/>
              <a:t>chronic</a:t>
            </a:r>
            <a:endParaRPr lang="tr-TR" dirty="0"/>
          </a:p>
          <a:p>
            <a:r>
              <a:rPr lang="tr-TR" b="1" dirty="0" err="1"/>
              <a:t>Inheritance</a:t>
            </a:r>
            <a:r>
              <a:rPr lang="tr-TR" b="1" dirty="0"/>
              <a:t>:</a:t>
            </a:r>
            <a:r>
              <a:rPr lang="tr-TR" dirty="0"/>
              <a:t> </a:t>
            </a:r>
            <a:r>
              <a:rPr lang="tr-TR" dirty="0" err="1"/>
              <a:t>inherited</a:t>
            </a:r>
            <a:r>
              <a:rPr lang="tr-TR" dirty="0"/>
              <a:t> vs. </a:t>
            </a:r>
            <a:r>
              <a:rPr lang="tr-TR" dirty="0" err="1"/>
              <a:t>acquired</a:t>
            </a:r>
            <a:endParaRPr lang="tr-TR" dirty="0"/>
          </a:p>
          <a:p>
            <a:r>
              <a:rPr lang="tr-TR" b="1" dirty="0" err="1"/>
              <a:t>Etiology</a:t>
            </a:r>
            <a:r>
              <a:rPr lang="tr-TR" b="1" dirty="0"/>
              <a:t>: </a:t>
            </a:r>
            <a:r>
              <a:rPr lang="tr-TR" dirty="0" err="1"/>
              <a:t>primary</a:t>
            </a:r>
            <a:r>
              <a:rPr lang="tr-TR" dirty="0"/>
              <a:t> vs. </a:t>
            </a:r>
            <a:r>
              <a:rPr lang="tr-TR" dirty="0" err="1"/>
              <a:t>secondary</a:t>
            </a:r>
            <a:endParaRPr lang="tr-TR" dirty="0"/>
          </a:p>
          <a:p>
            <a:r>
              <a:rPr lang="tr-TR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RBC</a:t>
            </a:r>
            <a:r>
              <a:rPr lang="tr-TR" b="1" dirty="0"/>
              <a:t> </a:t>
            </a:r>
            <a:r>
              <a:rPr lang="tr-TR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proliferation</a:t>
            </a:r>
            <a:r>
              <a:rPr lang="tr-TR" b="1" dirty="0"/>
              <a:t>: </a:t>
            </a:r>
            <a:r>
              <a:rPr lang="tr-TR" dirty="0" err="1"/>
              <a:t>hypoproliferative</a:t>
            </a:r>
            <a:r>
              <a:rPr lang="tr-TR" dirty="0"/>
              <a:t> (</a:t>
            </a:r>
            <a:r>
              <a:rPr lang="tr-TR" dirty="0" err="1"/>
              <a:t>decreased</a:t>
            </a:r>
            <a:r>
              <a:rPr lang="tr-TR" dirty="0"/>
              <a:t> </a:t>
            </a:r>
            <a:r>
              <a:rPr lang="tr-T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RBC</a:t>
            </a:r>
            <a:r>
              <a:rPr lang="tr-TR" dirty="0"/>
              <a:t> </a:t>
            </a:r>
            <a:r>
              <a:rPr lang="tr-TR" dirty="0" err="1"/>
              <a:t>production</a:t>
            </a:r>
            <a:r>
              <a:rPr lang="tr-TR" dirty="0"/>
              <a:t>) vs. </a:t>
            </a:r>
            <a:r>
              <a:rPr lang="tr-TR" dirty="0" err="1"/>
              <a:t>hyperproliferative</a:t>
            </a:r>
            <a:r>
              <a:rPr lang="tr-TR" dirty="0"/>
              <a:t> (</a:t>
            </a:r>
            <a:r>
              <a:rPr lang="tr-TR" dirty="0" err="1"/>
              <a:t>increased</a:t>
            </a:r>
            <a:r>
              <a:rPr lang="tr-TR" dirty="0"/>
              <a:t> </a:t>
            </a:r>
            <a:r>
              <a:rPr lang="tr-T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RBC</a:t>
            </a:r>
            <a:r>
              <a:rPr lang="tr-TR" dirty="0"/>
              <a:t> </a:t>
            </a:r>
            <a:r>
              <a:rPr lang="tr-TR" dirty="0" err="1"/>
              <a:t>destruction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blood</a:t>
            </a:r>
            <a:r>
              <a:rPr lang="tr-TR" dirty="0"/>
              <a:t> </a:t>
            </a:r>
            <a:r>
              <a:rPr lang="tr-TR" dirty="0" err="1"/>
              <a:t>loss</a:t>
            </a:r>
            <a:r>
              <a:rPr lang="tr-TR" dirty="0"/>
              <a:t>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0233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esmin alt kısmından göz atan meraklı kedi yavrusu">
            <a:extLst>
              <a:ext uri="{FF2B5EF4-FFF2-40B4-BE49-F238E27FC236}">
                <a16:creationId xmlns:a16="http://schemas.microsoft.com/office/drawing/2014/main" id="{34DF6BB8-D5C8-4CD4-80FD-AD039CA36A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15" r="1" b="1"/>
          <a:stretch/>
        </p:blipFill>
        <p:spPr>
          <a:xfrm>
            <a:off x="3522468" y="1992634"/>
            <a:ext cx="866953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A6DB0E6-E65F-4229-A5A0-2500203B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FF4D2AA-81CF-A344-86F3-C2712E264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40" y="761365"/>
            <a:ext cx="444572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Reticulocyte = Young RBC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8FE9EF8B-CDBA-AC4D-A38B-5C651F6A8FE5}"/>
              </a:ext>
            </a:extLst>
          </p:cNvPr>
          <p:cNvSpPr/>
          <p:nvPr/>
        </p:nvSpPr>
        <p:spPr>
          <a:xfrm>
            <a:off x="371094" y="2718054"/>
            <a:ext cx="10573426" cy="32034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Anemia due to hemolysis or bleeding is characterized by the presence of a </a:t>
            </a:r>
            <a:r>
              <a:rPr lang="en-US" sz="2400" b="1" dirty="0" err="1"/>
              <a:t>reticulocytosis</a:t>
            </a:r>
            <a:r>
              <a:rPr lang="en-US" sz="2400" b="1" dirty="0"/>
              <a:t>. 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The reticulocyte count is used to assess the appropriateness of the bone marrow response to anemia. 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The normal reticulocyte count in a patient with a normal Hb and </a:t>
            </a:r>
            <a:r>
              <a:rPr lang="en-US" sz="2400" b="1" dirty="0" err="1"/>
              <a:t>Hct</a:t>
            </a:r>
            <a:r>
              <a:rPr lang="en-US" sz="2400" b="1" dirty="0"/>
              <a:t> is about 1%. 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Approximately 1% of circulating RBCs are removed daily and replaced by marrow young RBCs or reticulocytes (approximately 20 cc of RBCs /day). </a:t>
            </a:r>
            <a:endParaRPr lang="en-US" sz="2400" dirty="0"/>
          </a:p>
        </p:txBody>
      </p:sp>
      <p:pic>
        <p:nvPicPr>
          <p:cNvPr id="2049" name="Picture 1" descr="page43image2657205536">
            <a:extLst>
              <a:ext uri="{FF2B5EF4-FFF2-40B4-BE49-F238E27FC236}">
                <a16:creationId xmlns:a16="http://schemas.microsoft.com/office/drawing/2014/main" id="{6C01D184-3160-B834-A7D5-8F5A86D52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ge43image2657205744">
            <a:extLst>
              <a:ext uri="{FF2B5EF4-FFF2-40B4-BE49-F238E27FC236}">
                <a16:creationId xmlns:a16="http://schemas.microsoft.com/office/drawing/2014/main" id="{F9352F52-6839-AFDC-4482-C1FDAF156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page43image2532290336">
            <a:extLst>
              <a:ext uri="{FF2B5EF4-FFF2-40B4-BE49-F238E27FC236}">
                <a16:creationId xmlns:a16="http://schemas.microsoft.com/office/drawing/2014/main" id="{43DF4DD1-37B9-D0C0-82A4-728608467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799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535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3B işlenmiş hücreler">
            <a:extLst>
              <a:ext uri="{FF2B5EF4-FFF2-40B4-BE49-F238E27FC236}">
                <a16:creationId xmlns:a16="http://schemas.microsoft.com/office/drawing/2014/main" id="{589EEBD0-6588-40F9-9DF0-24FA9DB93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96" r="17004"/>
          <a:stretch/>
        </p:blipFill>
        <p:spPr>
          <a:xfrm>
            <a:off x="3523485" y="-67539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B371D1D-4A8F-BC41-85A0-92A4625A4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85" y="553403"/>
            <a:ext cx="10199593" cy="13497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Mean Cell (or Corpuscular) Volume (MCV):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C411A671-972B-E14E-AADA-55AEFE7CEFF2}"/>
              </a:ext>
            </a:extLst>
          </p:cNvPr>
          <p:cNvSpPr/>
          <p:nvPr/>
        </p:nvSpPr>
        <p:spPr>
          <a:xfrm>
            <a:off x="276684" y="2438126"/>
            <a:ext cx="66787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/>
              <a:t>The</a:t>
            </a:r>
            <a:r>
              <a:rPr lang="tr-TR" sz="2400" b="1" dirty="0"/>
              <a:t> MCV </a:t>
            </a:r>
            <a:r>
              <a:rPr lang="tr-TR" sz="2400" b="1" dirty="0" err="1"/>
              <a:t>reflects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average</a:t>
            </a:r>
            <a:r>
              <a:rPr lang="tr-TR" sz="2400" b="1" dirty="0"/>
              <a:t> size </a:t>
            </a:r>
            <a:r>
              <a:rPr lang="tr-TR" sz="2400" b="1" dirty="0" err="1"/>
              <a:t>or</a:t>
            </a:r>
            <a:r>
              <a:rPr lang="tr-TR" sz="2400" b="1" dirty="0"/>
              <a:t> </a:t>
            </a:r>
            <a:r>
              <a:rPr lang="tr-TR" sz="2400" b="1" dirty="0" err="1"/>
              <a:t>volume</a:t>
            </a:r>
            <a:r>
              <a:rPr lang="tr-TR" sz="2400" b="1" dirty="0"/>
              <a:t> of </a:t>
            </a:r>
            <a:r>
              <a:rPr lang="tr-TR" sz="2400" b="1" dirty="0" err="1"/>
              <a:t>the</a:t>
            </a:r>
            <a:r>
              <a:rPr lang="tr-TR" sz="2400" b="1" dirty="0"/>
              <a:t> RBC </a:t>
            </a:r>
            <a:r>
              <a:rPr lang="tr-TR" sz="2400" b="1" dirty="0" err="1"/>
              <a:t>expressed</a:t>
            </a:r>
            <a:r>
              <a:rPr lang="tr-TR" sz="2400" b="1" dirty="0"/>
              <a:t> in </a:t>
            </a:r>
            <a:r>
              <a:rPr lang="tr-TR" sz="2400" b="1" dirty="0" err="1"/>
              <a:t>fl</a:t>
            </a:r>
            <a:r>
              <a:rPr lang="tr-TR" sz="2400" b="1" dirty="0"/>
              <a:t>. </a:t>
            </a:r>
          </a:p>
          <a:p>
            <a:endParaRPr lang="tr-TR" sz="2400" b="1" dirty="0"/>
          </a:p>
          <a:p>
            <a:r>
              <a:rPr lang="tr-TR" sz="2400" b="1" dirty="0"/>
              <a:t>MCV </a:t>
            </a:r>
            <a:r>
              <a:rPr lang="tr-TR" sz="2400" b="1" dirty="0" err="1"/>
              <a:t>will</a:t>
            </a:r>
            <a:r>
              <a:rPr lang="tr-TR" sz="2400" b="1" dirty="0"/>
              <a:t> </a:t>
            </a:r>
            <a:r>
              <a:rPr lang="tr-TR" sz="2400" b="1" dirty="0" err="1"/>
              <a:t>tell</a:t>
            </a:r>
            <a:r>
              <a:rPr lang="tr-TR" sz="2400" b="1" dirty="0"/>
              <a:t> </a:t>
            </a:r>
            <a:r>
              <a:rPr lang="tr-TR" sz="2400" b="1" dirty="0" err="1"/>
              <a:t>you</a:t>
            </a:r>
            <a:r>
              <a:rPr lang="tr-TR" sz="2400" b="1" dirty="0"/>
              <a:t> </a:t>
            </a:r>
            <a:r>
              <a:rPr lang="tr-TR" sz="2400" b="1" dirty="0" err="1"/>
              <a:t>if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patient</a:t>
            </a:r>
            <a:r>
              <a:rPr lang="tr-TR" sz="2400" b="1" dirty="0"/>
              <a:t> is </a:t>
            </a:r>
            <a:r>
              <a:rPr lang="tr-TR" sz="2400" b="1" dirty="0" err="1"/>
              <a:t>micro</a:t>
            </a:r>
            <a:r>
              <a:rPr lang="tr-TR" sz="2400" b="1" dirty="0"/>
              <a:t>, </a:t>
            </a:r>
            <a:r>
              <a:rPr lang="tr-TR" sz="2400" b="1" dirty="0" err="1"/>
              <a:t>macro</a:t>
            </a:r>
            <a:r>
              <a:rPr lang="tr-TR" sz="2400" b="1" dirty="0"/>
              <a:t>, </a:t>
            </a:r>
            <a:r>
              <a:rPr lang="tr-TR" sz="2400" b="1" dirty="0" err="1"/>
              <a:t>or</a:t>
            </a:r>
            <a:r>
              <a:rPr lang="tr-TR" sz="2400" b="1" dirty="0"/>
              <a:t> </a:t>
            </a:r>
            <a:r>
              <a:rPr lang="tr-TR" sz="2400" b="1" dirty="0" err="1"/>
              <a:t>normocytic</a:t>
            </a:r>
            <a:r>
              <a:rPr lang="tr-TR" sz="2400" b="1" dirty="0"/>
              <a:t> 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806011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1250</Words>
  <Application>Microsoft Macintosh PowerPoint</Application>
  <PresentationFormat>Geniş ekran</PresentationFormat>
  <Paragraphs>113</Paragraphs>
  <Slides>27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5" baseType="lpstr">
      <vt:lpstr>Arial</vt:lpstr>
      <vt:lpstr>Calibri</vt:lpstr>
      <vt:lpstr>Comic Sans MS</vt:lpstr>
      <vt:lpstr>Metric</vt:lpstr>
      <vt:lpstr>Neue Haas Grotesk Text Pro</vt:lpstr>
      <vt:lpstr>Segoe Print</vt:lpstr>
      <vt:lpstr>Wingdings</vt:lpstr>
      <vt:lpstr>AccentBoxVTI</vt:lpstr>
      <vt:lpstr>CLASSİFİCATİON OF ANEMİA 04/02/2021</vt:lpstr>
      <vt:lpstr>What İs Anemia?</vt:lpstr>
      <vt:lpstr>Definition </vt:lpstr>
      <vt:lpstr>PowerPoint Sunusu</vt:lpstr>
      <vt:lpstr>PowerPoint Sunusu</vt:lpstr>
      <vt:lpstr>PowerPoint Sunusu</vt:lpstr>
      <vt:lpstr>Classification </vt:lpstr>
      <vt:lpstr>Reticulocyte = Young RBC  </vt:lpstr>
      <vt:lpstr>Mean Cell (or Corpuscular) Volume (MCV):  </vt:lpstr>
      <vt:lpstr>Mean Cell Hemoglobin (MCH):  </vt:lpstr>
      <vt:lpstr>Normal red blood cell morphology:</vt:lpstr>
      <vt:lpstr>Classification</vt:lpstr>
      <vt:lpstr>Classification of anemia by morphology</vt:lpstr>
      <vt:lpstr>Microcytic </vt:lpstr>
      <vt:lpstr>Normocytic </vt:lpstr>
      <vt:lpstr>Macrocytic </vt:lpstr>
      <vt:lpstr>Aetiological </vt:lpstr>
      <vt:lpstr>Aetiological classification </vt:lpstr>
      <vt:lpstr>Insufficient production </vt:lpstr>
      <vt:lpstr>PowerPoint Sunusu</vt:lpstr>
      <vt:lpstr>Ineffective production</vt:lpstr>
      <vt:lpstr>PowerPoint Sunusu</vt:lpstr>
      <vt:lpstr>PowerPoint Sunusu</vt:lpstr>
      <vt:lpstr>PowerPoint Sunusu</vt:lpstr>
      <vt:lpstr>PowerPoint Sunusu</vt:lpstr>
      <vt:lpstr>Blood loss 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CLASSİFİCATİON OF ANEMİA 04/02/2021</dc:title>
  <dc:creator>e kelkitli</dc:creator>
  <cp:lastModifiedBy>Engin Kelkitli</cp:lastModifiedBy>
  <cp:revision>10</cp:revision>
  <dcterms:created xsi:type="dcterms:W3CDTF">2021-02-01T19:29:28Z</dcterms:created>
  <dcterms:modified xsi:type="dcterms:W3CDTF">2026-01-08T20:04:38Z</dcterms:modified>
</cp:coreProperties>
</file>