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ECD"/>
          </a:solidFill>
        </a:fill>
      </a:tcStyle>
    </a:wholeTbl>
    <a:band2H>
      <a:tcTxStyle/>
      <a:tcStyle>
        <a:tcBdr/>
        <a:fill>
          <a:solidFill>
            <a:srgbClr val="ECF7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304" y="4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It is a common condition that can be caused by inadequate RBC production, excessive RBC destruction, or blood loss.  </a:t>
            </a:r>
          </a:p>
          <a:p>
            <a:r>
              <a:t>Once anemia has been established, the mean corpuscular volume (MCV) should be checked to distinguish between microcytic, normocytic, and macrocytic anemia and to determine the next diagnostic steps. </a:t>
            </a:r>
          </a:p>
          <a:p>
            <a:r>
              <a:t>A peripheral blood smear allows for the identification of pathologic RBC forms. </a:t>
            </a:r>
          </a:p>
          <a:p>
            <a:r>
              <a:t>Reticulocyte count can also be used to evaluate the bone marrow response. </a:t>
            </a:r>
          </a:p>
          <a:p>
            <a:r>
              <a:t>Treatment depends on the form of anemia and underlying condition. </a:t>
            </a:r>
          </a:p>
          <a:p>
            <a:r>
              <a:t>Acute and/or severe cases of anemia may require transfusion of packed red blood cells.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7B2992E-90EA-4CBF-4323-5C09C884B90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396404-FE6C-FD41-A4D7-4480B5BFA4B1}" type="slidenum">
              <a:rPr lang="tr-TR" altLang="tr-TR">
                <a:latin typeface="Calibri" panose="020F0502020204030204" pitchFamily="34" charset="0"/>
              </a:rPr>
              <a:pPr eaLnBrk="1" hangingPunct="1"/>
              <a:t>42</a:t>
            </a:fld>
            <a:endParaRPr lang="tr-TR" altLang="tr-TR">
              <a:latin typeface="Calibri" panose="020F0502020204030204" pitchFamily="34" charset="0"/>
            </a:endParaRPr>
          </a:p>
        </p:txBody>
      </p:sp>
      <p:sp>
        <p:nvSpPr>
          <p:cNvPr id="38915" name="Rectangle 2">
            <a:extLst>
              <a:ext uri="{FF2B5EF4-FFF2-40B4-BE49-F238E27FC236}">
                <a16:creationId xmlns:a16="http://schemas.microsoft.com/office/drawing/2014/main" id="{3B84E97F-B6AE-4E83-B4E3-659263C39242}"/>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51AFC222-9EEB-273A-8AD0-E22C570103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C3C5A400-F22C-D074-4C99-AE766F353C8B}"/>
              </a:ext>
            </a:extLst>
          </p:cNvPr>
          <p:cNvSpPr>
            <a:spLocks noChangeArrowheads="1" noTextEdit="1"/>
          </p:cNvSpPr>
          <p:nvPr>
            <p:ph type="sldImg"/>
          </p:nvPr>
        </p:nvSpPr>
        <p:spPr bwMode="auto">
          <a:xfrm>
            <a:off x="0" y="303213"/>
            <a:ext cx="1588" cy="1587"/>
          </a:xfrm>
          <a:solidFill>
            <a:srgbClr val="FFFFFF"/>
          </a:solidFill>
          <a:ln>
            <a:solidFill>
              <a:srgbClr val="000000"/>
            </a:solidFill>
            <a:miter lim="800000"/>
            <a:headEnd/>
            <a:tailEnd/>
          </a:ln>
        </p:spPr>
      </p:sp>
      <p:sp>
        <p:nvSpPr>
          <p:cNvPr id="39939" name="Rectangle 2">
            <a:extLst>
              <a:ext uri="{FF2B5EF4-FFF2-40B4-BE49-F238E27FC236}">
                <a16:creationId xmlns:a16="http://schemas.microsoft.com/office/drawing/2014/main" id="{F4FA4372-CE64-349E-9C43-219715F0C506}"/>
              </a:ext>
            </a:extLst>
          </p:cNvPr>
          <p:cNvSpPr>
            <a:spLocks noChangeArrowheads="1"/>
          </p:cNvSpPr>
          <p:nvPr>
            <p:ph type="body" idx="1"/>
          </p:nvPr>
        </p:nvSpPr>
        <p:spPr bwMode="auto">
          <a:xfrm>
            <a:off x="503238" y="4316413"/>
            <a:ext cx="5856287" cy="406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What are the important points to consider in the history of a patient with anemia?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spcBef>
                <a:spcPts val="0"/>
              </a:spcBef>
              <a:defRPr b="1"/>
            </a:pPr>
            <a:r>
              <a:t>(also called functional or kinetic).</a:t>
            </a:r>
          </a:p>
          <a:p>
            <a:pPr>
              <a:spcBef>
                <a:spcPts val="0"/>
              </a:spcBef>
            </a:pPr>
            <a:r>
              <a:t>Anemia may be classified into several subtypes </a:t>
            </a:r>
          </a:p>
          <a:p>
            <a:pPr>
              <a:spcBef>
                <a:spcPts val="0"/>
              </a:spcBef>
              <a:defRPr b="1"/>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MCV is the most important initial test in the diagnostic workup.</a:t>
            </a:r>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high ferritin is a very important parameter in the distinction between iron deficiency anemia and chronic disease anemia.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3F00D48-9D5B-7EB9-6375-8E47A229509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EE03C5-619F-3246-B94D-DD3338AADA84}" type="slidenum">
              <a:rPr lang="tr-TR" altLang="tr-TR">
                <a:latin typeface="Calibri" panose="020F0502020204030204" pitchFamily="34" charset="0"/>
              </a:rPr>
              <a:pPr eaLnBrk="1" hangingPunct="1"/>
              <a:t>27</a:t>
            </a:fld>
            <a:endParaRPr lang="tr-TR" altLang="tr-TR">
              <a:latin typeface="Calibri" panose="020F0502020204030204" pitchFamily="34" charset="0"/>
            </a:endParaRPr>
          </a:p>
        </p:txBody>
      </p:sp>
      <p:sp>
        <p:nvSpPr>
          <p:cNvPr id="34819" name="Rectangle 2">
            <a:extLst>
              <a:ext uri="{FF2B5EF4-FFF2-40B4-BE49-F238E27FC236}">
                <a16:creationId xmlns:a16="http://schemas.microsoft.com/office/drawing/2014/main" id="{1A386814-9EB8-4003-1D3C-0B94C90E89AD}"/>
              </a:ext>
            </a:extLst>
          </p:cNvPr>
          <p:cNvSpPr>
            <a:spLocks noChangeArrowheads="1" noTextEdit="1"/>
          </p:cNvSpPr>
          <p:nvPr>
            <p:ph type="sldImg"/>
          </p:nvPr>
        </p:nvSpPr>
        <p:spPr bwMode="auto">
          <a:xfrm>
            <a:off x="0" y="303213"/>
            <a:ext cx="1588" cy="1587"/>
          </a:xfrm>
          <a:solidFill>
            <a:srgbClr val="FFFFFF"/>
          </a:solidFill>
          <a:ln>
            <a:solidFill>
              <a:srgbClr val="000000"/>
            </a:solidFill>
            <a:miter lim="800000"/>
            <a:headEnd/>
            <a:tailEnd/>
          </a:ln>
        </p:spPr>
      </p:sp>
      <p:sp>
        <p:nvSpPr>
          <p:cNvPr id="34820" name="Rectangle 3">
            <a:extLst>
              <a:ext uri="{FF2B5EF4-FFF2-40B4-BE49-F238E27FC236}">
                <a16:creationId xmlns:a16="http://schemas.microsoft.com/office/drawing/2014/main" id="{685411D9-E461-7D67-232B-90E3A4B70ADC}"/>
              </a:ext>
            </a:extLst>
          </p:cNvPr>
          <p:cNvSpPr>
            <a:spLocks noChangeArrowheads="1"/>
          </p:cNvSpPr>
          <p:nvPr>
            <p:ph type="body" idx="1"/>
          </p:nvPr>
        </p:nvSpPr>
        <p:spPr bwMode="auto">
          <a:xfrm>
            <a:off x="503238" y="4316413"/>
            <a:ext cx="5856287" cy="406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0F871F6-A974-963A-4226-6D0B42D1338D}"/>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BBEE5D-EA1E-644E-AC97-E0773D4B8AFE}" type="slidenum">
              <a:rPr lang="tr-TR" altLang="tr-TR">
                <a:latin typeface="Calibri" panose="020F0502020204030204" pitchFamily="34" charset="0"/>
              </a:rPr>
              <a:pPr eaLnBrk="1" hangingPunct="1"/>
              <a:t>28</a:t>
            </a:fld>
            <a:endParaRPr lang="tr-TR" altLang="tr-TR">
              <a:latin typeface="Calibri" panose="020F0502020204030204" pitchFamily="34" charset="0"/>
            </a:endParaRPr>
          </a:p>
        </p:txBody>
      </p:sp>
      <p:sp>
        <p:nvSpPr>
          <p:cNvPr id="35843" name="Rectangle 2">
            <a:extLst>
              <a:ext uri="{FF2B5EF4-FFF2-40B4-BE49-F238E27FC236}">
                <a16:creationId xmlns:a16="http://schemas.microsoft.com/office/drawing/2014/main" id="{A99FC487-68AC-08E2-2A26-E5D0C5518150}"/>
              </a:ext>
            </a:extLst>
          </p:cNvPr>
          <p:cNvSpPr>
            <a:spLocks noChangeArrowheads="1" noTextEdit="1"/>
          </p:cNvSpPr>
          <p:nvPr>
            <p:ph type="sldImg"/>
          </p:nvPr>
        </p:nvSpPr>
        <p:spPr bwMode="auto">
          <a:xfrm>
            <a:off x="1339850" y="914400"/>
            <a:ext cx="4178300" cy="3135313"/>
          </a:xfrm>
          <a:solidFill>
            <a:srgbClr val="FFFFFF"/>
          </a:solidFill>
          <a:ln>
            <a:solidFill>
              <a:srgbClr val="000000"/>
            </a:solidFill>
            <a:miter lim="800000"/>
            <a:headEnd/>
            <a:tailEnd/>
          </a:ln>
        </p:spPr>
      </p:sp>
      <p:sp>
        <p:nvSpPr>
          <p:cNvPr id="35844" name="Text Box 3">
            <a:extLst>
              <a:ext uri="{FF2B5EF4-FFF2-40B4-BE49-F238E27FC236}">
                <a16:creationId xmlns:a16="http://schemas.microsoft.com/office/drawing/2014/main" id="{F0AAE9C5-2E7F-A7F7-E7D5-BE6C22A8C8D8}"/>
              </a:ext>
            </a:extLst>
          </p:cNvPr>
          <p:cNvSpPr>
            <a:spLocks noChangeArrowheads="1"/>
          </p:cNvSpPr>
          <p:nvPr>
            <p:ph type="body" idx="1"/>
          </p:nvPr>
        </p:nvSpPr>
        <p:spPr bwMode="auto">
          <a:xfrm>
            <a:off x="1046163" y="4352925"/>
            <a:ext cx="4770437" cy="384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spAutoFit/>
          </a:bodyPr>
          <a:lstStyle/>
          <a:p>
            <a:pPr marL="215900" indent="-215900" eaLnBrk="1" hangingPunct="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altLang="tr-TR" sz="1600">
                <a:cs typeface="Lucida Sans Unicode" panose="020B0602030504020204" pitchFamily="34" charset="0"/>
              </a:rPr>
              <a:t>Figure 2. The Transferrin Cycle.</a:t>
            </a:r>
          </a:p>
          <a:p>
            <a:pPr marL="215900" indent="-215900" eaLnBrk="1" hangingPunct="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endParaRPr lang="en-GB" altLang="tr-TR" sz="1600">
              <a:cs typeface="Lucida Sans Unicode" panose="020B0602030504020204" pitchFamily="34" charset="0"/>
            </a:endParaRPr>
          </a:p>
          <a:p>
            <a:pPr marL="215900" indent="-215900" eaLnBrk="1" hangingPunct="1">
              <a:lnSpc>
                <a:spcPct val="97000"/>
              </a:lnSpc>
              <a:spcBef>
                <a:spcPct val="0"/>
              </a:spcBef>
              <a:buSzPct val="45000"/>
              <a:buFont typeface="StarSymbol"/>
              <a:buNone/>
              <a:tabLst>
                <a:tab pos="723900" algn="l"/>
                <a:tab pos="1447800" algn="l"/>
                <a:tab pos="2171700" algn="l"/>
                <a:tab pos="2895600" algn="l"/>
                <a:tab pos="3619500" algn="l"/>
                <a:tab pos="4343400" algn="l"/>
                <a:tab pos="5067300" algn="l"/>
              </a:tabLst>
            </a:pPr>
            <a:r>
              <a:rPr lang="en-GB" altLang="tr-TR" sz="1600">
                <a:cs typeface="Lucida Sans Unicode" panose="020B0602030504020204" pitchFamily="34" charset="0"/>
              </a:rPr>
              <a:t>Iron-laden transferrin (Fe2-Tf) binds to transferrin receptors (TfR) on the surface of erythroid precursors. These complexes localize to clathrin-coated pits, which invaginate to form specialized endosomes.2 A proton pump decreases the pH within the endosomes, leading to conformational changes in proteins that result in the release of iron from transferrin. The iron transporter DMT1 moves iron across the endosomal membrane, to enter the cytoplasm.3 Meanwhile, transferrin (Apo-Tf) and transferrin receptor are recycled to the cell surface, where each can be used for further cycles of iron binding and iron uptake. In erythroid cells, most iron moves into mitochondria, where it is incorporated into protoporphyrin to make heme. In nonerythroid cells, iron is stored as ferritin and hemosiderin.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900A418-E032-5860-311D-EFD472AD1B1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95AA5B-2C5A-D842-AA2A-4B279460B7C0}" type="slidenum">
              <a:rPr lang="tr-TR" altLang="tr-TR">
                <a:latin typeface="Calibri" panose="020F0502020204030204" pitchFamily="34" charset="0"/>
              </a:rPr>
              <a:pPr eaLnBrk="1" hangingPunct="1"/>
              <a:t>38</a:t>
            </a:fld>
            <a:endParaRPr lang="tr-TR" altLang="tr-TR">
              <a:latin typeface="Calibri" panose="020F0502020204030204" pitchFamily="34" charset="0"/>
            </a:endParaRPr>
          </a:p>
        </p:txBody>
      </p:sp>
      <p:sp>
        <p:nvSpPr>
          <p:cNvPr id="36867" name="Rectangle 2">
            <a:extLst>
              <a:ext uri="{FF2B5EF4-FFF2-40B4-BE49-F238E27FC236}">
                <a16:creationId xmlns:a16="http://schemas.microsoft.com/office/drawing/2014/main" id="{8E13E544-C9FD-6EED-4852-B336A84D1B2D}"/>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CCFE8F60-8264-0533-086D-7065F686BE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7767694-D7C8-972D-DA9B-FB2855518AB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856973-F6EE-6342-809F-0A2A8AD8F118}" type="slidenum">
              <a:rPr lang="tr-TR" altLang="tr-TR">
                <a:latin typeface="Calibri" panose="020F0502020204030204" pitchFamily="34" charset="0"/>
              </a:rPr>
              <a:pPr eaLnBrk="1" hangingPunct="1"/>
              <a:t>41</a:t>
            </a:fld>
            <a:endParaRPr lang="tr-TR" altLang="tr-TR">
              <a:latin typeface="Calibri" panose="020F0502020204030204" pitchFamily="34" charset="0"/>
            </a:endParaRPr>
          </a:p>
        </p:txBody>
      </p:sp>
      <p:sp>
        <p:nvSpPr>
          <p:cNvPr id="37891" name="Rectangle 2">
            <a:extLst>
              <a:ext uri="{FF2B5EF4-FFF2-40B4-BE49-F238E27FC236}">
                <a16:creationId xmlns:a16="http://schemas.microsoft.com/office/drawing/2014/main" id="{AA158051-CDE9-0353-EAC4-8B5C1293921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90E55809-958A-6651-BE97-6E6E1D74F7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C7E66DD5-CD9A-66E8-9AEA-53501CE2A7E6}"/>
              </a:ext>
            </a:extLst>
          </p:cNvPr>
          <p:cNvSpPr>
            <a:spLocks noGrp="1"/>
          </p:cNvSpPr>
          <p:nvPr>
            <p:ph type="dt" sz="half" idx="10"/>
          </p:nvPr>
        </p:nvSpPr>
        <p:spPr/>
        <p:txBody>
          <a:bodyPr/>
          <a:lstStyle>
            <a:lvl1pPr>
              <a:defRPr/>
            </a:lvl1pPr>
          </a:lstStyle>
          <a:p>
            <a:pPr>
              <a:defRPr/>
            </a:pPr>
            <a:fld id="{447CAE2D-EB55-4C40-A5F5-1BF81557FCE7}" type="datetimeFigureOut">
              <a:rPr lang="tr-TR"/>
              <a:pPr>
                <a:defRPr/>
              </a:pPr>
              <a:t>3.02.2026</a:t>
            </a:fld>
            <a:endParaRPr lang="tr-TR"/>
          </a:p>
        </p:txBody>
      </p:sp>
      <p:sp>
        <p:nvSpPr>
          <p:cNvPr id="3" name="4 Altbilgi Yer Tutucusu">
            <a:extLst>
              <a:ext uri="{FF2B5EF4-FFF2-40B4-BE49-F238E27FC236}">
                <a16:creationId xmlns:a16="http://schemas.microsoft.com/office/drawing/2014/main" id="{F5966D8B-3165-88EF-94BB-A2F667E31009}"/>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16754FC4-B354-12DA-EDBE-8184AC6F6674}"/>
              </a:ext>
            </a:extLst>
          </p:cNvPr>
          <p:cNvSpPr>
            <a:spLocks noGrp="1"/>
          </p:cNvSpPr>
          <p:nvPr>
            <p:ph type="sldNum" sz="quarter" idx="12"/>
          </p:nvPr>
        </p:nvSpPr>
        <p:spPr/>
        <p:txBody>
          <a:bodyPr/>
          <a:lstStyle>
            <a:lvl1pPr>
              <a:defRPr/>
            </a:lvl1pPr>
          </a:lstStyle>
          <a:p>
            <a:fld id="{899A4A67-83EA-1D48-BBF4-94D84321E066}" type="slidenum">
              <a:rPr lang="tr-TR" altLang="tr-TR"/>
              <a:pPr/>
              <a:t>‹#›</a:t>
            </a:fld>
            <a:endParaRPr lang="tr-TR" altLang="tr-TR"/>
          </a:p>
        </p:txBody>
      </p:sp>
    </p:spTree>
    <p:extLst>
      <p:ext uri="{BB962C8B-B14F-4D97-AF65-F5344CB8AC3E}">
        <p14:creationId xmlns:p14="http://schemas.microsoft.com/office/powerpoint/2010/main" val="45166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CB046A03-3D58-E3F9-BEBA-367E90DD7620}"/>
              </a:ext>
            </a:extLst>
          </p:cNvPr>
          <p:cNvSpPr>
            <a:spLocks noGrp="1"/>
          </p:cNvSpPr>
          <p:nvPr>
            <p:ph type="dt" sz="half" idx="10"/>
          </p:nvPr>
        </p:nvSpPr>
        <p:spPr/>
        <p:txBody>
          <a:bodyPr/>
          <a:lstStyle>
            <a:lvl1pPr>
              <a:defRPr/>
            </a:lvl1pPr>
          </a:lstStyle>
          <a:p>
            <a:pPr>
              <a:defRPr/>
            </a:pPr>
            <a:fld id="{0B0A596F-309C-AE49-8851-EFA302B3A8E9}" type="datetimeFigureOut">
              <a:rPr lang="tr-TR"/>
              <a:pPr>
                <a:defRPr/>
              </a:pPr>
              <a:t>3.02.2026</a:t>
            </a:fld>
            <a:endParaRPr lang="tr-TR"/>
          </a:p>
        </p:txBody>
      </p:sp>
      <p:sp>
        <p:nvSpPr>
          <p:cNvPr id="6" name="4 Altbilgi Yer Tutucusu">
            <a:extLst>
              <a:ext uri="{FF2B5EF4-FFF2-40B4-BE49-F238E27FC236}">
                <a16:creationId xmlns:a16="http://schemas.microsoft.com/office/drawing/2014/main" id="{6A42D97F-2842-6116-98F8-397AFC72AC02}"/>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1557EC1F-777F-6DF5-331E-A9211B327702}"/>
              </a:ext>
            </a:extLst>
          </p:cNvPr>
          <p:cNvSpPr>
            <a:spLocks noGrp="1"/>
          </p:cNvSpPr>
          <p:nvPr>
            <p:ph type="sldNum" sz="quarter" idx="12"/>
          </p:nvPr>
        </p:nvSpPr>
        <p:spPr/>
        <p:txBody>
          <a:bodyPr/>
          <a:lstStyle>
            <a:lvl1pPr>
              <a:defRPr/>
            </a:lvl1pPr>
          </a:lstStyle>
          <a:p>
            <a:fld id="{801460FC-21C9-004A-9618-EF062E8E9292}" type="slidenum">
              <a:rPr lang="tr-TR" altLang="tr-TR"/>
              <a:pPr/>
              <a:t>‹#›</a:t>
            </a:fld>
            <a:endParaRPr lang="tr-TR" altLang="tr-TR"/>
          </a:p>
        </p:txBody>
      </p:sp>
    </p:spTree>
    <p:extLst>
      <p:ext uri="{BB962C8B-B14F-4D97-AF65-F5344CB8AC3E}">
        <p14:creationId xmlns:p14="http://schemas.microsoft.com/office/powerpoint/2010/main" val="357488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7" name="Dikdörtgen"/>
          <p:cNvSpPr/>
          <p:nvPr/>
        </p:nvSpPr>
        <p:spPr>
          <a:xfrm>
            <a:off x="0" y="0"/>
            <a:ext cx="365125" cy="68548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 name="Dikdörtgen"/>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9" name="Dikdörtgen"/>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30" name="Dikdörtgen"/>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31" name="Dikdörtgen"/>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32" name="Dikdörtgen"/>
          <p:cNvSpPr/>
          <p:nvPr/>
        </p:nvSpPr>
        <p:spPr>
          <a:xfrm>
            <a:off x="255587" y="5046662"/>
            <a:ext cx="73026" cy="1692276"/>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3" name="Dikdörtgen"/>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a:solidFill>
                  <a:srgbClr val="FFFFFF"/>
                </a:solidFill>
              </a:defRPr>
            </a:pPr>
            <a:endParaRPr/>
          </a:p>
        </p:txBody>
      </p:sp>
      <p:sp>
        <p:nvSpPr>
          <p:cNvPr id="34" name="Dikdörtgen"/>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35" name="Kare"/>
          <p:cNvSpPr/>
          <p:nvPr/>
        </p:nvSpPr>
        <p:spPr>
          <a:xfrm>
            <a:off x="255587" y="4541837"/>
            <a:ext cx="73026" cy="74613"/>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3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3" name="Şekil"/>
          <p:cNvSpPr/>
          <p:nvPr/>
        </p:nvSpPr>
        <p:spPr>
          <a:xfrm>
            <a:off x="4829175" y="2139950"/>
            <a:ext cx="4321175" cy="47244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684" y="9755"/>
                </a:lnTo>
                <a:lnTo>
                  <a:pt x="21600" y="0"/>
                </a:lnTo>
                <a:lnTo>
                  <a:pt x="21600" y="348"/>
                </a:lnTo>
                <a:lnTo>
                  <a:pt x="5874" y="9915"/>
                </a:lnTo>
                <a:lnTo>
                  <a:pt x="379" y="21600"/>
                </a:lnTo>
                <a:lnTo>
                  <a:pt x="0" y="21600"/>
                </a:lnTo>
                <a:close/>
              </a:path>
            </a:pathLst>
          </a:custGeom>
          <a:ln w="3175">
            <a:solidFill>
              <a:schemeClr val="accent2">
                <a:alpha val="52940"/>
              </a:schemeClr>
            </a:solidFill>
          </a:ln>
        </p:spPr>
        <p:txBody>
          <a:bodyPr lIns="45719" rIns="45719"/>
          <a:lstStyle/>
          <a:p>
            <a:pPr>
              <a:defRPr>
                <a:solidFill>
                  <a:srgbClr val="FFFFFF"/>
                </a:solidFill>
                <a:latin typeface="Arial"/>
                <a:ea typeface="Arial"/>
                <a:cs typeface="Arial"/>
                <a:sym typeface="Arial"/>
              </a:defRPr>
            </a:pPr>
            <a:endParaRPr/>
          </a:p>
        </p:txBody>
      </p:sp>
      <p:sp>
        <p:nvSpPr>
          <p:cNvPr id="44" name="Şekil"/>
          <p:cNvSpPr/>
          <p:nvPr/>
        </p:nvSpPr>
        <p:spPr>
          <a:xfrm>
            <a:off x="374650" y="0"/>
            <a:ext cx="5513388" cy="6615113"/>
          </a:xfrm>
          <a:custGeom>
            <a:avLst/>
            <a:gdLst/>
            <a:ahLst/>
            <a:cxnLst>
              <a:cxn ang="0">
                <a:pos x="wd2" y="hd2"/>
              </a:cxn>
              <a:cxn ang="5400000">
                <a:pos x="wd2" y="hd2"/>
              </a:cxn>
              <a:cxn ang="10800000">
                <a:pos x="wd2" y="hd2"/>
              </a:cxn>
              <a:cxn ang="16200000">
                <a:pos x="wd2" y="hd2"/>
              </a:cxn>
            </a:cxnLst>
            <a:rect l="0" t="0" r="r" b="b"/>
            <a:pathLst>
              <a:path w="21600" h="21600" extrusionOk="0">
                <a:moveTo>
                  <a:pt x="0" y="21349"/>
                </a:moveTo>
                <a:lnTo>
                  <a:pt x="0" y="21600"/>
                </a:lnTo>
                <a:lnTo>
                  <a:pt x="21600" y="13814"/>
                </a:lnTo>
                <a:lnTo>
                  <a:pt x="17753" y="0"/>
                </a:lnTo>
                <a:lnTo>
                  <a:pt x="17458" y="0"/>
                </a:lnTo>
                <a:lnTo>
                  <a:pt x="21360" y="13704"/>
                </a:lnTo>
                <a:lnTo>
                  <a:pt x="0" y="21349"/>
                </a:lnTo>
                <a:close/>
              </a:path>
            </a:pathLst>
          </a:custGeom>
          <a:ln w="3175">
            <a:solidFill>
              <a:schemeClr val="accent2">
                <a:alpha val="52940"/>
              </a:schemeClr>
            </a:solidFill>
          </a:ln>
        </p:spPr>
        <p:txBody>
          <a:bodyPr lIns="45719" rIns="45719"/>
          <a:lstStyle/>
          <a:p>
            <a:pPr>
              <a:defRPr>
                <a:solidFill>
                  <a:srgbClr val="FFFFFF"/>
                </a:solidFill>
                <a:latin typeface="Arial"/>
                <a:ea typeface="Arial"/>
                <a:cs typeface="Arial"/>
                <a:sym typeface="Arial"/>
              </a:defRPr>
            </a:pPr>
            <a:endParaRPr/>
          </a:p>
        </p:txBody>
      </p:sp>
      <p:sp>
        <p:nvSpPr>
          <p:cNvPr id="45" name="Üçgen"/>
          <p:cNvSpPr/>
          <p:nvPr/>
        </p:nvSpPr>
        <p:spPr>
          <a:xfrm rot="5236414">
            <a:off x="4461668" y="1483518"/>
            <a:ext cx="4114801" cy="11890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86986">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46" name="Üçgen"/>
          <p:cNvSpPr/>
          <p:nvPr/>
        </p:nvSpPr>
        <p:spPr>
          <a:xfrm>
            <a:off x="5943600" y="0"/>
            <a:ext cx="2743200" cy="4267200"/>
          </a:xfrm>
          <a:custGeom>
            <a:avLst/>
            <a:gdLst/>
            <a:ahLst/>
            <a:cxnLst>
              <a:cxn ang="0">
                <a:pos x="wd2" y="hd2"/>
              </a:cxn>
              <a:cxn ang="5400000">
                <a:pos x="wd2" y="hd2"/>
              </a:cxn>
              <a:cxn ang="10800000">
                <a:pos x="wd2" y="hd2"/>
              </a:cxn>
              <a:cxn ang="16200000">
                <a:pos x="wd2" y="hd2"/>
              </a:cxn>
            </a:cxnLst>
            <a:rect l="0" t="0" r="r" b="b"/>
            <a:pathLst>
              <a:path w="21600" h="21600" extrusionOk="0">
                <a:moveTo>
                  <a:pt x="13800" y="0"/>
                </a:moveTo>
                <a:lnTo>
                  <a:pt x="21600" y="0"/>
                </a:lnTo>
                <a:lnTo>
                  <a:pt x="0" y="21600"/>
                </a:lnTo>
                <a:lnTo>
                  <a:pt x="138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47" name="Üçgen"/>
          <p:cNvSpPr/>
          <p:nvPr/>
        </p:nvSpPr>
        <p:spPr>
          <a:xfrm>
            <a:off x="5943600" y="4267200"/>
            <a:ext cx="3200400" cy="1143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48" name="Üçgen"/>
          <p:cNvSpPr/>
          <p:nvPr/>
        </p:nvSpPr>
        <p:spPr>
          <a:xfrm>
            <a:off x="5943600" y="0"/>
            <a:ext cx="1371600" cy="42672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9200" y="0"/>
                </a:lnTo>
                <a:lnTo>
                  <a:pt x="216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49" name="Üçgen"/>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extrusionOk="0">
                <a:moveTo>
                  <a:pt x="17565" y="21600"/>
                </a:moveTo>
                <a:lnTo>
                  <a:pt x="21600" y="21600"/>
                </a:lnTo>
                <a:lnTo>
                  <a:pt x="0" y="0"/>
                </a:lnTo>
                <a:lnTo>
                  <a:pt x="17565"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0" name="Üçgen"/>
          <p:cNvSpPr/>
          <p:nvPr/>
        </p:nvSpPr>
        <p:spPr>
          <a:xfrm>
            <a:off x="5943600" y="4267200"/>
            <a:ext cx="1600200" cy="25908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571" y="21600"/>
                </a:lnTo>
                <a:lnTo>
                  <a:pt x="21600"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1" name="Üçgen"/>
          <p:cNvSpPr/>
          <p:nvPr/>
        </p:nvSpPr>
        <p:spPr>
          <a:xfrm>
            <a:off x="5943600" y="1371600"/>
            <a:ext cx="3200400" cy="2895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05"/>
                </a:lnTo>
                <a:lnTo>
                  <a:pt x="0" y="21600"/>
                </a:lnTo>
                <a:lnTo>
                  <a:pt x="216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2" name="Üçgen"/>
          <p:cNvSpPr/>
          <p:nvPr/>
        </p:nvSpPr>
        <p:spPr>
          <a:xfrm>
            <a:off x="5943600" y="1752600"/>
            <a:ext cx="3200400" cy="2514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655"/>
                </a:lnTo>
                <a:lnTo>
                  <a:pt x="216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3" name="Üçgen"/>
          <p:cNvSpPr/>
          <p:nvPr/>
        </p:nvSpPr>
        <p:spPr>
          <a:xfrm>
            <a:off x="990600" y="4267200"/>
            <a:ext cx="4953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7311" y="21600"/>
                </a:lnTo>
                <a:lnTo>
                  <a:pt x="0"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4" name="Üçgen"/>
          <p:cNvSpPr/>
          <p:nvPr/>
        </p:nvSpPr>
        <p:spPr>
          <a:xfrm>
            <a:off x="533400" y="4267200"/>
            <a:ext cx="53340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926" y="21600"/>
                </a:lnTo>
                <a:lnTo>
                  <a:pt x="0"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5" name="Üçgen"/>
          <p:cNvSpPr/>
          <p:nvPr/>
        </p:nvSpPr>
        <p:spPr>
          <a:xfrm>
            <a:off x="366712" y="2438400"/>
            <a:ext cx="5562601" cy="1828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200"/>
                </a:lnTo>
                <a:lnTo>
                  <a:pt x="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6" name="Üçgen"/>
          <p:cNvSpPr/>
          <p:nvPr/>
        </p:nvSpPr>
        <p:spPr>
          <a:xfrm>
            <a:off x="366712" y="2133600"/>
            <a:ext cx="5638801" cy="2133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0" y="771"/>
                </a:lnTo>
                <a:lnTo>
                  <a:pt x="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7" name="Üçgen"/>
          <p:cNvSpPr/>
          <p:nvPr/>
        </p:nvSpPr>
        <p:spPr>
          <a:xfrm>
            <a:off x="4572000" y="4267200"/>
            <a:ext cx="1371600" cy="2590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21600"/>
                </a:lnTo>
                <a:lnTo>
                  <a:pt x="21600" y="0"/>
                </a:lnTo>
                <a:lnTo>
                  <a:pt x="0" y="21600"/>
                </a:lnTo>
                <a:close/>
              </a:path>
            </a:pathLst>
          </a:custGeom>
          <a:solidFill>
            <a:srgbClr val="586986">
              <a:alpha val="30195"/>
            </a:srgbClr>
          </a:solidFill>
          <a:ln w="12700">
            <a:miter lim="400000"/>
          </a:ln>
        </p:spPr>
        <p:txBody>
          <a:bodyPr lIns="45719" rIns="45719"/>
          <a:lstStyle/>
          <a:p>
            <a:pPr>
              <a:defRPr>
                <a:solidFill>
                  <a:srgbClr val="FFFFFF"/>
                </a:solidFill>
                <a:latin typeface="Arial"/>
                <a:ea typeface="Arial"/>
                <a:cs typeface="Arial"/>
                <a:sym typeface="Arial"/>
              </a:defRPr>
            </a:pPr>
            <a:endParaRPr/>
          </a:p>
        </p:txBody>
      </p:sp>
      <p:sp>
        <p:nvSpPr>
          <p:cNvPr id="58" name="Dikdörtgen"/>
          <p:cNvSpPr/>
          <p:nvPr/>
        </p:nvSpPr>
        <p:spPr>
          <a:xfrm>
            <a:off x="363537" y="401637"/>
            <a:ext cx="8504238" cy="887413"/>
          </a:xfrm>
          <a:prstGeom prst="rect">
            <a:avLst/>
          </a:prstGeom>
          <a:solidFill>
            <a:srgbClr val="586986">
              <a:alpha val="39999"/>
            </a:srgbClr>
          </a:solidFill>
          <a:ln w="12700">
            <a:miter lim="400000"/>
          </a:ln>
        </p:spPr>
        <p:txBody>
          <a:bodyPr lIns="45719" rIns="45719" anchor="ctr"/>
          <a:lstStyle/>
          <a:p>
            <a:pPr algn="ctr">
              <a:defRPr>
                <a:solidFill>
                  <a:srgbClr val="FFFFFF"/>
                </a:solidFill>
              </a:defRPr>
            </a:pPr>
            <a:endParaRPr/>
          </a:p>
        </p:txBody>
      </p:sp>
      <p:sp>
        <p:nvSpPr>
          <p:cNvPr id="59" name="Dikdörtgen"/>
          <p:cNvSpPr/>
          <p:nvPr/>
        </p:nvSpPr>
        <p:spPr>
          <a:xfrm flipH="1">
            <a:off x="371475" y="681037"/>
            <a:ext cx="26988"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0" name="Dikdörtgen"/>
          <p:cNvSpPr/>
          <p:nvPr/>
        </p:nvSpPr>
        <p:spPr>
          <a:xfrm flipH="1">
            <a:off x="411162" y="681037"/>
            <a:ext cx="26988"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1" name="Dikdörtgen"/>
          <p:cNvSpPr/>
          <p:nvPr/>
        </p:nvSpPr>
        <p:spPr>
          <a:xfrm flipH="1">
            <a:off x="446087" y="681037"/>
            <a:ext cx="12701"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2" name="Dikdörtgen"/>
          <p:cNvSpPr/>
          <p:nvPr/>
        </p:nvSpPr>
        <p:spPr>
          <a:xfrm flipH="1">
            <a:off x="474662" y="681037"/>
            <a:ext cx="12701"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3" name="Dikdörtgen"/>
          <p:cNvSpPr/>
          <p:nvPr/>
        </p:nvSpPr>
        <p:spPr>
          <a:xfrm>
            <a:off x="500062" y="681037"/>
            <a:ext cx="36514"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64" name="Başlık Metni"/>
          <p:cNvSpPr txBox="1">
            <a:spLocks noGrp="1"/>
          </p:cNvSpPr>
          <p:nvPr>
            <p:ph type="title"/>
          </p:nvPr>
        </p:nvSpPr>
        <p:spPr>
          <a:xfrm>
            <a:off x="914400" y="512762"/>
            <a:ext cx="7772400" cy="914401"/>
          </a:xfrm>
          <a:prstGeom prst="rect">
            <a:avLst/>
          </a:prstGeom>
        </p:spPr>
        <p:txBody>
          <a:bodyPr>
            <a:normAutofit/>
          </a:bodyPr>
          <a:lstStyle/>
          <a:p>
            <a:r>
              <a:t>Başlık Metni</a:t>
            </a:r>
          </a:p>
        </p:txBody>
      </p:sp>
      <p:sp>
        <p:nvSpPr>
          <p:cNvPr id="65" name="Gövde Düzeyi Bir…"/>
          <p:cNvSpPr txBox="1">
            <a:spLocks noGrp="1"/>
          </p:cNvSpPr>
          <p:nvPr>
            <p:ph type="body" idx="1"/>
          </p:nvPr>
        </p:nvSpPr>
        <p:spPr>
          <a:xfrm>
            <a:off x="914400" y="1784350"/>
            <a:ext cx="7772400" cy="4572000"/>
          </a:xfrm>
          <a:prstGeom prst="rect">
            <a:avLst/>
          </a:prstGeom>
        </p:spPr>
        <p:txBody>
          <a:bodyP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3" name="Başlık Metni"/>
          <p:cNvSpPr txBox="1">
            <a:spLocks noGrp="1"/>
          </p:cNvSpPr>
          <p:nvPr>
            <p:ph type="title"/>
          </p:nvPr>
        </p:nvSpPr>
        <p:spPr>
          <a:xfrm>
            <a:off x="914400" y="512762"/>
            <a:ext cx="7772400" cy="914401"/>
          </a:xfrm>
          <a:prstGeom prst="rect">
            <a:avLst/>
          </a:prstGeom>
        </p:spPr>
        <p:txBody>
          <a:bodyPr>
            <a:normAutofit/>
          </a:bodyPr>
          <a:lstStyle/>
          <a:p>
            <a:r>
              <a:t>Başlık Metni</a:t>
            </a:r>
          </a:p>
        </p:txBody>
      </p:sp>
      <p:sp>
        <p:nvSpPr>
          <p:cNvPr id="74" name="Gövde Düzeyi Bir…"/>
          <p:cNvSpPr txBox="1">
            <a:spLocks noGrp="1"/>
          </p:cNvSpPr>
          <p:nvPr>
            <p:ph type="body" idx="1"/>
          </p:nvPr>
        </p:nvSpPr>
        <p:spPr>
          <a:xfrm>
            <a:off x="914400" y="1784350"/>
            <a:ext cx="7772400" cy="4572000"/>
          </a:xfrm>
          <a:prstGeom prst="rect">
            <a:avLst/>
          </a:prstGeom>
        </p:spPr>
        <p:txBody>
          <a:bodyP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7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2" name="Dikdörtgen"/>
          <p:cNvSpPr/>
          <p:nvPr/>
        </p:nvSpPr>
        <p:spPr>
          <a:xfrm>
            <a:off x="0" y="401637"/>
            <a:ext cx="8867775" cy="887413"/>
          </a:xfrm>
          <a:prstGeom prst="rect">
            <a:avLst/>
          </a:prstGeom>
          <a:solidFill>
            <a:srgbClr val="586986">
              <a:alpha val="39999"/>
            </a:srgbClr>
          </a:solidFill>
          <a:ln w="12700">
            <a:miter lim="400000"/>
          </a:ln>
        </p:spPr>
        <p:txBody>
          <a:bodyPr lIns="45719" rIns="45719" anchor="ctr"/>
          <a:lstStyle/>
          <a:p>
            <a:pPr algn="ctr">
              <a:defRPr>
                <a:solidFill>
                  <a:srgbClr val="FFFFFF"/>
                </a:solidFill>
              </a:defRPr>
            </a:pPr>
            <a:endParaRPr/>
          </a:p>
        </p:txBody>
      </p:sp>
      <p:sp>
        <p:nvSpPr>
          <p:cNvPr id="83" name="Dikdörtgen"/>
          <p:cNvSpPr/>
          <p:nvPr/>
        </p:nvSpPr>
        <p:spPr>
          <a:xfrm>
            <a:off x="87312" y="681037"/>
            <a:ext cx="46039"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84" name="Dikdörtgen"/>
          <p:cNvSpPr/>
          <p:nvPr/>
        </p:nvSpPr>
        <p:spPr>
          <a:xfrm>
            <a:off x="47625" y="681037"/>
            <a:ext cx="26988"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85" name="Dikdörtgen"/>
          <p:cNvSpPr/>
          <p:nvPr/>
        </p:nvSpPr>
        <p:spPr>
          <a:xfrm>
            <a:off x="26987" y="681037"/>
            <a:ext cx="12701"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86" name="Dikdörtgen"/>
          <p:cNvSpPr/>
          <p:nvPr/>
        </p:nvSpPr>
        <p:spPr>
          <a:xfrm>
            <a:off x="-1588" y="681037"/>
            <a:ext cx="12701"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87" name="Dikdörtgen"/>
          <p:cNvSpPr/>
          <p:nvPr/>
        </p:nvSpPr>
        <p:spPr>
          <a:xfrm flipH="1">
            <a:off x="149225" y="681037"/>
            <a:ext cx="28575"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88" name="Dikdörtgen"/>
          <p:cNvSpPr/>
          <p:nvPr/>
        </p:nvSpPr>
        <p:spPr>
          <a:xfrm flipH="1">
            <a:off x="188912" y="681037"/>
            <a:ext cx="28576"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89" name="Dikdörtgen"/>
          <p:cNvSpPr/>
          <p:nvPr/>
        </p:nvSpPr>
        <p:spPr>
          <a:xfrm flipH="1">
            <a:off x="225425" y="681037"/>
            <a:ext cx="12700"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90" name="Dikdörtgen"/>
          <p:cNvSpPr/>
          <p:nvPr/>
        </p:nvSpPr>
        <p:spPr>
          <a:xfrm flipH="1">
            <a:off x="253206" y="681037"/>
            <a:ext cx="12701"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91" name="Dikdörtgen"/>
          <p:cNvSpPr/>
          <p:nvPr/>
        </p:nvSpPr>
        <p:spPr>
          <a:xfrm>
            <a:off x="279400" y="681037"/>
            <a:ext cx="36513" cy="365126"/>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92" name="Başlık Metni"/>
          <p:cNvSpPr txBox="1">
            <a:spLocks noGrp="1"/>
          </p:cNvSpPr>
          <p:nvPr>
            <p:ph type="title"/>
          </p:nvPr>
        </p:nvSpPr>
        <p:spPr>
          <a:xfrm>
            <a:off x="914400" y="512762"/>
            <a:ext cx="7772400" cy="914401"/>
          </a:xfrm>
          <a:prstGeom prst="rect">
            <a:avLst/>
          </a:prstGeom>
        </p:spPr>
        <p:txBody>
          <a:bodyPr>
            <a:normAutofit/>
          </a:bodyPr>
          <a:lstStyle/>
          <a:p>
            <a:r>
              <a:t>Başlık Metni</a:t>
            </a:r>
          </a:p>
        </p:txBody>
      </p:sp>
      <p:sp>
        <p:nvSpPr>
          <p:cNvPr id="93" name="Gövde Düzeyi Bir…"/>
          <p:cNvSpPr txBox="1">
            <a:spLocks noGrp="1"/>
          </p:cNvSpPr>
          <p:nvPr>
            <p:ph type="body" idx="1"/>
          </p:nvPr>
        </p:nvSpPr>
        <p:spPr>
          <a:xfrm>
            <a:off x="914400" y="1784350"/>
            <a:ext cx="7772400" cy="4572000"/>
          </a:xfrm>
          <a:prstGeom prst="rect">
            <a:avLst/>
          </a:prstGeom>
        </p:spPr>
        <p:txBody>
          <a:bodyP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8" name="Dikdörtgen"/>
          <p:cNvSpPr/>
          <p:nvPr/>
        </p:nvSpPr>
        <p:spPr>
          <a:xfrm>
            <a:off x="368299" y="0"/>
            <a:ext cx="8777289" cy="1878013"/>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109" name="Çizgi"/>
          <p:cNvSpPr/>
          <p:nvPr/>
        </p:nvSpPr>
        <p:spPr>
          <a:xfrm>
            <a:off x="363537" y="1885632"/>
            <a:ext cx="8782051" cy="1"/>
          </a:xfrm>
          <a:prstGeom prst="line">
            <a:avLst/>
          </a:prstGeom>
          <a:ln w="19050">
            <a:solidFill>
              <a:srgbClr val="FFFFFF"/>
            </a:solidFill>
            <a:miter/>
          </a:ln>
        </p:spPr>
        <p:txBody>
          <a:bodyPr lIns="45719" rIns="45719"/>
          <a:lstStyle/>
          <a:p>
            <a:pPr>
              <a:defRPr>
                <a:solidFill>
                  <a:srgbClr val="FFFFFF"/>
                </a:solidFill>
              </a:defRPr>
            </a:pPr>
            <a:endParaRPr/>
          </a:p>
        </p:txBody>
      </p:sp>
      <p:grpSp>
        <p:nvGrpSpPr>
          <p:cNvPr id="113" name="Grup"/>
          <p:cNvGrpSpPr/>
          <p:nvPr/>
        </p:nvGrpSpPr>
        <p:grpSpPr>
          <a:xfrm>
            <a:off x="8516936" y="1217613"/>
            <a:ext cx="134939" cy="131763"/>
            <a:chOff x="0" y="0"/>
            <a:chExt cx="134937" cy="131762"/>
          </a:xfrm>
        </p:grpSpPr>
        <p:sp>
          <p:nvSpPr>
            <p:cNvPr id="110" name="Çizgi"/>
            <p:cNvSpPr/>
            <p:nvPr/>
          </p:nvSpPr>
          <p:spPr>
            <a:xfrm>
              <a:off x="61912" y="-1"/>
              <a:ext cx="73026"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1" name="Çizgi"/>
            <p:cNvSpPr/>
            <p:nvPr/>
          </p:nvSpPr>
          <p:spPr>
            <a:xfrm>
              <a:off x="0" y="66356"/>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2" name="Çizgi"/>
            <p:cNvSpPr/>
            <p:nvPr/>
          </p:nvSpPr>
          <p:spPr>
            <a:xfrm flipV="1">
              <a:off x="61912" y="65087"/>
              <a:ext cx="73026"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17" name="Grup"/>
          <p:cNvGrpSpPr/>
          <p:nvPr/>
        </p:nvGrpSpPr>
        <p:grpSpPr>
          <a:xfrm>
            <a:off x="8669336" y="1370013"/>
            <a:ext cx="134939" cy="131763"/>
            <a:chOff x="0" y="0"/>
            <a:chExt cx="134937" cy="131762"/>
          </a:xfrm>
        </p:grpSpPr>
        <p:sp>
          <p:nvSpPr>
            <p:cNvPr id="114" name="Çizgi"/>
            <p:cNvSpPr/>
            <p:nvPr/>
          </p:nvSpPr>
          <p:spPr>
            <a:xfrm>
              <a:off x="61912" y="-1"/>
              <a:ext cx="73026"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5" name="Çizgi"/>
            <p:cNvSpPr/>
            <p:nvPr/>
          </p:nvSpPr>
          <p:spPr>
            <a:xfrm>
              <a:off x="0" y="66356"/>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6" name="Çizgi"/>
            <p:cNvSpPr/>
            <p:nvPr/>
          </p:nvSpPr>
          <p:spPr>
            <a:xfrm flipV="1">
              <a:off x="61912" y="65087"/>
              <a:ext cx="73026"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121" name="Grup"/>
          <p:cNvGrpSpPr/>
          <p:nvPr/>
        </p:nvGrpSpPr>
        <p:grpSpPr>
          <a:xfrm>
            <a:off x="8321675" y="1473199"/>
            <a:ext cx="134938" cy="131763"/>
            <a:chOff x="0" y="0"/>
            <a:chExt cx="134937" cy="131762"/>
          </a:xfrm>
        </p:grpSpPr>
        <p:sp>
          <p:nvSpPr>
            <p:cNvPr id="118" name="Çizgi"/>
            <p:cNvSpPr/>
            <p:nvPr/>
          </p:nvSpPr>
          <p:spPr>
            <a:xfrm>
              <a:off x="61912" y="0"/>
              <a:ext cx="73026" cy="65088"/>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19" name="Çizgi"/>
            <p:cNvSpPr/>
            <p:nvPr/>
          </p:nvSpPr>
          <p:spPr>
            <a:xfrm>
              <a:off x="0" y="66358"/>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20" name="Çizgi"/>
            <p:cNvSpPr/>
            <p:nvPr/>
          </p:nvSpPr>
          <p:spPr>
            <a:xfrm flipV="1">
              <a:off x="61911" y="65087"/>
              <a:ext cx="73026"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122" name="Başlık Metni"/>
          <p:cNvSpPr txBox="1">
            <a:spLocks noGrp="1"/>
          </p:cNvSpPr>
          <p:nvPr>
            <p:ph type="title"/>
          </p:nvPr>
        </p:nvSpPr>
        <p:spPr>
          <a:xfrm>
            <a:off x="914400" y="512762"/>
            <a:ext cx="7772400" cy="914401"/>
          </a:xfrm>
          <a:prstGeom prst="rect">
            <a:avLst/>
          </a:prstGeom>
        </p:spPr>
        <p:txBody>
          <a:bodyPr>
            <a:normAutofit/>
          </a:bodyPr>
          <a:lstStyle/>
          <a:p>
            <a:r>
              <a:t>Başlık Metni</a:t>
            </a:r>
          </a:p>
        </p:txBody>
      </p:sp>
      <p:sp>
        <p:nvSpPr>
          <p:cNvPr id="123" name="Gövde Düzeyi Bir…"/>
          <p:cNvSpPr txBox="1">
            <a:spLocks noGrp="1"/>
          </p:cNvSpPr>
          <p:nvPr>
            <p:ph type="body" idx="1"/>
          </p:nvPr>
        </p:nvSpPr>
        <p:spPr>
          <a:xfrm>
            <a:off x="914400" y="1784350"/>
            <a:ext cx="7772400" cy="4572000"/>
          </a:xfrm>
          <a:prstGeom prst="rect">
            <a:avLst/>
          </a:prstGeom>
        </p:spPr>
        <p:txBody>
          <a:bodyP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124" name="Slayt Numarası"/>
          <p:cNvSpPr txBox="1">
            <a:spLocks noGrp="1"/>
          </p:cNvSpPr>
          <p:nvPr>
            <p:ph type="sldNum" sz="quarter" idx="2"/>
          </p:nvPr>
        </p:nvSpPr>
        <p:spPr>
          <a:xfrm>
            <a:off x="8610600" y="138747"/>
            <a:ext cx="273060" cy="2819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DF9CC3DA-C7EB-A9CE-4543-237CEECF872C}"/>
              </a:ext>
            </a:extLst>
          </p:cNvPr>
          <p:cNvSpPr>
            <a:spLocks noGrp="1"/>
          </p:cNvSpPr>
          <p:nvPr>
            <p:ph type="dt" sz="half" idx="10"/>
          </p:nvPr>
        </p:nvSpPr>
        <p:spPr/>
        <p:txBody>
          <a:bodyPr/>
          <a:lstStyle>
            <a:lvl1pPr>
              <a:defRPr/>
            </a:lvl1pPr>
          </a:lstStyle>
          <a:p>
            <a:pPr>
              <a:defRPr/>
            </a:pPr>
            <a:fld id="{CB8BC272-0C90-494B-9665-3BE76BA7DB7C}" type="datetimeFigureOut">
              <a:rPr lang="tr-TR"/>
              <a:pPr>
                <a:defRPr/>
              </a:pPr>
              <a:t>3.02.2026</a:t>
            </a:fld>
            <a:endParaRPr lang="tr-TR"/>
          </a:p>
        </p:txBody>
      </p:sp>
      <p:sp>
        <p:nvSpPr>
          <p:cNvPr id="5" name="4 Altbilgi Yer Tutucusu">
            <a:extLst>
              <a:ext uri="{FF2B5EF4-FFF2-40B4-BE49-F238E27FC236}">
                <a16:creationId xmlns:a16="http://schemas.microsoft.com/office/drawing/2014/main" id="{854A12A4-9C63-8534-FD48-D1B0AD13F9A3}"/>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8E8FA99F-94E2-7A45-DF80-ED2B6230CC78}"/>
              </a:ext>
            </a:extLst>
          </p:cNvPr>
          <p:cNvSpPr>
            <a:spLocks noGrp="1"/>
          </p:cNvSpPr>
          <p:nvPr>
            <p:ph type="sldNum" sz="quarter" idx="12"/>
          </p:nvPr>
        </p:nvSpPr>
        <p:spPr/>
        <p:txBody>
          <a:bodyPr/>
          <a:lstStyle>
            <a:lvl1pPr>
              <a:defRPr/>
            </a:lvl1pPr>
          </a:lstStyle>
          <a:p>
            <a:fld id="{E19F051E-EA5F-5247-B0CE-737E4A3797E4}" type="slidenum">
              <a:rPr lang="tr-TR" altLang="tr-TR"/>
              <a:pPr/>
              <a:t>‹#›</a:t>
            </a:fld>
            <a:endParaRPr lang="tr-TR" altLang="tr-TR"/>
          </a:p>
        </p:txBody>
      </p:sp>
    </p:spTree>
    <p:extLst>
      <p:ext uri="{BB962C8B-B14F-4D97-AF65-F5344CB8AC3E}">
        <p14:creationId xmlns:p14="http://schemas.microsoft.com/office/powerpoint/2010/main" val="62679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C7A24089-2A30-EDC9-9A51-61544E9F93E3}"/>
              </a:ext>
            </a:extLst>
          </p:cNvPr>
          <p:cNvSpPr>
            <a:spLocks noGrp="1"/>
          </p:cNvSpPr>
          <p:nvPr>
            <p:ph type="dt" sz="half" idx="10"/>
          </p:nvPr>
        </p:nvSpPr>
        <p:spPr/>
        <p:txBody>
          <a:bodyPr/>
          <a:lstStyle>
            <a:lvl1pPr>
              <a:defRPr/>
            </a:lvl1pPr>
          </a:lstStyle>
          <a:p>
            <a:pPr>
              <a:defRPr/>
            </a:pPr>
            <a:fld id="{AEF50046-BECE-C346-A2F5-9690922F9E6B}" type="datetimeFigureOut">
              <a:rPr lang="tr-TR"/>
              <a:pPr>
                <a:defRPr/>
              </a:pPr>
              <a:t>3.02.2026</a:t>
            </a:fld>
            <a:endParaRPr lang="tr-TR"/>
          </a:p>
        </p:txBody>
      </p:sp>
      <p:sp>
        <p:nvSpPr>
          <p:cNvPr id="5" name="4 Altbilgi Yer Tutucusu">
            <a:extLst>
              <a:ext uri="{FF2B5EF4-FFF2-40B4-BE49-F238E27FC236}">
                <a16:creationId xmlns:a16="http://schemas.microsoft.com/office/drawing/2014/main" id="{272EB816-CBBC-A82C-4399-4B0C8DA89E1E}"/>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9E481D6B-73F4-79E6-49F6-958D865C9CBF}"/>
              </a:ext>
            </a:extLst>
          </p:cNvPr>
          <p:cNvSpPr>
            <a:spLocks noGrp="1"/>
          </p:cNvSpPr>
          <p:nvPr>
            <p:ph type="sldNum" sz="quarter" idx="12"/>
          </p:nvPr>
        </p:nvSpPr>
        <p:spPr/>
        <p:txBody>
          <a:bodyPr/>
          <a:lstStyle>
            <a:lvl1pPr>
              <a:defRPr/>
            </a:lvl1pPr>
          </a:lstStyle>
          <a:p>
            <a:fld id="{0AA0FA08-9BFE-554E-A598-4362DFE54ADC}" type="slidenum">
              <a:rPr lang="tr-TR" altLang="tr-TR"/>
              <a:pPr/>
              <a:t>‹#›</a:t>
            </a:fld>
            <a:endParaRPr lang="tr-TR" altLang="tr-TR"/>
          </a:p>
        </p:txBody>
      </p:sp>
    </p:spTree>
    <p:extLst>
      <p:ext uri="{BB962C8B-B14F-4D97-AF65-F5344CB8AC3E}">
        <p14:creationId xmlns:p14="http://schemas.microsoft.com/office/powerpoint/2010/main" val="105185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A77A9"/>
            </a:gs>
            <a:gs pos="35000">
              <a:srgbClr val="000000"/>
            </a:gs>
            <a:gs pos="100000">
              <a:srgbClr val="000000"/>
            </a:gs>
          </a:gsLst>
          <a:lin ang="16200000" scaled="0"/>
        </a:gradFill>
        <a:effectLst/>
      </p:bgPr>
    </p:bg>
    <p:spTree>
      <p:nvGrpSpPr>
        <p:cNvPr id="1" name=""/>
        <p:cNvGrpSpPr/>
        <p:nvPr/>
      </p:nvGrpSpPr>
      <p:grpSpPr>
        <a:xfrm>
          <a:off x="0" y="0"/>
          <a:ext cx="0" cy="0"/>
          <a:chOff x="0" y="0"/>
          <a:chExt cx="0" cy="0"/>
        </a:xfrm>
      </p:grpSpPr>
      <p:sp>
        <p:nvSpPr>
          <p:cNvPr id="2" name="Dikdörtgen"/>
          <p:cNvSpPr/>
          <p:nvPr/>
        </p:nvSpPr>
        <p:spPr>
          <a:xfrm>
            <a:off x="0" y="0"/>
            <a:ext cx="365125" cy="68548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Dikdörtgen"/>
          <p:cNvSpPr/>
          <p:nvPr/>
        </p:nvSpPr>
        <p:spPr>
          <a:xfrm>
            <a:off x="255587" y="5046662"/>
            <a:ext cx="73026" cy="1692276"/>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 name="Dikdörtgen"/>
          <p:cNvSpPr/>
          <p:nvPr/>
        </p:nvSpPr>
        <p:spPr>
          <a:xfrm>
            <a:off x="255587" y="4797425"/>
            <a:ext cx="73026" cy="228600"/>
          </a:xfrm>
          <a:prstGeom prst="rect">
            <a:avLst/>
          </a:prstGeom>
          <a:solidFill>
            <a:srgbClr val="FEB80A"/>
          </a:solidFill>
          <a:ln w="12700">
            <a:miter lim="400000"/>
          </a:ln>
        </p:spPr>
        <p:txBody>
          <a:bodyPr lIns="45719" rIns="45719" anchor="ctr"/>
          <a:lstStyle/>
          <a:p>
            <a:pPr algn="ctr">
              <a:defRPr>
                <a:solidFill>
                  <a:srgbClr val="FFFFFF"/>
                </a:solidFill>
              </a:defRPr>
            </a:pPr>
            <a:endParaRPr/>
          </a:p>
        </p:txBody>
      </p:sp>
      <p:sp>
        <p:nvSpPr>
          <p:cNvPr id="5" name="Dikdörtgen"/>
          <p:cNvSpPr/>
          <p:nvPr/>
        </p:nvSpPr>
        <p:spPr>
          <a:xfrm>
            <a:off x="255587" y="4637087"/>
            <a:ext cx="73026" cy="138113"/>
          </a:xfrm>
          <a:prstGeom prst="rect">
            <a:avLst/>
          </a:prstGeom>
          <a:solidFill>
            <a:srgbClr val="4E5B6F"/>
          </a:solidFill>
          <a:ln w="12700">
            <a:miter lim="400000"/>
          </a:ln>
        </p:spPr>
        <p:txBody>
          <a:bodyPr lIns="45719" rIns="45719" anchor="ctr"/>
          <a:lstStyle/>
          <a:p>
            <a:pPr algn="ctr">
              <a:defRPr>
                <a:solidFill>
                  <a:srgbClr val="FFFFFF"/>
                </a:solidFill>
              </a:defRPr>
            </a:pPr>
            <a:endParaRPr/>
          </a:p>
        </p:txBody>
      </p:sp>
      <p:sp>
        <p:nvSpPr>
          <p:cNvPr id="6" name="Kare"/>
          <p:cNvSpPr/>
          <p:nvPr/>
        </p:nvSpPr>
        <p:spPr>
          <a:xfrm>
            <a:off x="255587" y="4541837"/>
            <a:ext cx="73026" cy="74613"/>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7" name="Dikdörtgen"/>
          <p:cNvSpPr/>
          <p:nvPr/>
        </p:nvSpPr>
        <p:spPr>
          <a:xfrm>
            <a:off x="309562" y="681037"/>
            <a:ext cx="46039"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8" name="Dikdörtgen"/>
          <p:cNvSpPr/>
          <p:nvPr/>
        </p:nvSpPr>
        <p:spPr>
          <a:xfrm>
            <a:off x="268287" y="681037"/>
            <a:ext cx="28576"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9" name="Dikdörtgen"/>
          <p:cNvSpPr/>
          <p:nvPr/>
        </p:nvSpPr>
        <p:spPr>
          <a:xfrm>
            <a:off x="247650" y="681037"/>
            <a:ext cx="12700"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10" name="Dikdörtgen"/>
          <p:cNvSpPr/>
          <p:nvPr/>
        </p:nvSpPr>
        <p:spPr>
          <a:xfrm>
            <a:off x="219868" y="681037"/>
            <a:ext cx="12701" cy="365126"/>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11" name="Başlık Metni"/>
          <p:cNvSpPr txBox="1">
            <a:spLocks noGrp="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Başlık Metni</a:t>
            </a:r>
          </a:p>
        </p:txBody>
      </p:sp>
      <p:sp>
        <p:nvSpPr>
          <p:cNvPr id="12" name="Gövde Düzeyi Bir…"/>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xfrm>
            <a:off x="8610600" y="6499859"/>
            <a:ext cx="273060" cy="281941"/>
          </a:xfrm>
          <a:prstGeom prst="rect">
            <a:avLst/>
          </a:prstGeom>
          <a:ln w="12700">
            <a:miter lim="400000"/>
          </a:ln>
        </p:spPr>
        <p:txBody>
          <a:bodyPr wrap="none" lIns="45719" rIns="45719" anchor="b">
            <a:spAutoFit/>
          </a:bodyPr>
          <a:lstStyle>
            <a:lvl1pPr>
              <a:defRPr sz="1200">
                <a:solidFill>
                  <a:srgbClr val="D6EC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5pPr>
      <a:lvl6pPr marL="0" marR="0" indent="45720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6pPr>
      <a:lvl7pPr marL="0" marR="0" indent="91440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7pPr>
      <a:lvl8pPr marL="0" marR="0" indent="137160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8pPr>
      <a:lvl9pPr marL="0" marR="0" indent="1828800" algn="l" defTabSz="914400" rtl="0" latinLnBrk="0">
        <a:lnSpc>
          <a:spcPct val="100000"/>
        </a:lnSpc>
        <a:spcBef>
          <a:spcPts val="0"/>
        </a:spcBef>
        <a:spcAft>
          <a:spcPts val="0"/>
        </a:spcAft>
        <a:buClrTx/>
        <a:buSzTx/>
        <a:buFontTx/>
        <a:buNone/>
        <a:tabLst/>
        <a:defRPr sz="4000" b="0" i="0" u="none" strike="noStrike" cap="none" spc="0" baseline="0">
          <a:solidFill>
            <a:srgbClr val="C1EEFF"/>
          </a:solidFill>
          <a:uFillTx/>
          <a:latin typeface="Century Gothic"/>
          <a:ea typeface="Century Gothic"/>
          <a:cs typeface="Century Gothic"/>
          <a:sym typeface="Century Gothic"/>
        </a:defRPr>
      </a:lvl9pPr>
    </p:titleStyle>
    <p:bodyStyle>
      <a:lvl1pPr marL="411162" marR="0" indent="-342900" algn="l" defTabSz="914400" rtl="0" latinLnBrk="0">
        <a:lnSpc>
          <a:spcPct val="100000"/>
        </a:lnSpc>
        <a:spcBef>
          <a:spcPts val="700"/>
        </a:spcBef>
        <a:spcAft>
          <a:spcPts val="0"/>
        </a:spcAft>
        <a:buClr>
          <a:srgbClr val="D6ECFF"/>
        </a:buClr>
        <a:buSzPct val="95000"/>
        <a:buFontTx/>
        <a:buChar char="●"/>
        <a:tabLst/>
        <a:defRPr sz="3000" b="0" i="0" u="none" strike="noStrike" cap="none" spc="0" baseline="0">
          <a:solidFill>
            <a:srgbClr val="FFFFFF"/>
          </a:solidFill>
          <a:uFillTx/>
          <a:latin typeface="Century Gothic"/>
          <a:ea typeface="Century Gothic"/>
          <a:cs typeface="Century Gothic"/>
          <a:sym typeface="Century Gothic"/>
        </a:defRPr>
      </a:lvl1pPr>
      <a:lvl2pPr marL="783736" marR="0" indent="-329711" algn="l" defTabSz="914400" rtl="0" latinLnBrk="0">
        <a:lnSpc>
          <a:spcPct val="100000"/>
        </a:lnSpc>
        <a:spcBef>
          <a:spcPts val="700"/>
        </a:spcBef>
        <a:spcAft>
          <a:spcPts val="0"/>
        </a:spcAft>
        <a:buClr>
          <a:srgbClr val="D6ECFF"/>
        </a:buClr>
        <a:buSzPct val="90000"/>
        <a:buFontTx/>
        <a:buChar char="▫"/>
        <a:tabLst/>
        <a:defRPr sz="3000" b="0" i="0" u="none" strike="noStrike" cap="none" spc="0" baseline="0">
          <a:solidFill>
            <a:srgbClr val="FFFFFF"/>
          </a:solidFill>
          <a:uFillTx/>
          <a:latin typeface="Century Gothic"/>
          <a:ea typeface="Century Gothic"/>
          <a:cs typeface="Century Gothic"/>
          <a:sym typeface="Century Gothic"/>
        </a:defRPr>
      </a:lvl2pPr>
      <a:lvl3pPr marL="1052512" marR="0" indent="-285750" algn="l" defTabSz="914400" rtl="0" latinLnBrk="0">
        <a:lnSpc>
          <a:spcPct val="100000"/>
        </a:lnSpc>
        <a:spcBef>
          <a:spcPts val="700"/>
        </a:spcBef>
        <a:spcAft>
          <a:spcPts val="0"/>
        </a:spcAft>
        <a:buClr>
          <a:srgbClr val="D6ECFF"/>
        </a:buClr>
        <a:buSzPct val="100000"/>
        <a:buFontTx/>
        <a:buChar char="◾"/>
        <a:tabLst/>
        <a:defRPr sz="3000" b="0" i="0" u="none" strike="noStrike" cap="none" spc="0" baseline="0">
          <a:solidFill>
            <a:srgbClr val="FFFFFF"/>
          </a:solidFill>
          <a:uFillTx/>
          <a:latin typeface="Century Gothic"/>
          <a:ea typeface="Century Gothic"/>
          <a:cs typeface="Century Gothic"/>
          <a:sym typeface="Century Gothic"/>
        </a:defRPr>
      </a:lvl3pPr>
      <a:lvl4pPr marL="1343602" marR="0" indent="-311727" algn="l" defTabSz="914400" rtl="0" latinLnBrk="0">
        <a:lnSpc>
          <a:spcPct val="100000"/>
        </a:lnSpc>
        <a:spcBef>
          <a:spcPts val="700"/>
        </a:spcBef>
        <a:spcAft>
          <a:spcPts val="0"/>
        </a:spcAft>
        <a:buClr>
          <a:srgbClr val="D6ECFF"/>
        </a:buClr>
        <a:buSzPct val="100000"/>
        <a:buFontTx/>
        <a:buChar char="•"/>
        <a:tabLst/>
        <a:defRPr sz="3000" b="0" i="0" u="none" strike="noStrike" cap="none" spc="0" baseline="0">
          <a:solidFill>
            <a:srgbClr val="FFFFFF"/>
          </a:solidFill>
          <a:uFillTx/>
          <a:latin typeface="Century Gothic"/>
          <a:ea typeface="Century Gothic"/>
          <a:cs typeface="Century Gothic"/>
          <a:sym typeface="Century Gothic"/>
        </a:defRPr>
      </a:lvl4pPr>
      <a:lvl5pPr marL="1585912" marR="0" indent="-314325" algn="l" defTabSz="914400" rtl="0" latinLnBrk="0">
        <a:lnSpc>
          <a:spcPct val="100000"/>
        </a:lnSpc>
        <a:spcBef>
          <a:spcPts val="700"/>
        </a:spcBef>
        <a:spcAft>
          <a:spcPts val="0"/>
        </a:spcAft>
        <a:buClr>
          <a:srgbClr val="D6ECFF"/>
        </a:buClr>
        <a:buSzPct val="100000"/>
        <a:buFontTx/>
        <a:buChar char="●"/>
        <a:tabLst/>
        <a:defRPr sz="3000" b="0" i="0" u="none" strike="noStrike" cap="none" spc="0" baseline="0">
          <a:solidFill>
            <a:srgbClr val="FFFFFF"/>
          </a:solidFill>
          <a:uFillTx/>
          <a:latin typeface="Century Gothic"/>
          <a:ea typeface="Century Gothic"/>
          <a:cs typeface="Century Gothic"/>
          <a:sym typeface="Century Gothic"/>
        </a:defRPr>
      </a:lvl5pPr>
      <a:lvl6pPr marL="2043112" marR="0" indent="-314325" algn="l" defTabSz="914400" rtl="0" latinLnBrk="0">
        <a:lnSpc>
          <a:spcPct val="100000"/>
        </a:lnSpc>
        <a:spcBef>
          <a:spcPts val="700"/>
        </a:spcBef>
        <a:spcAft>
          <a:spcPts val="0"/>
        </a:spcAft>
        <a:buClr>
          <a:srgbClr val="D6ECFF"/>
        </a:buClr>
        <a:buSzPct val="100000"/>
        <a:buFont typeface="Wingdings"/>
        <a:buChar char=""/>
        <a:tabLst/>
        <a:defRPr sz="3000" b="0" i="0" u="none" strike="noStrike" cap="none" spc="0" baseline="0">
          <a:solidFill>
            <a:srgbClr val="FFFFFF"/>
          </a:solidFill>
          <a:uFillTx/>
          <a:latin typeface="Century Gothic"/>
          <a:ea typeface="Century Gothic"/>
          <a:cs typeface="Century Gothic"/>
          <a:sym typeface="Century Gothic"/>
        </a:defRPr>
      </a:lvl6pPr>
      <a:lvl7pPr marL="2500312" marR="0" indent="-314325" algn="l" defTabSz="914400" rtl="0" latinLnBrk="0">
        <a:lnSpc>
          <a:spcPct val="100000"/>
        </a:lnSpc>
        <a:spcBef>
          <a:spcPts val="700"/>
        </a:spcBef>
        <a:spcAft>
          <a:spcPts val="0"/>
        </a:spcAft>
        <a:buClr>
          <a:srgbClr val="D6ECFF"/>
        </a:buClr>
        <a:buSzPct val="100000"/>
        <a:buFont typeface="Wingdings"/>
        <a:buChar char=""/>
        <a:tabLst/>
        <a:defRPr sz="3000" b="0" i="0" u="none" strike="noStrike" cap="none" spc="0" baseline="0">
          <a:solidFill>
            <a:srgbClr val="FFFFFF"/>
          </a:solidFill>
          <a:uFillTx/>
          <a:latin typeface="Century Gothic"/>
          <a:ea typeface="Century Gothic"/>
          <a:cs typeface="Century Gothic"/>
          <a:sym typeface="Century Gothic"/>
        </a:defRPr>
      </a:lvl7pPr>
      <a:lvl8pPr marL="2957512" marR="0" indent="-314325" algn="l" defTabSz="914400" rtl="0" latinLnBrk="0">
        <a:lnSpc>
          <a:spcPct val="100000"/>
        </a:lnSpc>
        <a:spcBef>
          <a:spcPts val="700"/>
        </a:spcBef>
        <a:spcAft>
          <a:spcPts val="0"/>
        </a:spcAft>
        <a:buClr>
          <a:srgbClr val="D6ECFF"/>
        </a:buClr>
        <a:buSzPct val="100000"/>
        <a:buFont typeface="Wingdings"/>
        <a:buChar char=""/>
        <a:tabLst/>
        <a:defRPr sz="3000" b="0" i="0" u="none" strike="noStrike" cap="none" spc="0" baseline="0">
          <a:solidFill>
            <a:srgbClr val="FFFFFF"/>
          </a:solidFill>
          <a:uFillTx/>
          <a:latin typeface="Century Gothic"/>
          <a:ea typeface="Century Gothic"/>
          <a:cs typeface="Century Gothic"/>
          <a:sym typeface="Century Gothic"/>
        </a:defRPr>
      </a:lvl8pPr>
      <a:lvl9pPr marL="3414712" marR="0" indent="-314325" algn="l" defTabSz="914400" rtl="0" latinLnBrk="0">
        <a:lnSpc>
          <a:spcPct val="100000"/>
        </a:lnSpc>
        <a:spcBef>
          <a:spcPts val="700"/>
        </a:spcBef>
        <a:spcAft>
          <a:spcPts val="0"/>
        </a:spcAft>
        <a:buClr>
          <a:srgbClr val="D6ECFF"/>
        </a:buClr>
        <a:buSzPct val="100000"/>
        <a:buFont typeface="Wingdings"/>
        <a:buChar char=""/>
        <a:tabLst/>
        <a:defRPr sz="3000" b="0" i="0" u="none" strike="noStrike" cap="none" spc="0" baseline="0">
          <a:solidFill>
            <a:srgbClr val="FFFFFF"/>
          </a:solidFill>
          <a:uFillTx/>
          <a:latin typeface="Century Gothic"/>
          <a:ea typeface="Century Gothic"/>
          <a:cs typeface="Century Gothic"/>
          <a:sym typeface="Century Gothic"/>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agophagia" TargetMode="External"/><Relationship Id="rId2" Type="http://schemas.openxmlformats.org/officeDocument/2006/relationships/hyperlink" Target="https://en.wikipedia.org/wiki/Appetite" TargetMode="External"/><Relationship Id="rId1" Type="http://schemas.openxmlformats.org/officeDocument/2006/relationships/slideLayout" Target="../slideLayouts/slideLayout6.xml"/><Relationship Id="rId6" Type="http://schemas.openxmlformats.org/officeDocument/2006/relationships/hyperlink" Target="https://en.wikipedia.org/wiki/Coprophagia" TargetMode="External"/><Relationship Id="rId5" Type="http://schemas.openxmlformats.org/officeDocument/2006/relationships/hyperlink" Target="https://en.wikipedia.org/wiki/Geophagia" TargetMode="External"/><Relationship Id="rId4" Type="http://schemas.openxmlformats.org/officeDocument/2006/relationships/hyperlink" Target="https://en.wikipedia.org/wiki/Trichophagi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png" descr="image.png"/>
          <p:cNvPicPr>
            <a:picLocks noChangeAspect="1"/>
          </p:cNvPicPr>
          <p:nvPr/>
        </p:nvPicPr>
        <p:blipFill>
          <a:blip r:embed="rId2"/>
          <a:stretch>
            <a:fillRect/>
          </a:stretch>
        </p:blipFill>
        <p:spPr>
          <a:xfrm>
            <a:off x="1282700" y="304800"/>
            <a:ext cx="7099300" cy="3416300"/>
          </a:xfrm>
          <a:prstGeom prst="rect">
            <a:avLst/>
          </a:prstGeom>
          <a:ln w="12700">
            <a:miter lim="400000"/>
          </a:ln>
        </p:spPr>
      </p:pic>
      <p:sp>
        <p:nvSpPr>
          <p:cNvPr id="134" name="Engin KELKİTLİ MD…"/>
          <p:cNvSpPr txBox="1">
            <a:spLocks noGrp="1"/>
          </p:cNvSpPr>
          <p:nvPr>
            <p:ph type="body" sz="quarter" idx="4294967295"/>
          </p:nvPr>
        </p:nvSpPr>
        <p:spPr>
          <a:xfrm>
            <a:off x="1365249" y="5150069"/>
            <a:ext cx="6934201" cy="795010"/>
          </a:xfrm>
          <a:prstGeom prst="rect">
            <a:avLst/>
          </a:prstGeom>
        </p:spPr>
        <p:txBody>
          <a:bodyPr anchor="b">
            <a:normAutofit/>
          </a:bodyPr>
          <a:lstStyle/>
          <a:p>
            <a:pPr marL="0" indent="0" algn="ctr">
              <a:spcBef>
                <a:spcPts val="0"/>
              </a:spcBef>
              <a:buSzTx/>
              <a:buFont typeface="Wingdings"/>
              <a:buNone/>
              <a:defRPr sz="4000"/>
            </a:pPr>
            <a:r>
              <a:rPr dirty="0"/>
              <a:t>Engin KELKİTLİ MD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hysical Manifestation : “Spoon Nails” in Iron Deficiency"/>
          <p:cNvSpPr txBox="1">
            <a:spLocks noGrp="1"/>
          </p:cNvSpPr>
          <p:nvPr>
            <p:ph type="title" idx="4294967295"/>
          </p:nvPr>
        </p:nvSpPr>
        <p:spPr>
          <a:xfrm>
            <a:off x="914400" y="512762"/>
            <a:ext cx="7772400" cy="914401"/>
          </a:xfrm>
          <a:prstGeom prst="rect">
            <a:avLst/>
          </a:prstGeom>
        </p:spPr>
        <p:txBody>
          <a:bodyPr>
            <a:normAutofit/>
          </a:bodyPr>
          <a:lstStyle>
            <a:lvl1pPr defTabSz="667512">
              <a:defRPr sz="2628"/>
            </a:lvl1pPr>
          </a:lstStyle>
          <a:p>
            <a:r>
              <a:t>Physical Manifestation : “Spoon Nails” in Iron Deficiency </a:t>
            </a:r>
          </a:p>
        </p:txBody>
      </p:sp>
      <p:pic>
        <p:nvPicPr>
          <p:cNvPr id="163" name="Screen shot 2011-12-06 at 8.52.26 PM.png" descr="Screen shot 2011-12-06 at 8.52.26 PM.png"/>
          <p:cNvPicPr>
            <a:picLocks noChangeAspect="1"/>
          </p:cNvPicPr>
          <p:nvPr/>
        </p:nvPicPr>
        <p:blipFill>
          <a:blip r:embed="rId2"/>
          <a:stretch>
            <a:fillRect/>
          </a:stretch>
        </p:blipFill>
        <p:spPr>
          <a:xfrm>
            <a:off x="1465262" y="1784350"/>
            <a:ext cx="6670676" cy="4572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LASSIFICATION OF ANEMIA…"/>
          <p:cNvSpPr txBox="1"/>
          <p:nvPr/>
        </p:nvSpPr>
        <p:spPr>
          <a:xfrm>
            <a:off x="514032" y="404812"/>
            <a:ext cx="8061961" cy="256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600" b="1">
                <a:solidFill>
                  <a:srgbClr val="FFFFFF"/>
                </a:solidFill>
                <a:latin typeface="Segoe Print"/>
                <a:ea typeface="Segoe Print"/>
                <a:cs typeface="Segoe Print"/>
                <a:sym typeface="Segoe Print"/>
              </a:defRPr>
            </a:pPr>
            <a:r>
              <a:t>CLASSIFICATION OF ANEMIA </a:t>
            </a:r>
          </a:p>
          <a:p>
            <a:pPr>
              <a:defRPr sz="2800" b="1">
                <a:solidFill>
                  <a:srgbClr val="FFFFFF"/>
                </a:solidFill>
              </a:defRPr>
            </a:pPr>
            <a:endParaRPr/>
          </a:p>
          <a:p>
            <a:pPr>
              <a:defRPr sz="2800" b="1">
                <a:solidFill>
                  <a:srgbClr val="FFFFFF"/>
                </a:solidFill>
              </a:defRPr>
            </a:pPr>
            <a:r>
              <a:t>Anemia can be approached from two perspectives: </a:t>
            </a:r>
          </a:p>
        </p:txBody>
      </p:sp>
      <p:pic>
        <p:nvPicPr>
          <p:cNvPr id="166" name="image.png" descr="image.png"/>
          <p:cNvPicPr>
            <a:picLocks noChangeAspect="1"/>
          </p:cNvPicPr>
          <p:nvPr/>
        </p:nvPicPr>
        <p:blipFill>
          <a:blip r:embed="rId3"/>
          <a:stretch>
            <a:fillRect/>
          </a:stretch>
        </p:blipFill>
        <p:spPr>
          <a:xfrm>
            <a:off x="1892300" y="2476500"/>
            <a:ext cx="6184900" cy="40767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Kinetic Approach"/>
          <p:cNvSpPr txBox="1">
            <a:spLocks noGrp="1"/>
          </p:cNvSpPr>
          <p:nvPr>
            <p:ph type="title" idx="4294967295"/>
          </p:nvPr>
        </p:nvSpPr>
        <p:spPr>
          <a:xfrm>
            <a:off x="914400" y="512762"/>
            <a:ext cx="7772400" cy="914401"/>
          </a:xfrm>
          <a:prstGeom prst="rect">
            <a:avLst/>
          </a:prstGeom>
        </p:spPr>
        <p:txBody>
          <a:bodyPr>
            <a:normAutofit/>
          </a:bodyPr>
          <a:lstStyle/>
          <a:p>
            <a:r>
              <a:t>Kinetic Approach</a:t>
            </a:r>
          </a:p>
        </p:txBody>
      </p:sp>
      <p:sp>
        <p:nvSpPr>
          <p:cNvPr id="171" name="Decreased RBC production…"/>
          <p:cNvSpPr txBox="1">
            <a:spLocks noGrp="1"/>
          </p:cNvSpPr>
          <p:nvPr>
            <p:ph type="body" idx="4294967295"/>
          </p:nvPr>
        </p:nvSpPr>
        <p:spPr>
          <a:xfrm>
            <a:off x="914400" y="1784349"/>
            <a:ext cx="7772400" cy="4572002"/>
          </a:xfrm>
          <a:prstGeom prst="rect">
            <a:avLst/>
          </a:prstGeom>
        </p:spPr>
        <p:txBody>
          <a:bodyPr>
            <a:normAutofit/>
          </a:bodyPr>
          <a:lstStyle/>
          <a:p>
            <a:pPr>
              <a:buChar char="▪"/>
            </a:pPr>
            <a:r>
              <a:t>Decreased RBC production</a:t>
            </a:r>
          </a:p>
          <a:p>
            <a:pPr marL="739775" lvl="1" indent="-285750">
              <a:spcBef>
                <a:spcPts val="600"/>
              </a:spcBef>
              <a:buClr>
                <a:schemeClr val="accent2"/>
              </a:buClr>
              <a:defRPr sz="2600"/>
            </a:pPr>
            <a:r>
              <a:t>Lack of nutrients (B12, folate, iron)</a:t>
            </a:r>
          </a:p>
          <a:p>
            <a:pPr marL="739775" lvl="1" indent="-285750">
              <a:spcBef>
                <a:spcPts val="600"/>
              </a:spcBef>
              <a:buClr>
                <a:schemeClr val="accent2"/>
              </a:buClr>
              <a:defRPr sz="2600"/>
            </a:pPr>
            <a:r>
              <a:t>Bone Marrow Disorder</a:t>
            </a:r>
          </a:p>
          <a:p>
            <a:pPr marL="739775" lvl="1" indent="-285750">
              <a:spcBef>
                <a:spcPts val="600"/>
              </a:spcBef>
              <a:buClr>
                <a:schemeClr val="accent2"/>
              </a:buClr>
              <a:defRPr sz="2600"/>
            </a:pPr>
            <a:r>
              <a:t>Bone Marrow Suppression</a:t>
            </a:r>
          </a:p>
          <a:p>
            <a:pPr>
              <a:buChar char="▪"/>
            </a:pPr>
            <a:r>
              <a:t>Increased RBC destruction</a:t>
            </a:r>
          </a:p>
          <a:p>
            <a:pPr marL="739775" lvl="1" indent="-285750">
              <a:spcBef>
                <a:spcPts val="600"/>
              </a:spcBef>
              <a:buClr>
                <a:schemeClr val="accent2"/>
              </a:buClr>
              <a:defRPr sz="2600"/>
            </a:pPr>
            <a:r>
              <a:t>Inherited and Acquired Hemolytic Anemias</a:t>
            </a:r>
          </a:p>
          <a:p>
            <a:pPr>
              <a:buChar char="▪"/>
            </a:pPr>
            <a:r>
              <a:t>Blood Loss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Morphological Approach"/>
          <p:cNvSpPr txBox="1">
            <a:spLocks noGrp="1"/>
          </p:cNvSpPr>
          <p:nvPr>
            <p:ph type="title" idx="4294967295"/>
          </p:nvPr>
        </p:nvSpPr>
        <p:spPr>
          <a:xfrm>
            <a:off x="914400" y="512762"/>
            <a:ext cx="7772400" cy="914401"/>
          </a:xfrm>
          <a:prstGeom prst="rect">
            <a:avLst/>
          </a:prstGeom>
        </p:spPr>
        <p:txBody>
          <a:bodyPr>
            <a:normAutofit/>
          </a:bodyPr>
          <a:lstStyle/>
          <a:p>
            <a:r>
              <a:t>Morphological Approach</a:t>
            </a:r>
          </a:p>
        </p:txBody>
      </p:sp>
      <p:sp>
        <p:nvSpPr>
          <p:cNvPr id="174" name="Microcytic (MCV &lt;  80)…"/>
          <p:cNvSpPr txBox="1">
            <a:spLocks noGrp="1"/>
          </p:cNvSpPr>
          <p:nvPr>
            <p:ph type="body" idx="4294967295"/>
          </p:nvPr>
        </p:nvSpPr>
        <p:spPr>
          <a:xfrm>
            <a:off x="914400" y="1784349"/>
            <a:ext cx="7772400" cy="4572002"/>
          </a:xfrm>
          <a:prstGeom prst="rect">
            <a:avLst/>
          </a:prstGeom>
        </p:spPr>
        <p:txBody>
          <a:bodyPr>
            <a:normAutofit/>
          </a:bodyPr>
          <a:lstStyle/>
          <a:p>
            <a:pPr>
              <a:buChar char="▪"/>
            </a:pPr>
            <a:r>
              <a:t>Microcytic (MCV &lt;  80)	</a:t>
            </a:r>
          </a:p>
          <a:p>
            <a:pPr marL="739775" lvl="1" indent="-285750">
              <a:spcBef>
                <a:spcPts val="600"/>
              </a:spcBef>
              <a:buClr>
                <a:schemeClr val="accent2"/>
              </a:buClr>
              <a:defRPr sz="2600"/>
            </a:pPr>
            <a:r>
              <a:t>Reduced iron availability</a:t>
            </a:r>
          </a:p>
          <a:p>
            <a:pPr marL="739775" lvl="1" indent="-285750">
              <a:spcBef>
                <a:spcPts val="600"/>
              </a:spcBef>
              <a:buClr>
                <a:schemeClr val="accent2"/>
              </a:buClr>
              <a:defRPr sz="2600"/>
            </a:pPr>
            <a:r>
              <a:t>Reduced heme synthesis</a:t>
            </a:r>
          </a:p>
          <a:p>
            <a:pPr marL="739775" lvl="1" indent="-285750">
              <a:spcBef>
                <a:spcPts val="600"/>
              </a:spcBef>
              <a:buClr>
                <a:schemeClr val="accent2"/>
              </a:buClr>
              <a:defRPr sz="2600"/>
            </a:pPr>
            <a:r>
              <a:t>Reduced globin production</a:t>
            </a:r>
          </a:p>
          <a:p>
            <a:pPr>
              <a:buChar char="▪"/>
            </a:pPr>
            <a:r>
              <a:t>Normocytic ( 80 &lt; MCV &lt; 100)</a:t>
            </a:r>
          </a:p>
          <a:p>
            <a:pPr>
              <a:buChar char="▪"/>
            </a:pPr>
            <a:r>
              <a:t>Macrocytic (MCV &gt; 100)</a:t>
            </a:r>
          </a:p>
          <a:p>
            <a:pPr marL="739775" lvl="1" indent="-285750">
              <a:spcBef>
                <a:spcPts val="600"/>
              </a:spcBef>
              <a:buClr>
                <a:schemeClr val="accent2"/>
              </a:buClr>
              <a:defRPr sz="2600"/>
            </a:pPr>
            <a:r>
              <a:t>Liver disease, B12, folate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image.png" descr="image.png"/>
          <p:cNvPicPr>
            <a:picLocks noChangeAspect="1"/>
          </p:cNvPicPr>
          <p:nvPr/>
        </p:nvPicPr>
        <p:blipFill>
          <a:blip r:embed="rId3"/>
          <a:stretch>
            <a:fillRect/>
          </a:stretch>
        </p:blipFill>
        <p:spPr>
          <a:xfrm>
            <a:off x="3309937" y="152400"/>
            <a:ext cx="2524126" cy="704850"/>
          </a:xfrm>
          <a:prstGeom prst="rect">
            <a:avLst/>
          </a:prstGeom>
          <a:ln w="12700">
            <a:miter lim="400000"/>
          </a:ln>
        </p:spPr>
      </p:pic>
      <p:pic>
        <p:nvPicPr>
          <p:cNvPr id="179" name="image.png" descr="image.png"/>
          <p:cNvPicPr>
            <a:picLocks noChangeAspect="1"/>
          </p:cNvPicPr>
          <p:nvPr/>
        </p:nvPicPr>
        <p:blipFill>
          <a:blip r:embed="rId4"/>
          <a:stretch>
            <a:fillRect/>
          </a:stretch>
        </p:blipFill>
        <p:spPr>
          <a:xfrm>
            <a:off x="2019300" y="857250"/>
            <a:ext cx="5105400" cy="561975"/>
          </a:xfrm>
          <a:prstGeom prst="rect">
            <a:avLst/>
          </a:prstGeom>
          <a:ln w="12700">
            <a:miter lim="400000"/>
          </a:ln>
        </p:spPr>
      </p:pic>
      <p:pic>
        <p:nvPicPr>
          <p:cNvPr id="180" name="image.png" descr="image.png"/>
          <p:cNvPicPr>
            <a:picLocks noChangeAspect="1"/>
          </p:cNvPicPr>
          <p:nvPr/>
        </p:nvPicPr>
        <p:blipFill>
          <a:blip r:embed="rId5"/>
          <a:stretch>
            <a:fillRect/>
          </a:stretch>
        </p:blipFill>
        <p:spPr>
          <a:xfrm>
            <a:off x="4110037" y="1676400"/>
            <a:ext cx="923926" cy="600075"/>
          </a:xfrm>
          <a:prstGeom prst="rect">
            <a:avLst/>
          </a:prstGeom>
          <a:ln w="12700">
            <a:miter lim="400000"/>
          </a:ln>
        </p:spPr>
      </p:pic>
      <p:pic>
        <p:nvPicPr>
          <p:cNvPr id="181" name="image.png" descr="image.png"/>
          <p:cNvPicPr>
            <a:picLocks noChangeAspect="1"/>
          </p:cNvPicPr>
          <p:nvPr/>
        </p:nvPicPr>
        <p:blipFill>
          <a:blip r:embed="rId6"/>
          <a:stretch>
            <a:fillRect/>
          </a:stretch>
        </p:blipFill>
        <p:spPr>
          <a:xfrm>
            <a:off x="4216400" y="1346200"/>
            <a:ext cx="355600" cy="508000"/>
          </a:xfrm>
          <a:prstGeom prst="rect">
            <a:avLst/>
          </a:prstGeom>
          <a:ln w="12700">
            <a:miter lim="400000"/>
          </a:ln>
        </p:spPr>
      </p:pic>
      <p:pic>
        <p:nvPicPr>
          <p:cNvPr id="182" name="image.png" descr="image.png"/>
          <p:cNvPicPr>
            <a:picLocks noChangeAspect="1"/>
          </p:cNvPicPr>
          <p:nvPr/>
        </p:nvPicPr>
        <p:blipFill>
          <a:blip r:embed="rId7"/>
          <a:stretch>
            <a:fillRect/>
          </a:stretch>
        </p:blipFill>
        <p:spPr>
          <a:xfrm>
            <a:off x="4216400" y="2197100"/>
            <a:ext cx="355600" cy="558800"/>
          </a:xfrm>
          <a:prstGeom prst="rect">
            <a:avLst/>
          </a:prstGeom>
          <a:ln w="12700">
            <a:miter lim="400000"/>
          </a:ln>
        </p:spPr>
      </p:pic>
      <p:pic>
        <p:nvPicPr>
          <p:cNvPr id="183" name="image.png" descr="image.png"/>
          <p:cNvPicPr>
            <a:picLocks noChangeAspect="1"/>
          </p:cNvPicPr>
          <p:nvPr/>
        </p:nvPicPr>
        <p:blipFill>
          <a:blip r:embed="rId8"/>
          <a:stretch>
            <a:fillRect/>
          </a:stretch>
        </p:blipFill>
        <p:spPr>
          <a:xfrm>
            <a:off x="3976687" y="2590800"/>
            <a:ext cx="1190626" cy="371475"/>
          </a:xfrm>
          <a:prstGeom prst="rect">
            <a:avLst/>
          </a:prstGeom>
          <a:ln w="12700">
            <a:miter lim="400000"/>
          </a:ln>
        </p:spPr>
      </p:pic>
      <p:pic>
        <p:nvPicPr>
          <p:cNvPr id="184" name="image.png" descr="image.png"/>
          <p:cNvPicPr>
            <a:picLocks noChangeAspect="1"/>
          </p:cNvPicPr>
          <p:nvPr/>
        </p:nvPicPr>
        <p:blipFill>
          <a:blip r:embed="rId9"/>
          <a:stretch>
            <a:fillRect/>
          </a:stretch>
        </p:blipFill>
        <p:spPr>
          <a:xfrm>
            <a:off x="1219200" y="3200400"/>
            <a:ext cx="7200900" cy="1390650"/>
          </a:xfrm>
          <a:prstGeom prst="rect">
            <a:avLst/>
          </a:prstGeom>
          <a:ln w="12700">
            <a:miter lim="400000"/>
          </a:ln>
        </p:spPr>
      </p:pic>
      <p:pic>
        <p:nvPicPr>
          <p:cNvPr id="185" name="image.png" descr="image.png"/>
          <p:cNvPicPr>
            <a:picLocks noChangeAspect="1"/>
          </p:cNvPicPr>
          <p:nvPr/>
        </p:nvPicPr>
        <p:blipFill>
          <a:blip r:embed="rId10"/>
          <a:stretch>
            <a:fillRect/>
          </a:stretch>
        </p:blipFill>
        <p:spPr>
          <a:xfrm>
            <a:off x="4394200" y="2895600"/>
            <a:ext cx="342900" cy="469900"/>
          </a:xfrm>
          <a:prstGeom prst="rect">
            <a:avLst/>
          </a:prstGeom>
          <a:ln w="12700">
            <a:miter lim="400000"/>
          </a:ln>
        </p:spPr>
      </p:pic>
      <p:pic>
        <p:nvPicPr>
          <p:cNvPr id="186" name="image.png" descr="image.png"/>
          <p:cNvPicPr>
            <a:picLocks noChangeAspect="1"/>
          </p:cNvPicPr>
          <p:nvPr/>
        </p:nvPicPr>
        <p:blipFill>
          <a:blip r:embed="rId11"/>
          <a:stretch>
            <a:fillRect/>
          </a:stretch>
        </p:blipFill>
        <p:spPr>
          <a:xfrm>
            <a:off x="152400" y="5562600"/>
            <a:ext cx="1543050" cy="561975"/>
          </a:xfrm>
          <a:prstGeom prst="rect">
            <a:avLst/>
          </a:prstGeom>
          <a:ln w="12700">
            <a:miter lim="400000"/>
          </a:ln>
        </p:spPr>
      </p:pic>
      <p:pic>
        <p:nvPicPr>
          <p:cNvPr id="187" name="image.png" descr="image.png"/>
          <p:cNvPicPr>
            <a:picLocks noChangeAspect="1"/>
          </p:cNvPicPr>
          <p:nvPr/>
        </p:nvPicPr>
        <p:blipFill>
          <a:blip r:embed="rId12"/>
          <a:stretch>
            <a:fillRect/>
          </a:stretch>
        </p:blipFill>
        <p:spPr>
          <a:xfrm>
            <a:off x="2438400" y="5400675"/>
            <a:ext cx="2438400" cy="723900"/>
          </a:xfrm>
          <a:prstGeom prst="rect">
            <a:avLst/>
          </a:prstGeom>
          <a:ln w="12700">
            <a:miter lim="400000"/>
          </a:ln>
        </p:spPr>
      </p:pic>
      <p:pic>
        <p:nvPicPr>
          <p:cNvPr id="188" name="image.png" descr="image.png"/>
          <p:cNvPicPr>
            <a:picLocks noChangeAspect="1"/>
          </p:cNvPicPr>
          <p:nvPr/>
        </p:nvPicPr>
        <p:blipFill>
          <a:blip r:embed="rId13"/>
          <a:stretch>
            <a:fillRect/>
          </a:stretch>
        </p:blipFill>
        <p:spPr>
          <a:xfrm>
            <a:off x="5167312" y="4997450"/>
            <a:ext cx="1485901" cy="806450"/>
          </a:xfrm>
          <a:prstGeom prst="rect">
            <a:avLst/>
          </a:prstGeom>
          <a:ln w="12700">
            <a:miter lim="400000"/>
          </a:ln>
        </p:spPr>
      </p:pic>
      <p:pic>
        <p:nvPicPr>
          <p:cNvPr id="189" name="image.png" descr="image.png"/>
          <p:cNvPicPr>
            <a:picLocks noChangeAspect="1"/>
          </p:cNvPicPr>
          <p:nvPr/>
        </p:nvPicPr>
        <p:blipFill>
          <a:blip r:embed="rId14"/>
          <a:stretch>
            <a:fillRect/>
          </a:stretch>
        </p:blipFill>
        <p:spPr>
          <a:xfrm>
            <a:off x="7124700" y="4997450"/>
            <a:ext cx="1828800" cy="808038"/>
          </a:xfrm>
          <a:prstGeom prst="rect">
            <a:avLst/>
          </a:prstGeom>
          <a:ln w="12700">
            <a:miter lim="400000"/>
          </a:ln>
        </p:spPr>
      </p:pic>
      <p:pic>
        <p:nvPicPr>
          <p:cNvPr id="190" name="image.png" descr="image.png"/>
          <p:cNvPicPr>
            <a:picLocks noChangeAspect="1"/>
          </p:cNvPicPr>
          <p:nvPr/>
        </p:nvPicPr>
        <p:blipFill>
          <a:blip r:embed="rId15"/>
          <a:stretch>
            <a:fillRect/>
          </a:stretch>
        </p:blipFill>
        <p:spPr>
          <a:xfrm>
            <a:off x="5918200" y="4508500"/>
            <a:ext cx="800100" cy="546100"/>
          </a:xfrm>
          <a:prstGeom prst="rect">
            <a:avLst/>
          </a:prstGeom>
          <a:ln w="12700">
            <a:miter lim="400000"/>
          </a:ln>
        </p:spPr>
      </p:pic>
      <p:pic>
        <p:nvPicPr>
          <p:cNvPr id="191" name="image.png" descr="image.png"/>
          <p:cNvPicPr>
            <a:picLocks noChangeAspect="1"/>
          </p:cNvPicPr>
          <p:nvPr/>
        </p:nvPicPr>
        <p:blipFill>
          <a:blip r:embed="rId16"/>
          <a:stretch>
            <a:fillRect/>
          </a:stretch>
        </p:blipFill>
        <p:spPr>
          <a:xfrm>
            <a:off x="7315200" y="4521200"/>
            <a:ext cx="622300" cy="533400"/>
          </a:xfrm>
          <a:prstGeom prst="rect">
            <a:avLst/>
          </a:prstGeom>
          <a:ln w="12700">
            <a:miter lim="400000"/>
          </a:ln>
        </p:spPr>
      </p:pic>
      <p:pic>
        <p:nvPicPr>
          <p:cNvPr id="192" name="image.png" descr="image.png"/>
          <p:cNvPicPr>
            <a:picLocks noChangeAspect="1"/>
          </p:cNvPicPr>
          <p:nvPr/>
        </p:nvPicPr>
        <p:blipFill>
          <a:blip r:embed="rId17"/>
          <a:stretch>
            <a:fillRect/>
          </a:stretch>
        </p:blipFill>
        <p:spPr>
          <a:xfrm>
            <a:off x="5167312" y="6213475"/>
            <a:ext cx="1671638" cy="511175"/>
          </a:xfrm>
          <a:prstGeom prst="rect">
            <a:avLst/>
          </a:prstGeom>
          <a:ln w="12700">
            <a:miter lim="400000"/>
          </a:ln>
        </p:spPr>
      </p:pic>
      <p:pic>
        <p:nvPicPr>
          <p:cNvPr id="193" name="image.png" descr="image.png"/>
          <p:cNvPicPr>
            <a:picLocks noChangeAspect="1"/>
          </p:cNvPicPr>
          <p:nvPr/>
        </p:nvPicPr>
        <p:blipFill>
          <a:blip r:embed="rId18"/>
          <a:stretch>
            <a:fillRect/>
          </a:stretch>
        </p:blipFill>
        <p:spPr>
          <a:xfrm>
            <a:off x="5486400" y="5727700"/>
            <a:ext cx="368300" cy="571500"/>
          </a:xfrm>
          <a:prstGeom prst="rect">
            <a:avLst/>
          </a:prstGeom>
          <a:ln w="12700">
            <a:miter lim="400000"/>
          </a:ln>
        </p:spPr>
      </p:pic>
      <p:pic>
        <p:nvPicPr>
          <p:cNvPr id="194" name="image.png" descr="image.png"/>
          <p:cNvPicPr>
            <a:picLocks noChangeAspect="1"/>
          </p:cNvPicPr>
          <p:nvPr/>
        </p:nvPicPr>
        <p:blipFill>
          <a:blip r:embed="rId19"/>
          <a:stretch>
            <a:fillRect/>
          </a:stretch>
        </p:blipFill>
        <p:spPr>
          <a:xfrm>
            <a:off x="7124700" y="6213475"/>
            <a:ext cx="1976438" cy="620713"/>
          </a:xfrm>
          <a:prstGeom prst="rect">
            <a:avLst/>
          </a:prstGeom>
          <a:ln w="12700">
            <a:miter lim="400000"/>
          </a:ln>
        </p:spPr>
      </p:pic>
      <p:pic>
        <p:nvPicPr>
          <p:cNvPr id="195" name="image.png" descr="image.png"/>
          <p:cNvPicPr>
            <a:picLocks noChangeAspect="1"/>
          </p:cNvPicPr>
          <p:nvPr/>
        </p:nvPicPr>
        <p:blipFill>
          <a:blip r:embed="rId20"/>
          <a:stretch>
            <a:fillRect/>
          </a:stretch>
        </p:blipFill>
        <p:spPr>
          <a:xfrm>
            <a:off x="7924800" y="5727700"/>
            <a:ext cx="355600" cy="660400"/>
          </a:xfrm>
          <a:prstGeom prst="rect">
            <a:avLst/>
          </a:prstGeom>
          <a:ln w="12700">
            <a:miter lim="400000"/>
          </a:ln>
        </p:spPr>
      </p:pic>
      <p:pic>
        <p:nvPicPr>
          <p:cNvPr id="196" name="image.png" descr="image.png"/>
          <p:cNvPicPr>
            <a:picLocks noChangeAspect="1"/>
          </p:cNvPicPr>
          <p:nvPr/>
        </p:nvPicPr>
        <p:blipFill>
          <a:blip r:embed="rId21"/>
          <a:stretch>
            <a:fillRect/>
          </a:stretch>
        </p:blipFill>
        <p:spPr>
          <a:xfrm>
            <a:off x="3479800" y="4521200"/>
            <a:ext cx="863600" cy="1054100"/>
          </a:xfrm>
          <a:prstGeom prst="rect">
            <a:avLst/>
          </a:prstGeom>
          <a:ln w="12700">
            <a:miter lim="400000"/>
          </a:ln>
        </p:spPr>
      </p:pic>
      <p:pic>
        <p:nvPicPr>
          <p:cNvPr id="197" name="image.png" descr="image.png"/>
          <p:cNvPicPr>
            <a:picLocks noChangeAspect="1"/>
          </p:cNvPicPr>
          <p:nvPr/>
        </p:nvPicPr>
        <p:blipFill>
          <a:blip r:embed="rId22"/>
          <a:stretch>
            <a:fillRect/>
          </a:stretch>
        </p:blipFill>
        <p:spPr>
          <a:xfrm>
            <a:off x="749300" y="4521200"/>
            <a:ext cx="1346200" cy="12192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mage.png" descr="image.png"/>
          <p:cNvPicPr>
            <a:picLocks noChangeAspect="1"/>
          </p:cNvPicPr>
          <p:nvPr/>
        </p:nvPicPr>
        <p:blipFill>
          <a:blip r:embed="rId2"/>
          <a:stretch>
            <a:fillRect/>
          </a:stretch>
        </p:blipFill>
        <p:spPr>
          <a:xfrm>
            <a:off x="1066800" y="249237"/>
            <a:ext cx="6934200" cy="629126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png" descr="image.png"/>
          <p:cNvPicPr>
            <a:picLocks noChangeAspect="1"/>
          </p:cNvPicPr>
          <p:nvPr/>
        </p:nvPicPr>
        <p:blipFill>
          <a:blip r:embed="rId2"/>
          <a:stretch>
            <a:fillRect/>
          </a:stretch>
        </p:blipFill>
        <p:spPr>
          <a:xfrm>
            <a:off x="1524000" y="895350"/>
            <a:ext cx="5889625" cy="489585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ticulocyte Count:"/>
          <p:cNvSpPr txBox="1">
            <a:spLocks noGrp="1"/>
          </p:cNvSpPr>
          <p:nvPr>
            <p:ph type="title" idx="4294967295"/>
          </p:nvPr>
        </p:nvSpPr>
        <p:spPr>
          <a:xfrm>
            <a:off x="914400" y="512762"/>
            <a:ext cx="7772400" cy="914401"/>
          </a:xfrm>
          <a:prstGeom prst="rect">
            <a:avLst/>
          </a:prstGeom>
        </p:spPr>
        <p:txBody>
          <a:bodyPr>
            <a:normAutofit/>
          </a:bodyPr>
          <a:lstStyle/>
          <a:p>
            <a:r>
              <a:t>Reticulocyte Count: </a:t>
            </a:r>
          </a:p>
        </p:txBody>
      </p:sp>
      <p:sp>
        <p:nvSpPr>
          <p:cNvPr id="206" name="The reticulocyte count is the proportion (percent) of young erythrocytes containing ribonucleic acid (RNA), which can be visually identified as reticulin using a special stain such as new methylene blue.…"/>
          <p:cNvSpPr txBox="1">
            <a:spLocks noGrp="1"/>
          </p:cNvSpPr>
          <p:nvPr>
            <p:ph type="body" sz="half" idx="4294967295"/>
          </p:nvPr>
        </p:nvSpPr>
        <p:spPr>
          <a:xfrm>
            <a:off x="381000" y="2057400"/>
            <a:ext cx="8001000" cy="3048000"/>
          </a:xfrm>
          <a:prstGeom prst="rect">
            <a:avLst/>
          </a:prstGeom>
        </p:spPr>
        <p:txBody>
          <a:bodyPr>
            <a:normAutofit/>
          </a:bodyPr>
          <a:lstStyle/>
          <a:p>
            <a:pPr marL="398827" indent="-332613" defTabSz="886968">
              <a:lnSpc>
                <a:spcPct val="80000"/>
              </a:lnSpc>
              <a:spcBef>
                <a:spcPts val="600"/>
              </a:spcBef>
              <a:buChar char="▪"/>
              <a:defRPr sz="2231"/>
            </a:pPr>
            <a:r>
              <a:t>The reticulocyte count is the proportion (percent) of young erythrocytes containing ribonucleic acid (RNA), which can be visually identified as reticulin using a special stain such as new methylene blue. </a:t>
            </a:r>
          </a:p>
          <a:p>
            <a:pPr marL="398827" indent="-332613" defTabSz="886968">
              <a:lnSpc>
                <a:spcPct val="80000"/>
              </a:lnSpc>
              <a:spcBef>
                <a:spcPts val="600"/>
              </a:spcBef>
              <a:buChar char="▪"/>
              <a:defRPr sz="2231"/>
            </a:pPr>
            <a:endParaRPr/>
          </a:p>
          <a:p>
            <a:pPr marL="398827" indent="-332613" defTabSz="886968">
              <a:lnSpc>
                <a:spcPct val="80000"/>
              </a:lnSpc>
              <a:spcBef>
                <a:spcPts val="600"/>
              </a:spcBef>
              <a:buChar char="▪"/>
              <a:defRPr sz="2231"/>
            </a:pPr>
            <a:r>
              <a:t>The normal reticulocyte count is approximately 1%.</a:t>
            </a:r>
          </a:p>
          <a:p>
            <a:pPr marL="332613" indent="-266398" defTabSz="886968">
              <a:lnSpc>
                <a:spcPct val="80000"/>
              </a:lnSpc>
              <a:spcBef>
                <a:spcPts val="600"/>
              </a:spcBef>
              <a:buSzTx/>
              <a:buFont typeface="Wingdings"/>
              <a:buNone/>
              <a:defRPr sz="2231"/>
            </a:pPr>
            <a:r>
              <a:t> </a:t>
            </a:r>
          </a:p>
          <a:p>
            <a:pPr marL="398827" indent="-332613" defTabSz="886968">
              <a:lnSpc>
                <a:spcPct val="80000"/>
              </a:lnSpc>
              <a:spcBef>
                <a:spcPts val="600"/>
              </a:spcBef>
              <a:buChar char="▪"/>
              <a:defRPr sz="2231"/>
            </a:pPr>
            <a:r>
              <a:t>Increased reticulocyte count is the primary indicator of increased RBC production. </a:t>
            </a:r>
          </a:p>
        </p:txBody>
      </p:sp>
      <p:pic>
        <p:nvPicPr>
          <p:cNvPr id="207" name="image.png" descr="image.png"/>
          <p:cNvPicPr>
            <a:picLocks noChangeAspect="1"/>
          </p:cNvPicPr>
          <p:nvPr/>
        </p:nvPicPr>
        <p:blipFill>
          <a:blip r:embed="rId2"/>
          <a:stretch>
            <a:fillRect/>
          </a:stretch>
        </p:blipFill>
        <p:spPr>
          <a:xfrm>
            <a:off x="381000" y="5472112"/>
            <a:ext cx="8531225" cy="52863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Düzenlemek için çift tıklayın"/>
          <p:cNvSpPr txBox="1">
            <a:spLocks noGrp="1"/>
          </p:cNvSpPr>
          <p:nvPr>
            <p:ph type="title" idx="4294967295"/>
          </p:nvPr>
        </p:nvSpPr>
        <p:spPr>
          <a:xfrm>
            <a:off x="914400" y="512762"/>
            <a:ext cx="7772400" cy="914401"/>
          </a:xfrm>
          <a:prstGeom prst="rect">
            <a:avLst/>
          </a:prstGeom>
        </p:spPr>
        <p:txBody>
          <a:bodyPr>
            <a:normAutofit/>
          </a:bodyPr>
          <a:lstStyle/>
          <a:p>
            <a:endParaRPr/>
          </a:p>
        </p:txBody>
      </p:sp>
      <p:sp>
        <p:nvSpPr>
          <p:cNvPr id="210" name="Example: A patient is found to have a hematocrit of 15% and reticulocyte count of 10%.…"/>
          <p:cNvSpPr txBox="1">
            <a:spLocks noGrp="1"/>
          </p:cNvSpPr>
          <p:nvPr>
            <p:ph type="body" sz="quarter" idx="4294967295"/>
          </p:nvPr>
        </p:nvSpPr>
        <p:spPr>
          <a:xfrm>
            <a:off x="1217612" y="2505695"/>
            <a:ext cx="7165976" cy="2861952"/>
          </a:xfrm>
          <a:prstGeom prst="rect">
            <a:avLst/>
          </a:prstGeom>
        </p:spPr>
        <p:txBody>
          <a:bodyPr>
            <a:normAutofit/>
          </a:bodyPr>
          <a:lstStyle/>
          <a:p>
            <a:pPr marL="226139" indent="-188595" defTabSz="502920">
              <a:spcBef>
                <a:spcPts val="300"/>
              </a:spcBef>
              <a:buChar char="▪"/>
              <a:defRPr sz="1540"/>
            </a:pPr>
            <a:r>
              <a:rPr sz="2400"/>
              <a:t>Example: A patient is found to have a hematocrit of 15% and reticulocyte count of 10%. </a:t>
            </a:r>
          </a:p>
          <a:p>
            <a:pPr marL="188595" indent="-151050" defTabSz="502920">
              <a:spcBef>
                <a:spcPts val="300"/>
              </a:spcBef>
              <a:buSzTx/>
              <a:buFont typeface="Wingdings"/>
              <a:buNone/>
              <a:defRPr sz="1540"/>
            </a:pPr>
            <a:endParaRPr sz="2400"/>
          </a:p>
          <a:p>
            <a:pPr marL="226139" indent="-188595" defTabSz="502920">
              <a:spcBef>
                <a:spcPts val="300"/>
              </a:spcBef>
              <a:buChar char="▪"/>
              <a:defRPr sz="1540"/>
            </a:pPr>
            <a:r>
              <a:rPr sz="2400"/>
              <a:t>Calculate the corrected reticulocyte count: </a:t>
            </a:r>
          </a:p>
          <a:p>
            <a:pPr marL="188595" indent="-151050" defTabSz="502920">
              <a:spcBef>
                <a:spcPts val="300"/>
              </a:spcBef>
              <a:buSzTx/>
              <a:buFont typeface="Wingdings"/>
              <a:buNone/>
              <a:defRPr sz="1540"/>
            </a:pPr>
            <a:r>
              <a:rPr sz="2400"/>
              <a:t>     Corrected reticulocyte count = </a:t>
            </a:r>
          </a:p>
          <a:p>
            <a:pPr marL="188595" indent="-151050" defTabSz="502920">
              <a:spcBef>
                <a:spcPts val="300"/>
              </a:spcBef>
              <a:buSzTx/>
              <a:buFont typeface="Wingdings"/>
              <a:buNone/>
              <a:defRPr sz="1540"/>
            </a:pPr>
            <a:r>
              <a:rPr sz="2400"/>
              <a:t>10 . (15:45) = </a:t>
            </a:r>
            <a:r>
              <a:rPr sz="2400">
                <a:solidFill>
                  <a:srgbClr val="FFFF00"/>
                </a:solidFill>
              </a:rPr>
              <a:t>3.3%</a:t>
            </a:r>
          </a:p>
        </p:txBody>
      </p:sp>
    </p:spTree>
    <p:extLst>
      <p:ext uri="{BB962C8B-B14F-4D97-AF65-F5344CB8AC3E}">
        <p14:creationId xmlns:p14="http://schemas.microsoft.com/office/powerpoint/2010/main" val="10442865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eripheral blood smear…"/>
          <p:cNvSpPr txBox="1"/>
          <p:nvPr/>
        </p:nvSpPr>
        <p:spPr>
          <a:xfrm>
            <a:off x="585469" y="765175"/>
            <a:ext cx="7973061" cy="5717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400">
                <a:solidFill>
                  <a:srgbClr val="FFFFFF"/>
                </a:solidFill>
                <a:latin typeface="Tahoma"/>
                <a:ea typeface="Tahoma"/>
                <a:cs typeface="Tahoma"/>
                <a:sym typeface="Tahoma"/>
              </a:defRPr>
            </a:pPr>
            <a:r>
              <a:t>Peripheral blood smear </a:t>
            </a:r>
          </a:p>
          <a:p>
            <a:pPr>
              <a:defRPr sz="3200">
                <a:solidFill>
                  <a:srgbClr val="FFFFFF"/>
                </a:solidFill>
                <a:latin typeface="Tahoma"/>
                <a:ea typeface="Tahoma"/>
                <a:cs typeface="Tahoma"/>
                <a:sym typeface="Tahoma"/>
              </a:defRPr>
            </a:pPr>
            <a:endParaRPr/>
          </a:p>
          <a:p>
            <a:pPr>
              <a:defRPr sz="3200">
                <a:solidFill>
                  <a:srgbClr val="FFFFFF"/>
                </a:solidFill>
                <a:latin typeface="Tahoma"/>
                <a:ea typeface="Tahoma"/>
                <a:cs typeface="Tahoma"/>
                <a:sym typeface="Tahoma"/>
              </a:defRPr>
            </a:pPr>
            <a:r>
              <a:t>Manual examination of a peripheral blood sample under a microscope</a:t>
            </a:r>
          </a:p>
          <a:p>
            <a:pPr>
              <a:defRPr sz="3200">
                <a:solidFill>
                  <a:srgbClr val="FFFFFF"/>
                </a:solidFill>
                <a:latin typeface="Tahoma"/>
                <a:ea typeface="Tahoma"/>
                <a:cs typeface="Tahoma"/>
                <a:sym typeface="Tahoma"/>
              </a:defRPr>
            </a:pPr>
            <a:br/>
            <a:r>
              <a:t>May reveal classic pathologic RBC forms, which can be used to identify certain types of anemia that automated RBC indices cannot (e.g., schistocytes in hemolytic anemia)</a:t>
            </a:r>
            <a:br/>
            <a:endParaRPr/>
          </a:p>
        </p:txBody>
      </p:sp>
    </p:spTree>
    <p:extLst>
      <p:ext uri="{BB962C8B-B14F-4D97-AF65-F5344CB8AC3E}">
        <p14:creationId xmlns:p14="http://schemas.microsoft.com/office/powerpoint/2010/main" val="37695749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What is Anemia?"/>
          <p:cNvSpPr txBox="1">
            <a:spLocks noGrp="1"/>
          </p:cNvSpPr>
          <p:nvPr>
            <p:ph type="title" idx="4294967295"/>
          </p:nvPr>
        </p:nvSpPr>
        <p:spPr>
          <a:xfrm>
            <a:off x="914400" y="512762"/>
            <a:ext cx="7772400" cy="914401"/>
          </a:xfrm>
          <a:prstGeom prst="rect">
            <a:avLst/>
          </a:prstGeom>
        </p:spPr>
        <p:txBody>
          <a:bodyPr>
            <a:normAutofit/>
          </a:bodyPr>
          <a:lstStyle/>
          <a:p>
            <a:r>
              <a:t>What is Anemia?</a:t>
            </a:r>
          </a:p>
        </p:txBody>
      </p:sp>
      <p:sp>
        <p:nvSpPr>
          <p:cNvPr id="137" name="Anemia is defined by reduction in Hg Concentration, Hct Concentration or RBC count…"/>
          <p:cNvSpPr txBox="1">
            <a:spLocks noGrp="1"/>
          </p:cNvSpPr>
          <p:nvPr>
            <p:ph type="body" sz="half" idx="4294967295"/>
          </p:nvPr>
        </p:nvSpPr>
        <p:spPr>
          <a:xfrm>
            <a:off x="684212" y="2044700"/>
            <a:ext cx="7470776" cy="3060700"/>
          </a:xfrm>
          <a:prstGeom prst="rect">
            <a:avLst/>
          </a:prstGeom>
        </p:spPr>
        <p:txBody>
          <a:bodyPr>
            <a:normAutofit/>
          </a:bodyPr>
          <a:lstStyle/>
          <a:p>
            <a:pPr marL="402939" indent="-336042" defTabSz="896111">
              <a:spcBef>
                <a:spcPts val="600"/>
              </a:spcBef>
              <a:buChar char="▪"/>
              <a:defRPr sz="2940"/>
            </a:pPr>
            <a:r>
              <a:t>Anemia is defined by reduction in Hg Concentration, Hct Concentration or RBC count</a:t>
            </a:r>
          </a:p>
          <a:p>
            <a:pPr marL="336042" indent="-269144" defTabSz="896111">
              <a:spcBef>
                <a:spcPts val="600"/>
              </a:spcBef>
              <a:buSzTx/>
              <a:buFont typeface="Wingdings"/>
              <a:buNone/>
              <a:defRPr sz="2940"/>
            </a:pPr>
            <a:endParaRPr/>
          </a:p>
          <a:p>
            <a:pPr marL="402939" indent="-336042" defTabSz="896111">
              <a:spcBef>
                <a:spcPts val="600"/>
              </a:spcBef>
              <a:buChar char="▪"/>
              <a:defRPr sz="2940"/>
            </a:pPr>
            <a:r>
              <a:t>WHO criteria is Hg &lt; 13 in men and Hg &lt; 12 in women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Normal Peripheral Smear"/>
          <p:cNvSpPr txBox="1">
            <a:spLocks noGrp="1"/>
          </p:cNvSpPr>
          <p:nvPr>
            <p:ph type="title" idx="4294967295"/>
          </p:nvPr>
        </p:nvSpPr>
        <p:spPr>
          <a:xfrm>
            <a:off x="914400" y="512762"/>
            <a:ext cx="7772400" cy="914401"/>
          </a:xfrm>
          <a:prstGeom prst="rect">
            <a:avLst/>
          </a:prstGeom>
        </p:spPr>
        <p:txBody>
          <a:bodyPr>
            <a:normAutofit/>
          </a:bodyPr>
          <a:lstStyle/>
          <a:p>
            <a:r>
              <a:t>Normal Peripheral Smear</a:t>
            </a:r>
          </a:p>
        </p:txBody>
      </p:sp>
      <p:pic>
        <p:nvPicPr>
          <p:cNvPr id="215" name="Screen shot 2011-12-05 at 5.28.01 PM.png" descr="Screen shot 2011-12-05 at 5.28.01 PM.png"/>
          <p:cNvPicPr>
            <a:picLocks noChangeAspect="1"/>
          </p:cNvPicPr>
          <p:nvPr/>
        </p:nvPicPr>
        <p:blipFill>
          <a:blip r:embed="rId2"/>
          <a:stretch>
            <a:fillRect/>
          </a:stretch>
        </p:blipFill>
        <p:spPr>
          <a:xfrm>
            <a:off x="1066800" y="2098675"/>
            <a:ext cx="6096000" cy="4151313"/>
          </a:xfrm>
          <a:prstGeom prst="rect">
            <a:avLst/>
          </a:prstGeom>
          <a:ln w="12700">
            <a:miter lim="400000"/>
          </a:ln>
        </p:spPr>
      </p:pic>
    </p:spTree>
    <p:extLst>
      <p:ext uri="{BB962C8B-B14F-4D97-AF65-F5344CB8AC3E}">
        <p14:creationId xmlns:p14="http://schemas.microsoft.com/office/powerpoint/2010/main" val="778251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image.png" descr="image.png"/>
          <p:cNvPicPr>
            <a:picLocks noChangeAspect="1"/>
          </p:cNvPicPr>
          <p:nvPr/>
        </p:nvPicPr>
        <p:blipFill>
          <a:blip r:embed="rId2"/>
          <a:stretch>
            <a:fillRect/>
          </a:stretch>
        </p:blipFill>
        <p:spPr>
          <a:xfrm>
            <a:off x="1423987" y="1400175"/>
            <a:ext cx="6296026" cy="4057650"/>
          </a:xfrm>
          <a:prstGeom prst="rect">
            <a:avLst/>
          </a:prstGeom>
          <a:ln w="12700">
            <a:miter lim="400000"/>
          </a:ln>
        </p:spPr>
      </p:pic>
      <p:sp>
        <p:nvSpPr>
          <p:cNvPr id="218" name="Reticulocytes"/>
          <p:cNvSpPr txBox="1"/>
          <p:nvPr/>
        </p:nvSpPr>
        <p:spPr>
          <a:xfrm>
            <a:off x="2407920" y="457200"/>
            <a:ext cx="4404360" cy="6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b="1">
                <a:solidFill>
                  <a:srgbClr val="FFFFFF"/>
                </a:solidFill>
              </a:defRPr>
            </a:lvl1pPr>
          </a:lstStyle>
          <a:p>
            <a:r>
              <a:t>Reticulocytes</a:t>
            </a:r>
          </a:p>
        </p:txBody>
      </p:sp>
    </p:spTree>
    <p:extLst>
      <p:ext uri="{BB962C8B-B14F-4D97-AF65-F5344CB8AC3E}">
        <p14:creationId xmlns:p14="http://schemas.microsoft.com/office/powerpoint/2010/main" val="29687820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png" descr="image.png"/>
          <p:cNvPicPr>
            <a:picLocks noChangeAspect="1"/>
          </p:cNvPicPr>
          <p:nvPr/>
        </p:nvPicPr>
        <p:blipFill>
          <a:blip r:embed="rId2"/>
          <a:stretch>
            <a:fillRect/>
          </a:stretch>
        </p:blipFill>
        <p:spPr>
          <a:xfrm>
            <a:off x="114300" y="1308100"/>
            <a:ext cx="8763000" cy="5461000"/>
          </a:xfrm>
          <a:prstGeom prst="rect">
            <a:avLst/>
          </a:prstGeom>
          <a:ln w="12700">
            <a:miter lim="400000"/>
          </a:ln>
        </p:spPr>
      </p:pic>
      <p:sp>
        <p:nvSpPr>
          <p:cNvPr id="221" name="Bone marrow biopsy"/>
          <p:cNvSpPr txBox="1"/>
          <p:nvPr/>
        </p:nvSpPr>
        <p:spPr>
          <a:xfrm>
            <a:off x="1960245" y="476250"/>
            <a:ext cx="4122357" cy="83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FFFFFF"/>
                </a:solidFill>
                <a:latin typeface="Segoe Print"/>
                <a:ea typeface="Segoe Print"/>
                <a:cs typeface="Segoe Print"/>
                <a:sym typeface="Segoe Print"/>
              </a:defRPr>
            </a:lvl1pPr>
          </a:lstStyle>
          <a:p>
            <a:r>
              <a:t>Bone marrow biopsy </a:t>
            </a:r>
          </a:p>
        </p:txBody>
      </p:sp>
    </p:spTree>
    <p:extLst>
      <p:ext uri="{BB962C8B-B14F-4D97-AF65-F5344CB8AC3E}">
        <p14:creationId xmlns:p14="http://schemas.microsoft.com/office/powerpoint/2010/main" val="153907966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UMMARY"/>
          <p:cNvSpPr txBox="1"/>
          <p:nvPr/>
        </p:nvSpPr>
        <p:spPr>
          <a:xfrm>
            <a:off x="3060382" y="0"/>
            <a:ext cx="2716849" cy="83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600">
                <a:solidFill>
                  <a:srgbClr val="FFFFFF"/>
                </a:solidFill>
                <a:latin typeface="Segoe Print"/>
                <a:ea typeface="Segoe Print"/>
                <a:cs typeface="Segoe Print"/>
                <a:sym typeface="Segoe Print"/>
              </a:defRPr>
            </a:lvl1pPr>
          </a:lstStyle>
          <a:p>
            <a:r>
              <a:t>SUMMARY</a:t>
            </a:r>
          </a:p>
        </p:txBody>
      </p:sp>
      <p:sp>
        <p:nvSpPr>
          <p:cNvPr id="224" name="Anemia is defined as a decrease in the quantity of circulating red blood cells (RBC), represented by a reduction in hemoglobin concentration (Hb), hematocrit (Hct), or RBC count.…"/>
          <p:cNvSpPr txBox="1"/>
          <p:nvPr/>
        </p:nvSpPr>
        <p:spPr>
          <a:xfrm>
            <a:off x="513238" y="1254535"/>
            <a:ext cx="7811136" cy="4348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solidFill>
                  <a:srgbClr val="FFFFFF"/>
                </a:solidFill>
                <a:latin typeface="Times New Roman"/>
                <a:ea typeface="Times New Roman"/>
                <a:cs typeface="Times New Roman"/>
                <a:sym typeface="Times New Roman"/>
              </a:defRPr>
            </a:pPr>
            <a:r>
              <a:t>Anemia is defined as a decrease in the quantity of circulating red blood cells (RBC), represented by a reduction in hemoglobin concentration (Hb), hematocrit (Hct), or RBC count.</a:t>
            </a:r>
          </a:p>
          <a:p>
            <a:pPr>
              <a:defRPr>
                <a:solidFill>
                  <a:srgbClr val="FFFFFF"/>
                </a:solidFill>
                <a:latin typeface="Times New Roman"/>
                <a:ea typeface="Times New Roman"/>
                <a:cs typeface="Times New Roman"/>
                <a:sym typeface="Times New Roman"/>
              </a:defRPr>
            </a:pPr>
            <a:r>
              <a:t> </a:t>
            </a:r>
          </a:p>
          <a:p>
            <a:pPr>
              <a:defRPr>
                <a:solidFill>
                  <a:srgbClr val="FFFFFF"/>
                </a:solidFill>
                <a:latin typeface="Times New Roman"/>
                <a:ea typeface="Times New Roman"/>
                <a:cs typeface="Times New Roman"/>
                <a:sym typeface="Times New Roman"/>
              </a:defRPr>
            </a:pPr>
            <a:r>
              <a:t>Clinical features, if present, are mostly nonspecific and may include fatigue, dyspnea, conjunctival pallor, and tachycardia.</a:t>
            </a:r>
          </a:p>
          <a:p>
            <a:pPr>
              <a:defRPr>
                <a:solidFill>
                  <a:srgbClr val="FFFFFF"/>
                </a:solidFill>
                <a:latin typeface="Times New Roman"/>
                <a:ea typeface="Times New Roman"/>
                <a:cs typeface="Times New Roman"/>
                <a:sym typeface="Times New Roman"/>
              </a:defRPr>
            </a:pPr>
            <a:r>
              <a:t> </a:t>
            </a:r>
          </a:p>
          <a:p>
            <a:pPr>
              <a:defRPr>
                <a:solidFill>
                  <a:srgbClr val="FFFFFF"/>
                </a:solidFill>
                <a:latin typeface="Times New Roman"/>
                <a:ea typeface="Times New Roman"/>
                <a:cs typeface="Times New Roman"/>
                <a:sym typeface="Times New Roman"/>
              </a:defRPr>
            </a:pPr>
            <a:r>
              <a:t>Once anemia has been established, the mean corpuscular volume (MCV) should be checked to distinguish between microcytic, normocytic, and macrocytic anemia and to determine the next diagnostic steps. </a:t>
            </a:r>
          </a:p>
          <a:p>
            <a:pPr>
              <a:defRPr>
                <a:solidFill>
                  <a:srgbClr val="FFFFFF"/>
                </a:solidFill>
                <a:latin typeface="Times New Roman"/>
                <a:ea typeface="Times New Roman"/>
                <a:cs typeface="Times New Roman"/>
                <a:sym typeface="Times New Roman"/>
              </a:defRPr>
            </a:pPr>
            <a:endParaRPr/>
          </a:p>
          <a:p>
            <a:pPr>
              <a:defRPr>
                <a:solidFill>
                  <a:srgbClr val="FFFFFF"/>
                </a:solidFill>
                <a:latin typeface="Times New Roman"/>
                <a:ea typeface="Times New Roman"/>
                <a:cs typeface="Times New Roman"/>
                <a:sym typeface="Times New Roman"/>
              </a:defRPr>
            </a:pPr>
            <a:r>
              <a:t>A peripheral blood smear allows for the identification of pathologic RBC forms. Reticulocyte count can also be used to evaluate the bone marrow response.</a:t>
            </a:r>
          </a:p>
          <a:p>
            <a:pPr>
              <a:defRPr>
                <a:solidFill>
                  <a:srgbClr val="FFFFFF"/>
                </a:solidFill>
                <a:latin typeface="Times New Roman"/>
                <a:ea typeface="Times New Roman"/>
                <a:cs typeface="Times New Roman"/>
                <a:sym typeface="Times New Roman"/>
              </a:defRPr>
            </a:pPr>
            <a:endParaRPr/>
          </a:p>
          <a:p>
            <a:pPr>
              <a:defRPr>
                <a:solidFill>
                  <a:srgbClr val="FFFFFF"/>
                </a:solidFill>
                <a:latin typeface="Times New Roman"/>
                <a:ea typeface="Times New Roman"/>
                <a:cs typeface="Times New Roman"/>
                <a:sym typeface="Times New Roman"/>
              </a:defRPr>
            </a:pPr>
            <a:r>
              <a:t>Treatment depends on the form of anemia and underlying condition. Acute and/or severe cases of anemia may require transfusion of packed red blood cells. </a:t>
            </a:r>
          </a:p>
        </p:txBody>
      </p:sp>
    </p:spTree>
    <p:extLst>
      <p:ext uri="{BB962C8B-B14F-4D97-AF65-F5344CB8AC3E}">
        <p14:creationId xmlns:p14="http://schemas.microsoft.com/office/powerpoint/2010/main" val="32474437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a:extLst>
              <a:ext uri="{FF2B5EF4-FFF2-40B4-BE49-F238E27FC236}">
                <a16:creationId xmlns:a16="http://schemas.microsoft.com/office/drawing/2014/main" id="{44302B14-B0A0-472B-74B2-96B823C01295}"/>
              </a:ext>
            </a:extLst>
          </p:cNvPr>
          <p:cNvSpPr>
            <a:spLocks noGrp="1"/>
          </p:cNvSpPr>
          <p:nvPr>
            <p:ph type="ctrTitle"/>
          </p:nvPr>
        </p:nvSpPr>
        <p:spPr>
          <a:xfrm>
            <a:off x="684213" y="1052513"/>
            <a:ext cx="7772400" cy="795337"/>
          </a:xfrm>
        </p:spPr>
        <p:txBody>
          <a:bodyPr/>
          <a:lstStyle/>
          <a:p>
            <a:pPr eaLnBrk="1" hangingPunct="1"/>
            <a:r>
              <a:rPr lang="tr-TR" altLang="tr-TR">
                <a:latin typeface="Comic Sans MS" panose="030F0902030302020204" pitchFamily="66" charset="0"/>
              </a:rPr>
              <a:t>Nutritional Anemia</a:t>
            </a:r>
          </a:p>
        </p:txBody>
      </p:sp>
      <p:sp>
        <p:nvSpPr>
          <p:cNvPr id="3" name="2 Alt Başlık">
            <a:extLst>
              <a:ext uri="{FF2B5EF4-FFF2-40B4-BE49-F238E27FC236}">
                <a16:creationId xmlns:a16="http://schemas.microsoft.com/office/drawing/2014/main" id="{B44FFB5D-C385-F479-C54D-62776EF50CEE}"/>
              </a:ext>
            </a:extLst>
          </p:cNvPr>
          <p:cNvSpPr>
            <a:spLocks noGrp="1"/>
          </p:cNvSpPr>
          <p:nvPr>
            <p:ph type="subTitle" idx="1"/>
          </p:nvPr>
        </p:nvSpPr>
        <p:spPr>
          <a:xfrm>
            <a:off x="1403350" y="3141663"/>
            <a:ext cx="6400800" cy="2951162"/>
          </a:xfrm>
        </p:spPr>
        <p:txBody>
          <a:bodyPr rtlCol="0">
            <a:normAutofit fontScale="92500" lnSpcReduction="10000"/>
          </a:bodyPr>
          <a:lstStyle/>
          <a:p>
            <a:pPr eaLnBrk="1" fontAlgn="auto" hangingPunct="1">
              <a:spcAft>
                <a:spcPts val="0"/>
              </a:spcAft>
              <a:defRPr/>
            </a:pPr>
            <a:r>
              <a:rPr lang="tr-TR" dirty="0" err="1">
                <a:solidFill>
                  <a:srgbClr val="FF0000"/>
                </a:solidFill>
                <a:latin typeface="Comic Sans MS" pitchFamily="66" charset="0"/>
              </a:rPr>
              <a:t>Doç.Dr</a:t>
            </a:r>
            <a:r>
              <a:rPr lang="tr-TR" dirty="0">
                <a:solidFill>
                  <a:srgbClr val="FF0000"/>
                </a:solidFill>
                <a:latin typeface="Comic Sans MS" pitchFamily="66" charset="0"/>
              </a:rPr>
              <a:t>.Engin KELKİTLİ</a:t>
            </a:r>
          </a:p>
          <a:p>
            <a:pPr eaLnBrk="1" fontAlgn="auto" hangingPunct="1">
              <a:spcAft>
                <a:spcPts val="0"/>
              </a:spcAft>
              <a:defRPr/>
            </a:pPr>
            <a:endParaRPr lang="tr-TR" dirty="0">
              <a:solidFill>
                <a:srgbClr val="FF0000"/>
              </a:solidFill>
              <a:latin typeface="Comic Sans MS" pitchFamily="66" charset="0"/>
            </a:endParaRPr>
          </a:p>
          <a:p>
            <a:pPr eaLnBrk="1" fontAlgn="auto" hangingPunct="1">
              <a:spcAft>
                <a:spcPts val="0"/>
              </a:spcAft>
              <a:defRPr/>
            </a:pPr>
            <a:endParaRPr lang="tr-TR" dirty="0">
              <a:solidFill>
                <a:srgbClr val="FF0000"/>
              </a:solidFill>
              <a:latin typeface="Comic Sans MS" pitchFamily="66" charset="0"/>
            </a:endParaRPr>
          </a:p>
          <a:p>
            <a:pPr eaLnBrk="1" fontAlgn="auto" hangingPunct="1">
              <a:spcAft>
                <a:spcPts val="0"/>
              </a:spcAft>
              <a:defRPr/>
            </a:pPr>
            <a:endParaRPr lang="tr-TR" dirty="0">
              <a:solidFill>
                <a:srgbClr val="FF0000"/>
              </a:solidFill>
              <a:latin typeface="Comic Sans MS" pitchFamily="66" charset="0"/>
            </a:endParaRPr>
          </a:p>
          <a:p>
            <a:pPr eaLnBrk="1" fontAlgn="auto" hangingPunct="1">
              <a:spcAft>
                <a:spcPts val="0"/>
              </a:spcAft>
              <a:defRPr/>
            </a:pPr>
            <a:endParaRPr lang="tr-TR" dirty="0">
              <a:solidFill>
                <a:srgbClr val="FF0000"/>
              </a:solidFill>
              <a:latin typeface="Comic Sans MS" pitchFamily="66" charset="0"/>
            </a:endParaRPr>
          </a:p>
          <a:p>
            <a:pPr eaLnBrk="1" fontAlgn="auto" hangingPunct="1">
              <a:spcAft>
                <a:spcPts val="0"/>
              </a:spcAft>
              <a:defRPr/>
            </a:pPr>
            <a:r>
              <a:rPr lang="tr-TR" dirty="0">
                <a:solidFill>
                  <a:srgbClr val="FF0000"/>
                </a:solidFill>
                <a:latin typeface="Comic Sans MS" pitchFamily="66" charset="0"/>
              </a:rPr>
              <a:t>www.</a:t>
            </a:r>
            <a:r>
              <a:rPr lang="tr-TR" dirty="0" err="1">
                <a:solidFill>
                  <a:srgbClr val="FF0000"/>
                </a:solidFill>
                <a:latin typeface="Comic Sans MS" pitchFamily="66" charset="0"/>
              </a:rPr>
              <a:t>enginkelkitli</a:t>
            </a:r>
            <a:r>
              <a:rPr lang="tr-TR" dirty="0">
                <a:solidFill>
                  <a:srgbClr val="FF0000"/>
                </a:solidFill>
                <a:latin typeface="Comic Sans MS" pitchFamily="66" charset="0"/>
              </a:rPr>
              <a:t>.com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a:extLst>
              <a:ext uri="{FF2B5EF4-FFF2-40B4-BE49-F238E27FC236}">
                <a16:creationId xmlns:a16="http://schemas.microsoft.com/office/drawing/2014/main" id="{E20B5F97-2131-3B46-3669-92FBF06E340E}"/>
              </a:ext>
            </a:extLst>
          </p:cNvPr>
          <p:cNvSpPr>
            <a:spLocks noGrp="1"/>
          </p:cNvSpPr>
          <p:nvPr>
            <p:ph type="title"/>
          </p:nvPr>
        </p:nvSpPr>
        <p:spPr/>
        <p:txBody>
          <a:bodyPr/>
          <a:lstStyle/>
          <a:p>
            <a:pPr eaLnBrk="1" hangingPunct="1"/>
            <a:r>
              <a:rPr lang="tr-TR" altLang="tr-TR"/>
              <a:t>Nutritional anemia</a:t>
            </a:r>
          </a:p>
        </p:txBody>
      </p:sp>
      <p:sp>
        <p:nvSpPr>
          <p:cNvPr id="3075" name="2 İçerik Yer Tutucusu">
            <a:extLst>
              <a:ext uri="{FF2B5EF4-FFF2-40B4-BE49-F238E27FC236}">
                <a16:creationId xmlns:a16="http://schemas.microsoft.com/office/drawing/2014/main" id="{8B71884F-2FE4-FF9D-E9E0-60A7048018BA}"/>
              </a:ext>
            </a:extLst>
          </p:cNvPr>
          <p:cNvSpPr>
            <a:spLocks noGrp="1"/>
          </p:cNvSpPr>
          <p:nvPr>
            <p:ph idx="1"/>
          </p:nvPr>
        </p:nvSpPr>
        <p:spPr/>
        <p:txBody>
          <a:bodyPr/>
          <a:lstStyle/>
          <a:p>
            <a:pPr eaLnBrk="1" hangingPunct="1"/>
            <a:r>
              <a:rPr lang="tr-TR" altLang="tr-TR"/>
              <a:t>Iron Deficiency anemia</a:t>
            </a:r>
          </a:p>
          <a:p>
            <a:pPr eaLnBrk="1" hangingPunct="1"/>
            <a:r>
              <a:rPr lang="tr-TR" altLang="tr-TR"/>
              <a:t>Vit B12 </a:t>
            </a:r>
          </a:p>
          <a:p>
            <a:pPr eaLnBrk="1" hangingPunct="1"/>
            <a:r>
              <a:rPr lang="tr-TR" altLang="tr-TR"/>
              <a:t>Folic Acid</a:t>
            </a:r>
          </a:p>
          <a:p>
            <a:pPr eaLnBrk="1" hangingPunct="1"/>
            <a:r>
              <a:rPr lang="tr-TR" altLang="tr-TR"/>
              <a:t>Vit C</a:t>
            </a:r>
          </a:p>
          <a:p>
            <a:pPr eaLnBrk="1" hangingPunct="1"/>
            <a:r>
              <a:rPr lang="tr-TR" altLang="tr-TR"/>
              <a:t>Copper</a:t>
            </a:r>
          </a:p>
          <a:p>
            <a:pPr eaLnBrk="1" hangingPunct="1"/>
            <a:r>
              <a:rPr lang="tr-TR" altLang="tr-T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a:extLst>
              <a:ext uri="{FF2B5EF4-FFF2-40B4-BE49-F238E27FC236}">
                <a16:creationId xmlns:a16="http://schemas.microsoft.com/office/drawing/2014/main" id="{7DD80D6D-3C13-D184-7CA6-DE05DB7E7FD6}"/>
              </a:ext>
            </a:extLst>
          </p:cNvPr>
          <p:cNvSpPr>
            <a:spLocks noGrp="1"/>
          </p:cNvSpPr>
          <p:nvPr>
            <p:ph type="title"/>
          </p:nvPr>
        </p:nvSpPr>
        <p:spPr/>
        <p:txBody>
          <a:bodyPr/>
          <a:lstStyle/>
          <a:p>
            <a:pPr eaLnBrk="1" hangingPunct="1"/>
            <a:r>
              <a:rPr lang="tr-TR" altLang="tr-TR" b="1"/>
              <a:t>Iron Deficiency Anemia</a:t>
            </a:r>
            <a:endParaRPr lang="tr-TR" altLang="tr-TR"/>
          </a:p>
        </p:txBody>
      </p:sp>
      <p:sp>
        <p:nvSpPr>
          <p:cNvPr id="3" name="2 İçerik Yer Tutucusu">
            <a:extLst>
              <a:ext uri="{FF2B5EF4-FFF2-40B4-BE49-F238E27FC236}">
                <a16:creationId xmlns:a16="http://schemas.microsoft.com/office/drawing/2014/main" id="{5285BE8E-3F4C-C352-98DA-A43519C453B5}"/>
              </a:ext>
            </a:extLst>
          </p:cNvPr>
          <p:cNvSpPr>
            <a:spLocks noGrp="1"/>
          </p:cNvSpPr>
          <p:nvPr>
            <p:ph idx="1"/>
          </p:nvPr>
        </p:nvSpPr>
        <p:spPr/>
        <p:txBody>
          <a:bodyPr rtlCol="0">
            <a:normAutofit/>
          </a:bodyPr>
          <a:lstStyle/>
          <a:p>
            <a:pPr eaLnBrk="1" fontAlgn="auto" hangingPunct="1">
              <a:spcAft>
                <a:spcPts val="0"/>
              </a:spcAft>
              <a:defRPr/>
            </a:pPr>
            <a:r>
              <a:rPr lang="en-US" dirty="0"/>
              <a:t>Iron deficiency is the most common cause of anemia</a:t>
            </a:r>
            <a:r>
              <a:rPr lang="tr-TR" dirty="0"/>
              <a:t>.</a:t>
            </a:r>
          </a:p>
          <a:p>
            <a:pPr eaLnBrk="1" fontAlgn="auto" hangingPunct="1">
              <a:spcAft>
                <a:spcPts val="0"/>
              </a:spcAft>
              <a:defRPr/>
            </a:pPr>
            <a:r>
              <a:rPr lang="en-US" dirty="0"/>
              <a:t>Note that </a:t>
            </a:r>
            <a:r>
              <a:rPr lang="en-US" b="1" dirty="0"/>
              <a:t>iron deficiency is not synonymous with iron deficiency anemia.</a:t>
            </a:r>
            <a:endParaRPr lang="tr-TR" b="1" dirty="0"/>
          </a:p>
          <a:p>
            <a:pPr eaLnBrk="1" fontAlgn="auto" hangingPunct="1">
              <a:spcAft>
                <a:spcPts val="0"/>
              </a:spcAft>
              <a:defRPr/>
            </a:pPr>
            <a:r>
              <a:rPr lang="en-US" dirty="0"/>
              <a:t>Anemia is a late manifestation of</a:t>
            </a:r>
            <a:r>
              <a:rPr lang="tr-TR" dirty="0"/>
              <a:t> </a:t>
            </a:r>
            <a:r>
              <a:rPr lang="en-US" dirty="0"/>
              <a:t>iron deficiency; marrow iron stores will be totally consumed before the</a:t>
            </a:r>
            <a:r>
              <a:rPr lang="tr-TR" dirty="0"/>
              <a:t> hemoglobin </a:t>
            </a:r>
            <a:r>
              <a:rPr lang="tr-TR" dirty="0" err="1"/>
              <a:t>begins</a:t>
            </a:r>
            <a:r>
              <a:rPr lang="tr-TR" dirty="0"/>
              <a:t> </a:t>
            </a:r>
            <a:r>
              <a:rPr lang="tr-TR" dirty="0" err="1"/>
              <a:t>to</a:t>
            </a:r>
            <a:r>
              <a:rPr lang="tr-TR" dirty="0"/>
              <a:t> </a:t>
            </a:r>
            <a:r>
              <a:rPr lang="tr-TR" dirty="0" err="1"/>
              <a:t>decrease</a:t>
            </a:r>
            <a:r>
              <a:rPr lang="tr-TR" dirty="0"/>
              <a:t>.</a:t>
            </a:r>
          </a:p>
          <a:p>
            <a:pPr eaLnBrk="1" fontAlgn="auto" hangingPunct="1">
              <a:spcAft>
                <a:spcPts val="0"/>
              </a:spcAft>
              <a:defRPr/>
            </a:pPr>
            <a:r>
              <a:rPr lang="en-US" dirty="0"/>
              <a:t>The absence of </a:t>
            </a:r>
            <a:r>
              <a:rPr lang="en-US" dirty="0" err="1"/>
              <a:t>microcytosis</a:t>
            </a:r>
            <a:r>
              <a:rPr lang="en-US" dirty="0"/>
              <a:t> does </a:t>
            </a:r>
            <a:r>
              <a:rPr lang="en-US" b="1" dirty="0"/>
              <a:t>not exclude anemia due to iron</a:t>
            </a:r>
            <a:r>
              <a:rPr lang="tr-TR" b="1" dirty="0"/>
              <a:t> </a:t>
            </a:r>
            <a:r>
              <a:rPr lang="tr-TR" dirty="0" err="1"/>
              <a:t>deficiency</a:t>
            </a:r>
            <a:r>
              <a:rPr lang="tr-TR"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FDD08F20-FF85-E65F-5B98-1D4A4190D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95263"/>
            <a:ext cx="5500688"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06784426-7935-D7FC-467C-08116B608443}"/>
              </a:ext>
            </a:extLst>
          </p:cNvPr>
          <p:cNvSpPr txBox="1">
            <a:spLocks noChangeArrowheads="1"/>
          </p:cNvSpPr>
          <p:nvPr/>
        </p:nvSpPr>
        <p:spPr bwMode="auto">
          <a:xfrm>
            <a:off x="5219700" y="6497638"/>
            <a:ext cx="43211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nSpc>
                <a:spcPct val="97000"/>
              </a:lnSpc>
              <a:spcBef>
                <a:spcPct val="0"/>
              </a:spcBef>
              <a:buClr>
                <a:srgbClr val="000000"/>
              </a:buClr>
              <a:buFont typeface="Times New Roman" panose="02020603050405020304" pitchFamily="18" charset="0"/>
              <a:buNone/>
            </a:pPr>
            <a:r>
              <a:rPr lang="en-GB" altLang="tr-TR" sz="1200" b="1">
                <a:solidFill>
                  <a:srgbClr val="000000"/>
                </a:solidFill>
              </a:rPr>
              <a:t>Donovan, A. et al. Physiology 21: 115-123 2006;</a:t>
            </a:r>
          </a:p>
          <a:p>
            <a:pPr>
              <a:spcBef>
                <a:spcPct val="0"/>
              </a:spcBef>
              <a:buClr>
                <a:srgbClr val="000000"/>
              </a:buClr>
              <a:buFont typeface="Times New Roman" panose="02020603050405020304" pitchFamily="18" charset="0"/>
              <a:buNone/>
            </a:pPr>
            <a:endParaRPr lang="en-GB" altLang="tr-TR" sz="1200" b="1"/>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327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AD510D2-70D3-B5A7-FFD0-FE62F2136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6275388"/>
            <a:ext cx="26304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960D33C7-5CDB-5965-FDAA-5E9D83189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1408113"/>
            <a:ext cx="6611938"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a:extLst>
              <a:ext uri="{FF2B5EF4-FFF2-40B4-BE49-F238E27FC236}">
                <a16:creationId xmlns:a16="http://schemas.microsoft.com/office/drawing/2014/main" id="{F1E03DE8-1385-DB47-66FD-F92D8322941E}"/>
              </a:ext>
            </a:extLst>
          </p:cNvPr>
          <p:cNvSpPr txBox="1">
            <a:spLocks noChangeArrowheads="1"/>
          </p:cNvSpPr>
          <p:nvPr/>
        </p:nvSpPr>
        <p:spPr bwMode="auto">
          <a:xfrm>
            <a:off x="1266825" y="5548313"/>
            <a:ext cx="66119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3200">
                <a:solidFill>
                  <a:schemeClr val="tx1"/>
                </a:solidFill>
                <a:latin typeface="Calibri" panose="020F0502020204030204" pitchFamily="34" charset="0"/>
              </a:defRPr>
            </a:lvl1pPr>
            <a:lvl2pPr marL="742950" indent="-285750" defTabSz="828675" eaLnBrk="0" hangingPunct="0">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800">
                <a:solidFill>
                  <a:schemeClr val="tx1"/>
                </a:solidFill>
                <a:latin typeface="Calibri" panose="020F0502020204030204" pitchFamily="34" charset="0"/>
              </a:defRPr>
            </a:lvl2pPr>
            <a:lvl3pPr marL="1143000" indent="-228600" defTabSz="828675" eaLnBrk="0" hangingPunct="0">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Calibri" panose="020F0502020204030204" pitchFamily="34" charset="0"/>
              </a:defRPr>
            </a:lvl3pPr>
            <a:lvl4pPr marL="1600200" indent="-228600" defTabSz="828675" eaLnBrk="0" hangingPunct="0">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Calibri" panose="020F0502020204030204" pitchFamily="34" charset="0"/>
              </a:defRPr>
            </a:lvl4pPr>
            <a:lvl5pPr marL="2057400" indent="-228600" defTabSz="828675" eaLnBrk="0" hangingPunct="0">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Calibri" panose="020F0502020204030204" pitchFamily="34" charset="0"/>
              </a:defRPr>
            </a:lvl5pPr>
            <a:lvl6pPr marL="25146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Calibri" panose="020F0502020204030204" pitchFamily="34" charset="0"/>
              </a:defRPr>
            </a:lvl6pPr>
            <a:lvl7pPr marL="29718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Calibri" panose="020F0502020204030204" pitchFamily="34" charset="0"/>
              </a:defRPr>
            </a:lvl7pPr>
            <a:lvl8pPr marL="34290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Calibri" panose="020F0502020204030204" pitchFamily="34" charset="0"/>
              </a:defRPr>
            </a:lvl8pPr>
            <a:lvl9pPr marL="38862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Calibri" panose="020F0502020204030204" pitchFamily="34" charset="0"/>
              </a:defRPr>
            </a:lvl9pPr>
          </a:lstStyle>
          <a:p>
            <a:pPr eaLnBrk="1">
              <a:lnSpc>
                <a:spcPct val="97000"/>
              </a:lnSpc>
              <a:spcBef>
                <a:spcPct val="0"/>
              </a:spcBef>
              <a:buClr>
                <a:srgbClr val="FFFFFF"/>
              </a:buClr>
              <a:buSzPct val="45000"/>
              <a:buFont typeface="StarSymbol"/>
              <a:buNone/>
            </a:pPr>
            <a:r>
              <a:rPr lang="en-GB" altLang="tr-TR" sz="1100" b="1">
                <a:solidFill>
                  <a:srgbClr val="000000"/>
                </a:solidFill>
              </a:rPr>
              <a:t>Andrews N. N Engl J Med 1999;341:1986-1995</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EDF85F3E-F4C8-1491-FE31-E7A06D60E09F}"/>
              </a:ext>
            </a:extLst>
          </p:cNvPr>
          <p:cNvSpPr>
            <a:spLocks noGrp="1"/>
          </p:cNvSpPr>
          <p:nvPr>
            <p:ph type="title"/>
          </p:nvPr>
        </p:nvSpPr>
        <p:spPr>
          <a:xfrm>
            <a:off x="900113" y="0"/>
            <a:ext cx="6788150" cy="404813"/>
          </a:xfrm>
        </p:spPr>
        <p:txBody>
          <a:bodyPr rtlCol="0">
            <a:normAutofit fontScale="90000"/>
          </a:bodyPr>
          <a:lstStyle/>
          <a:p>
            <a:pPr eaLnBrk="1" fontAlgn="auto" hangingPunct="1">
              <a:spcAft>
                <a:spcPts val="0"/>
              </a:spcAft>
              <a:defRPr/>
            </a:pPr>
            <a:r>
              <a:rPr lang="tr-TR" b="1" dirty="0" err="1"/>
              <a:t>Causes</a:t>
            </a:r>
            <a:r>
              <a:rPr lang="tr-TR" b="1" dirty="0"/>
              <a:t> of </a:t>
            </a:r>
            <a:r>
              <a:rPr lang="tr-TR" b="1" dirty="0" err="1"/>
              <a:t>Iron</a:t>
            </a:r>
            <a:r>
              <a:rPr lang="tr-TR" b="1" dirty="0"/>
              <a:t> </a:t>
            </a:r>
            <a:r>
              <a:rPr lang="tr-TR" b="1" dirty="0" err="1"/>
              <a:t>Deficiency</a:t>
            </a:r>
            <a:endParaRPr lang="tr-TR" dirty="0"/>
          </a:p>
        </p:txBody>
      </p:sp>
      <p:pic>
        <p:nvPicPr>
          <p:cNvPr id="7171" name="Picture 2">
            <a:extLst>
              <a:ext uri="{FF2B5EF4-FFF2-40B4-BE49-F238E27FC236}">
                <a16:creationId xmlns:a16="http://schemas.microsoft.com/office/drawing/2014/main" id="{774C4CAA-5A46-F272-D878-0780A5912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76250"/>
            <a:ext cx="49149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png" descr="image.png"/>
          <p:cNvPicPr>
            <a:picLocks noChangeAspect="1"/>
          </p:cNvPicPr>
          <p:nvPr/>
        </p:nvPicPr>
        <p:blipFill>
          <a:blip r:embed="rId2"/>
          <a:stretch>
            <a:fillRect/>
          </a:stretch>
        </p:blipFill>
        <p:spPr>
          <a:xfrm>
            <a:off x="15875" y="1752600"/>
            <a:ext cx="9128125" cy="3276600"/>
          </a:xfrm>
          <a:prstGeom prst="rect">
            <a:avLst/>
          </a:prstGeom>
          <a:ln w="12700">
            <a:miter lim="400000"/>
          </a:ln>
        </p:spPr>
      </p:pic>
      <p:pic>
        <p:nvPicPr>
          <p:cNvPr id="142" name="image.png" descr="image.png"/>
          <p:cNvPicPr>
            <a:picLocks noChangeAspect="1"/>
          </p:cNvPicPr>
          <p:nvPr/>
        </p:nvPicPr>
        <p:blipFill>
          <a:blip r:embed="rId3"/>
          <a:stretch>
            <a:fillRect/>
          </a:stretch>
        </p:blipFill>
        <p:spPr>
          <a:xfrm>
            <a:off x="1143000" y="6324600"/>
            <a:ext cx="6553200" cy="23812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a:extLst>
              <a:ext uri="{FF2B5EF4-FFF2-40B4-BE49-F238E27FC236}">
                <a16:creationId xmlns:a16="http://schemas.microsoft.com/office/drawing/2014/main" id="{5A9D49AD-CE83-50D5-54E7-EA4C69093C4B}"/>
              </a:ext>
            </a:extLst>
          </p:cNvPr>
          <p:cNvSpPr>
            <a:spLocks noGrp="1"/>
          </p:cNvSpPr>
          <p:nvPr>
            <p:ph type="title"/>
          </p:nvPr>
        </p:nvSpPr>
        <p:spPr>
          <a:xfrm>
            <a:off x="457200" y="274638"/>
            <a:ext cx="8229600" cy="417512"/>
          </a:xfrm>
        </p:spPr>
        <p:txBody>
          <a:bodyPr/>
          <a:lstStyle/>
          <a:p>
            <a:pPr eaLnBrk="1" hangingPunct="1"/>
            <a:r>
              <a:rPr lang="tr-TR" altLang="tr-TR" b="1"/>
              <a:t>Clinical Features</a:t>
            </a:r>
            <a:endParaRPr lang="tr-TR" altLang="tr-TR"/>
          </a:p>
        </p:txBody>
      </p:sp>
      <p:sp>
        <p:nvSpPr>
          <p:cNvPr id="8195" name="2 İçerik Yer Tutucusu">
            <a:extLst>
              <a:ext uri="{FF2B5EF4-FFF2-40B4-BE49-F238E27FC236}">
                <a16:creationId xmlns:a16="http://schemas.microsoft.com/office/drawing/2014/main" id="{96475223-0531-AD3A-DC17-22443BFA570F}"/>
              </a:ext>
            </a:extLst>
          </p:cNvPr>
          <p:cNvSpPr>
            <a:spLocks noGrp="1"/>
          </p:cNvSpPr>
          <p:nvPr>
            <p:ph idx="1"/>
          </p:nvPr>
        </p:nvSpPr>
        <p:spPr>
          <a:xfrm>
            <a:off x="468313" y="908050"/>
            <a:ext cx="8229600" cy="4608513"/>
          </a:xfrm>
        </p:spPr>
        <p:txBody>
          <a:bodyPr/>
          <a:lstStyle/>
          <a:p>
            <a:pPr eaLnBrk="1" hangingPunct="1"/>
            <a:r>
              <a:rPr lang="en-US" altLang="tr-TR"/>
              <a:t>In general, the symptoms of iron deficiency anemia are those of anemia of</a:t>
            </a:r>
            <a:r>
              <a:rPr lang="tr-TR" altLang="tr-TR"/>
              <a:t> any cause.</a:t>
            </a:r>
          </a:p>
          <a:p>
            <a:pPr eaLnBrk="1" hangingPunct="1"/>
            <a:r>
              <a:rPr lang="tr-TR" altLang="tr-TR" sz="2800"/>
              <a:t>--</a:t>
            </a:r>
            <a:r>
              <a:rPr lang="en-US" altLang="tr-TR" sz="2800"/>
              <a:t>“</a:t>
            </a:r>
            <a:r>
              <a:rPr lang="tr-TR" altLang="tr-TR" sz="2800"/>
              <a:t>S</a:t>
            </a:r>
            <a:r>
              <a:rPr lang="en-US" altLang="tr-TR" sz="2800"/>
              <a:t>poon”fingernails </a:t>
            </a:r>
            <a:br>
              <a:rPr lang="tr-TR" altLang="tr-TR" sz="2800"/>
            </a:br>
            <a:r>
              <a:rPr lang="tr-TR" altLang="tr-TR" sz="2800"/>
              <a:t>--  G</a:t>
            </a:r>
            <a:r>
              <a:rPr lang="en-US" altLang="tr-TR" sz="2800"/>
              <a:t>lossitis (atrophy of the papillae of the tongue, </a:t>
            </a:r>
            <a:r>
              <a:rPr lang="tr-TR" altLang="tr-TR" sz="2800"/>
              <a:t> </a:t>
            </a:r>
            <a:r>
              <a:rPr lang="en-US" altLang="tr-TR" sz="2800"/>
              <a:t>with</a:t>
            </a:r>
            <a:r>
              <a:rPr lang="tr-TR" altLang="tr-TR" sz="2800"/>
              <a:t> </a:t>
            </a:r>
            <a:r>
              <a:rPr lang="en-US" altLang="tr-TR" sz="2800"/>
              <a:t>burning or soreness) </a:t>
            </a:r>
            <a:br>
              <a:rPr lang="tr-TR" altLang="tr-TR" sz="2800"/>
            </a:br>
            <a:r>
              <a:rPr lang="tr-TR" altLang="tr-TR" sz="2800"/>
              <a:t>-- U</a:t>
            </a:r>
            <a:r>
              <a:rPr lang="en-US" altLang="tr-TR" sz="2800"/>
              <a:t>lcerations or fissures at the corners of the mouth</a:t>
            </a:r>
            <a:r>
              <a:rPr lang="tr-TR" altLang="tr-TR" sz="2800"/>
              <a:t> </a:t>
            </a:r>
            <a:r>
              <a:rPr lang="en-US" altLang="tr-TR" sz="2800"/>
              <a:t>(angular stomatitis) </a:t>
            </a:r>
            <a:br>
              <a:rPr lang="tr-TR" altLang="tr-TR" sz="2800"/>
            </a:br>
            <a:r>
              <a:rPr lang="tr-TR" altLang="tr-TR" sz="2800"/>
              <a:t>--D</a:t>
            </a:r>
            <a:r>
              <a:rPr lang="en-US" altLang="tr-TR" sz="2800"/>
              <a:t>ysphagia due to esophageal webs or</a:t>
            </a:r>
            <a:r>
              <a:rPr lang="tr-TR" altLang="tr-TR" sz="2800"/>
              <a:t> </a:t>
            </a:r>
            <a:r>
              <a:rPr lang="en-US" altLang="tr-TR" sz="2800"/>
              <a:t>strictures.</a:t>
            </a:r>
            <a:endParaRPr lang="tr-TR" altLang="tr-TR" sz="2800"/>
          </a:p>
          <a:p>
            <a:pPr eaLnBrk="1" hangingPunct="1"/>
            <a:r>
              <a:rPr lang="tr-TR" altLang="tr-TR" sz="2800"/>
              <a:t>--</a:t>
            </a:r>
            <a:r>
              <a:rPr lang="en-US" altLang="tr-TR" sz="2800" b="1"/>
              <a:t>Pica </a:t>
            </a:r>
            <a:r>
              <a:rPr lang="en-US" altLang="tr-TR" sz="2800"/>
              <a:t>is the habitual consumption of unusual substances</a:t>
            </a:r>
            <a:endParaRPr lang="tr-TR" altLang="tr-TR" sz="2800"/>
          </a:p>
        </p:txBody>
      </p:sp>
      <p:sp>
        <p:nvSpPr>
          <p:cNvPr id="8196" name="3 Metin kutusu">
            <a:extLst>
              <a:ext uri="{FF2B5EF4-FFF2-40B4-BE49-F238E27FC236}">
                <a16:creationId xmlns:a16="http://schemas.microsoft.com/office/drawing/2014/main" id="{25682F4F-AFE7-D19A-3596-B9A21D27A00D}"/>
              </a:ext>
            </a:extLst>
          </p:cNvPr>
          <p:cNvSpPr txBox="1">
            <a:spLocks noChangeArrowheads="1"/>
          </p:cNvSpPr>
          <p:nvPr/>
        </p:nvSpPr>
        <p:spPr bwMode="auto">
          <a:xfrm>
            <a:off x="827088" y="5732463"/>
            <a:ext cx="741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solidFill>
                  <a:srgbClr val="FF0000"/>
                </a:solidFill>
                <a:latin typeface="Arial" panose="020B0604020202020204" pitchFamily="34" charset="0"/>
              </a:rPr>
              <a:t>D</a:t>
            </a:r>
            <a:r>
              <a:rPr lang="en-US" altLang="tr-TR" sz="1800">
                <a:solidFill>
                  <a:srgbClr val="FF0000"/>
                </a:solidFill>
                <a:latin typeface="Arial" panose="020B0604020202020204" pitchFamily="34" charset="0"/>
              </a:rPr>
              <a:t>ysphagia</a:t>
            </a:r>
            <a:r>
              <a:rPr lang="tr-TR" altLang="tr-TR" sz="1800">
                <a:solidFill>
                  <a:srgbClr val="FF0000"/>
                </a:solidFill>
                <a:latin typeface="Arial" panose="020B0604020202020204" pitchFamily="34" charset="0"/>
              </a:rPr>
              <a:t> +</a:t>
            </a:r>
            <a:r>
              <a:rPr lang="en-US" altLang="tr-TR" sz="1800">
                <a:solidFill>
                  <a:srgbClr val="FF0000"/>
                </a:solidFill>
                <a:latin typeface="Arial" panose="020B0604020202020204" pitchFamily="34" charset="0"/>
              </a:rPr>
              <a:t> angular stomatitis</a:t>
            </a:r>
            <a:r>
              <a:rPr lang="tr-TR" altLang="tr-TR" sz="1800">
                <a:solidFill>
                  <a:srgbClr val="FF0000"/>
                </a:solidFill>
                <a:latin typeface="Arial" panose="020B0604020202020204" pitchFamily="34" charset="0"/>
              </a:rPr>
              <a:t> +</a:t>
            </a:r>
            <a:r>
              <a:rPr lang="en-US" altLang="tr-TR" sz="1800">
                <a:solidFill>
                  <a:srgbClr val="FF0000"/>
                </a:solidFill>
                <a:latin typeface="Arial" panose="020B0604020202020204" pitchFamily="34" charset="0"/>
              </a:rPr>
              <a:t> hypochromic anemia</a:t>
            </a:r>
          </a:p>
          <a:p>
            <a:pPr eaLnBrk="1" hangingPunct="1">
              <a:spcBef>
                <a:spcPct val="0"/>
              </a:spcBef>
              <a:buFontTx/>
              <a:buNone/>
            </a:pPr>
            <a:r>
              <a:rPr lang="en-US" altLang="tr-TR" sz="1800" b="1">
                <a:solidFill>
                  <a:srgbClr val="FF0000"/>
                </a:solidFill>
                <a:latin typeface="Arial" panose="020B0604020202020204" pitchFamily="34" charset="0"/>
              </a:rPr>
              <a:t>Plummer-Vinson or Paterson-Kelly syndrome</a:t>
            </a:r>
            <a:endParaRPr lang="tr-TR" altLang="tr-TR" sz="1800">
              <a:solidFill>
                <a:srgbClr val="FF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İçerik Yer Tutucusu">
            <a:extLst>
              <a:ext uri="{FF2B5EF4-FFF2-40B4-BE49-F238E27FC236}">
                <a16:creationId xmlns:a16="http://schemas.microsoft.com/office/drawing/2014/main" id="{69960AE5-C3EB-40D6-943E-73282EED310A}"/>
              </a:ext>
            </a:extLst>
          </p:cNvPr>
          <p:cNvSpPr>
            <a:spLocks noGrp="1"/>
          </p:cNvSpPr>
          <p:nvPr>
            <p:ph sz="half" idx="1"/>
          </p:nvPr>
        </p:nvSpPr>
        <p:spPr>
          <a:xfrm>
            <a:off x="250825" y="1600200"/>
            <a:ext cx="4392613" cy="4525963"/>
          </a:xfrm>
        </p:spPr>
        <p:txBody>
          <a:bodyPr/>
          <a:lstStyle/>
          <a:p>
            <a:pPr eaLnBrk="1" hangingPunct="1"/>
            <a:r>
              <a:rPr lang="en-US" altLang="tr-TR" sz="2000" b="1"/>
              <a:t>The single most efficient test to assess body iron stores is the serum</a:t>
            </a:r>
            <a:r>
              <a:rPr lang="tr-TR" altLang="tr-TR" sz="2000" b="1"/>
              <a:t> </a:t>
            </a:r>
            <a:r>
              <a:rPr lang="tr-TR" altLang="tr-TR" sz="2000" b="1">
                <a:solidFill>
                  <a:srgbClr val="FF0000"/>
                </a:solidFill>
              </a:rPr>
              <a:t>ferritin</a:t>
            </a:r>
            <a:r>
              <a:rPr lang="tr-TR" altLang="tr-TR" sz="2000" b="1"/>
              <a:t>.</a:t>
            </a:r>
          </a:p>
          <a:p>
            <a:pPr eaLnBrk="1" hangingPunct="1"/>
            <a:r>
              <a:rPr lang="tr-TR" altLang="tr-TR" sz="2000"/>
              <a:t>A </a:t>
            </a:r>
            <a:r>
              <a:rPr lang="en-US" altLang="tr-TR" sz="2000"/>
              <a:t>low serum ferritin (less than 15 ng/mL or 15 g/L) is strong evidence for</a:t>
            </a:r>
            <a:r>
              <a:rPr lang="tr-TR" altLang="tr-TR" sz="2000"/>
              <a:t> </a:t>
            </a:r>
            <a:r>
              <a:rPr lang="en-US" altLang="tr-TR" sz="2000"/>
              <a:t>iron deficiency, with or without inflammation. </a:t>
            </a:r>
            <a:endParaRPr lang="tr-TR" altLang="tr-TR" sz="2000"/>
          </a:p>
          <a:p>
            <a:pPr eaLnBrk="1" hangingPunct="1"/>
            <a:r>
              <a:rPr lang="en-US" altLang="tr-TR" sz="2000"/>
              <a:t>A serum ferritin that is</a:t>
            </a:r>
            <a:r>
              <a:rPr lang="tr-TR" altLang="tr-TR" sz="2000"/>
              <a:t> </a:t>
            </a:r>
            <a:r>
              <a:rPr lang="en-US" altLang="tr-TR" sz="2000"/>
              <a:t>increased or high in the normal range (greater than ~150–200 ng/mL or</a:t>
            </a:r>
            <a:r>
              <a:rPr lang="tr-TR" altLang="tr-TR" sz="2000"/>
              <a:t> </a:t>
            </a:r>
            <a:r>
              <a:rPr lang="en-US" altLang="tr-TR" sz="2000"/>
              <a:t>150–200 g/L) is strong evidence against iron deficiency, whether or not</a:t>
            </a:r>
            <a:r>
              <a:rPr lang="tr-TR" altLang="tr-TR" sz="2000"/>
              <a:t> there is inflammation.</a:t>
            </a:r>
          </a:p>
        </p:txBody>
      </p:sp>
      <p:pic>
        <p:nvPicPr>
          <p:cNvPr id="9219" name="Picture 2">
            <a:extLst>
              <a:ext uri="{FF2B5EF4-FFF2-40B4-BE49-F238E27FC236}">
                <a16:creationId xmlns:a16="http://schemas.microsoft.com/office/drawing/2014/main" id="{8C189E5D-5B69-B0FA-7235-12EF102F125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484313"/>
            <a:ext cx="4038600" cy="2671762"/>
          </a:xfrm>
          <a:noFill/>
        </p:spPr>
      </p:pic>
      <p:sp>
        <p:nvSpPr>
          <p:cNvPr id="9220" name="1 Başlık">
            <a:extLst>
              <a:ext uri="{FF2B5EF4-FFF2-40B4-BE49-F238E27FC236}">
                <a16:creationId xmlns:a16="http://schemas.microsoft.com/office/drawing/2014/main" id="{83C025E4-EAA0-A7D7-6E4B-859D2223C074}"/>
              </a:ext>
            </a:extLst>
          </p:cNvPr>
          <p:cNvSpPr>
            <a:spLocks noGrp="1"/>
          </p:cNvSpPr>
          <p:nvPr>
            <p:ph type="title"/>
          </p:nvPr>
        </p:nvSpPr>
        <p:spPr/>
        <p:txBody>
          <a:bodyPr/>
          <a:lstStyle/>
          <a:p>
            <a:pPr eaLnBrk="1" hangingPunct="1"/>
            <a:r>
              <a:rPr lang="tr-TR" altLang="tr-TR" b="1"/>
              <a:t>Laboratories</a:t>
            </a:r>
            <a:endParaRPr lang="tr-TR" alt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6415C80-C38D-509A-05E9-7CE0E71DC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628775"/>
            <a:ext cx="7813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jasn.asnjournals.org/content/vol18/issue2/images/large/asn0020730290001.jpeg">
            <a:extLst>
              <a:ext uri="{FF2B5EF4-FFF2-40B4-BE49-F238E27FC236}">
                <a16:creationId xmlns:a16="http://schemas.microsoft.com/office/drawing/2014/main" id="{1D773FD7-7DE4-D21E-B381-582621661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82000"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a:extLst>
              <a:ext uri="{FF2B5EF4-FFF2-40B4-BE49-F238E27FC236}">
                <a16:creationId xmlns:a16="http://schemas.microsoft.com/office/drawing/2014/main" id="{89E90EE1-495E-4BA7-2112-C372C25C472A}"/>
              </a:ext>
            </a:extLst>
          </p:cNvPr>
          <p:cNvSpPr>
            <a:spLocks noGrp="1"/>
          </p:cNvSpPr>
          <p:nvPr>
            <p:ph type="title"/>
          </p:nvPr>
        </p:nvSpPr>
        <p:spPr/>
        <p:txBody>
          <a:bodyPr/>
          <a:lstStyle/>
          <a:p>
            <a:pPr eaLnBrk="1" hangingPunct="1"/>
            <a:r>
              <a:rPr lang="tr-TR" altLang="tr-TR" b="1"/>
              <a:t>Treatment of Iron Deficiency</a:t>
            </a:r>
            <a:endParaRPr lang="tr-TR" altLang="tr-TR"/>
          </a:p>
        </p:txBody>
      </p:sp>
      <p:sp>
        <p:nvSpPr>
          <p:cNvPr id="12291" name="2 İçerik Yer Tutucusu">
            <a:extLst>
              <a:ext uri="{FF2B5EF4-FFF2-40B4-BE49-F238E27FC236}">
                <a16:creationId xmlns:a16="http://schemas.microsoft.com/office/drawing/2014/main" id="{747465E2-8537-D15E-05C9-47034CCDE376}"/>
              </a:ext>
            </a:extLst>
          </p:cNvPr>
          <p:cNvSpPr>
            <a:spLocks noGrp="1"/>
          </p:cNvSpPr>
          <p:nvPr>
            <p:ph idx="1"/>
          </p:nvPr>
        </p:nvSpPr>
        <p:spPr/>
        <p:txBody>
          <a:bodyPr/>
          <a:lstStyle/>
          <a:p>
            <a:pPr eaLnBrk="1" hangingPunct="1"/>
            <a:r>
              <a:rPr lang="en-US" altLang="tr-TR" sz="2400"/>
              <a:t>Any primary cause of iron deficiency (excessive menstrual blood loss, gastrointestinal</a:t>
            </a:r>
            <a:r>
              <a:rPr lang="tr-TR" altLang="tr-TR" sz="2400"/>
              <a:t> </a:t>
            </a:r>
            <a:r>
              <a:rPr lang="en-US" altLang="tr-TR" sz="2400"/>
              <a:t>neoplasm) should be treated appropriately. </a:t>
            </a:r>
            <a:endParaRPr lang="tr-TR" altLang="tr-TR" sz="2400"/>
          </a:p>
          <a:p>
            <a:pPr eaLnBrk="1" hangingPunct="1"/>
            <a:r>
              <a:rPr lang="en-US" altLang="tr-TR" sz="2400"/>
              <a:t>The most effective</a:t>
            </a:r>
            <a:r>
              <a:rPr lang="tr-TR" altLang="tr-TR" sz="2400"/>
              <a:t> </a:t>
            </a:r>
            <a:r>
              <a:rPr lang="en-US" altLang="tr-TR" sz="2400"/>
              <a:t>and inexpensive way to replace iron stores is iron supplements given orally.</a:t>
            </a:r>
          </a:p>
          <a:p>
            <a:pPr eaLnBrk="1" hangingPunct="1"/>
            <a:r>
              <a:rPr lang="en-US" altLang="tr-TR" sz="2400"/>
              <a:t>In general, oral supplementation is the treatment of choice unless there is a</a:t>
            </a:r>
            <a:r>
              <a:rPr lang="tr-TR" altLang="tr-TR" sz="2400"/>
              <a:t> </a:t>
            </a:r>
            <a:r>
              <a:rPr lang="en-US" altLang="tr-TR" sz="2400"/>
              <a:t>significant GI condition that precludes absorption of iron. </a:t>
            </a:r>
            <a:endParaRPr lang="tr-TR" altLang="tr-TR" sz="2400"/>
          </a:p>
          <a:p>
            <a:pPr eaLnBrk="1" hangingPunct="1"/>
            <a:r>
              <a:rPr lang="tr-TR" altLang="tr-TR" sz="2400"/>
              <a:t>P</a:t>
            </a:r>
            <a:r>
              <a:rPr lang="en-US" altLang="tr-TR" sz="2400"/>
              <a:t>arenteral iron</a:t>
            </a:r>
            <a:r>
              <a:rPr lang="tr-TR" altLang="tr-TR" sz="2400"/>
              <a:t> </a:t>
            </a:r>
            <a:r>
              <a:rPr lang="en-US" altLang="tr-TR" sz="2400"/>
              <a:t>administration can be done but is much more expensive than oral therapy</a:t>
            </a:r>
            <a:r>
              <a:rPr lang="tr-TR" altLang="tr-TR" sz="2400"/>
              <a:t> </a:t>
            </a:r>
            <a:r>
              <a:rPr lang="en-US" altLang="tr-TR" sz="2400"/>
              <a:t>and has potential side effects.</a:t>
            </a:r>
            <a:endParaRPr lang="tr-TR" altLang="tr-T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a:extLst>
              <a:ext uri="{FF2B5EF4-FFF2-40B4-BE49-F238E27FC236}">
                <a16:creationId xmlns:a16="http://schemas.microsoft.com/office/drawing/2014/main" id="{C209D6A0-3FB7-49C8-6DC2-8473C6E98116}"/>
              </a:ext>
            </a:extLst>
          </p:cNvPr>
          <p:cNvSpPr>
            <a:spLocks noGrp="1"/>
          </p:cNvSpPr>
          <p:nvPr>
            <p:ph type="title"/>
          </p:nvPr>
        </p:nvSpPr>
        <p:spPr/>
        <p:txBody>
          <a:bodyPr/>
          <a:lstStyle/>
          <a:p>
            <a:pPr eaLnBrk="1" hangingPunct="1"/>
            <a:r>
              <a:rPr lang="tr-TR" altLang="tr-TR" b="1"/>
              <a:t>Oral Iron Replacement</a:t>
            </a:r>
            <a:endParaRPr lang="tr-TR" altLang="tr-TR"/>
          </a:p>
        </p:txBody>
      </p:sp>
      <p:sp>
        <p:nvSpPr>
          <p:cNvPr id="13315" name="2 İçerik Yer Tutucusu">
            <a:extLst>
              <a:ext uri="{FF2B5EF4-FFF2-40B4-BE49-F238E27FC236}">
                <a16:creationId xmlns:a16="http://schemas.microsoft.com/office/drawing/2014/main" id="{48C805CA-B4C8-EADE-3176-4CDDBF933A42}"/>
              </a:ext>
            </a:extLst>
          </p:cNvPr>
          <p:cNvSpPr>
            <a:spLocks noGrp="1"/>
          </p:cNvSpPr>
          <p:nvPr>
            <p:ph idx="1"/>
          </p:nvPr>
        </p:nvSpPr>
        <p:spPr/>
        <p:txBody>
          <a:bodyPr/>
          <a:lstStyle/>
          <a:p>
            <a:pPr eaLnBrk="1" hangingPunct="1"/>
            <a:r>
              <a:rPr lang="en-US" altLang="tr-TR" sz="2400"/>
              <a:t>Ferrous (Fe2+) iron salts are the least expensive way to give iron orally. </a:t>
            </a:r>
            <a:endParaRPr lang="tr-TR" altLang="tr-TR" sz="2400"/>
          </a:p>
          <a:p>
            <a:pPr eaLnBrk="1" hangingPunct="1"/>
            <a:r>
              <a:rPr lang="en-US" altLang="tr-TR" sz="2400"/>
              <a:t>Various</a:t>
            </a:r>
            <a:r>
              <a:rPr lang="tr-TR" altLang="tr-TR" sz="2400"/>
              <a:t> </a:t>
            </a:r>
            <a:r>
              <a:rPr lang="en-US" altLang="tr-TR" sz="2400"/>
              <a:t>preparations are available</a:t>
            </a:r>
            <a:r>
              <a:rPr lang="tr-TR" altLang="tr-TR" sz="2400"/>
              <a:t>.</a:t>
            </a:r>
          </a:p>
          <a:p>
            <a:pPr eaLnBrk="1" hangingPunct="1"/>
            <a:r>
              <a:rPr lang="en-US" altLang="tr-TR" sz="2400"/>
              <a:t>The aim is to give approximately</a:t>
            </a:r>
            <a:r>
              <a:rPr lang="tr-TR" altLang="tr-TR" sz="2400"/>
              <a:t> </a:t>
            </a:r>
            <a:r>
              <a:rPr lang="en-US" altLang="tr-TR" sz="2400" b="1"/>
              <a:t>200 mg of elemental iron daily for adults. </a:t>
            </a:r>
            <a:endParaRPr lang="tr-TR" altLang="tr-TR" sz="2400" b="1"/>
          </a:p>
          <a:p>
            <a:pPr eaLnBrk="1" hangingPunct="1"/>
            <a:r>
              <a:rPr lang="en-US" altLang="tr-TR" sz="2400" b="1"/>
              <a:t>Side effects of oral iron therapy</a:t>
            </a:r>
            <a:br>
              <a:rPr lang="tr-TR" altLang="tr-TR" sz="2400" b="1"/>
            </a:br>
            <a:r>
              <a:rPr lang="en-US" altLang="tr-TR" sz="2400">
                <a:solidFill>
                  <a:srgbClr val="FF0000"/>
                </a:solidFill>
              </a:rPr>
              <a:t>heartburn, nausea, abdominal cramps, and diarrhea or constipation.</a:t>
            </a:r>
          </a:p>
          <a:p>
            <a:pPr eaLnBrk="1" hangingPunct="1"/>
            <a:r>
              <a:rPr lang="en-US" altLang="tr-TR" sz="2400" b="1" i="1" u="sng">
                <a:solidFill>
                  <a:srgbClr val="FF0000"/>
                </a:solidFill>
              </a:rPr>
              <a:t>The patient should be warned that the stool will become black.</a:t>
            </a:r>
            <a:endParaRPr lang="tr-TR" altLang="tr-TR" sz="2400" b="1" i="1" u="sng">
              <a:solidFill>
                <a:srgbClr val="FF0000"/>
              </a:solidFill>
            </a:endParaRPr>
          </a:p>
          <a:p>
            <a:pPr eaLnBrk="1" hangingPunct="1"/>
            <a:r>
              <a:rPr lang="en-US" altLang="tr-TR" sz="2400" b="1"/>
              <a:t>It is important to monitor the response to therapy</a:t>
            </a:r>
            <a:r>
              <a:rPr lang="tr-TR" altLang="tr-TR" sz="2400" b="1"/>
              <a:t>.</a:t>
            </a:r>
            <a:endParaRPr lang="tr-TR" altLang="tr-TR" sz="2400" b="1" i="1" u="sng">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a:extLst>
              <a:ext uri="{FF2B5EF4-FFF2-40B4-BE49-F238E27FC236}">
                <a16:creationId xmlns:a16="http://schemas.microsoft.com/office/drawing/2014/main" id="{3C77F8AB-315C-6D7F-1083-284064F5B031}"/>
              </a:ext>
            </a:extLst>
          </p:cNvPr>
          <p:cNvSpPr>
            <a:spLocks noGrp="1"/>
          </p:cNvSpPr>
          <p:nvPr>
            <p:ph idx="1"/>
          </p:nvPr>
        </p:nvSpPr>
        <p:spPr>
          <a:xfrm>
            <a:off x="395288" y="260350"/>
            <a:ext cx="8229600" cy="6121400"/>
          </a:xfrm>
        </p:spPr>
        <p:txBody>
          <a:bodyPr/>
          <a:lstStyle/>
          <a:p>
            <a:pPr eaLnBrk="1" hangingPunct="1"/>
            <a:r>
              <a:rPr lang="tr-TR" altLang="tr-TR" sz="2400"/>
              <a:t>The reticulocyte </a:t>
            </a:r>
            <a:r>
              <a:rPr lang="en-US" altLang="tr-TR" sz="2400"/>
              <a:t>count should increase within 5 to 10 days and the hemoglobin should</a:t>
            </a:r>
            <a:r>
              <a:rPr lang="tr-TR" altLang="tr-TR" sz="2400"/>
              <a:t> </a:t>
            </a:r>
            <a:r>
              <a:rPr lang="en-US" altLang="tr-TR" sz="2400"/>
              <a:t>increase by about 2 g/dL within 3 to 4 weeks.</a:t>
            </a:r>
            <a:endParaRPr lang="tr-TR" altLang="tr-TR" sz="2400"/>
          </a:p>
          <a:p>
            <a:pPr eaLnBrk="1" hangingPunct="1"/>
            <a:r>
              <a:rPr lang="en-US" altLang="tr-TR" sz="2400"/>
              <a:t> Failure to respond appropriately</a:t>
            </a:r>
            <a:r>
              <a:rPr lang="tr-TR" altLang="tr-TR" sz="2400"/>
              <a:t> </a:t>
            </a:r>
            <a:r>
              <a:rPr lang="en-US" altLang="tr-TR" sz="2400"/>
              <a:t>suggests that</a:t>
            </a:r>
            <a:endParaRPr lang="tr-TR" altLang="tr-TR" sz="2400"/>
          </a:p>
          <a:p>
            <a:pPr eaLnBrk="1" hangingPunct="1">
              <a:buFont typeface="Wingdings" pitchFamily="2" charset="2"/>
              <a:buChar char="Ø"/>
            </a:pPr>
            <a:r>
              <a:rPr lang="tr-TR" altLang="tr-TR" sz="2400">
                <a:solidFill>
                  <a:srgbClr val="FF0000"/>
                </a:solidFill>
              </a:rPr>
              <a:t>T</a:t>
            </a:r>
            <a:r>
              <a:rPr lang="en-US" altLang="tr-TR" sz="2400">
                <a:solidFill>
                  <a:srgbClr val="FF0000"/>
                </a:solidFill>
              </a:rPr>
              <a:t>he diagnosis of iron deficiency was incorrect, </a:t>
            </a:r>
          </a:p>
          <a:p>
            <a:pPr eaLnBrk="1" hangingPunct="1">
              <a:buFont typeface="Wingdings" pitchFamily="2" charset="2"/>
              <a:buChar char="Ø"/>
            </a:pPr>
            <a:r>
              <a:rPr lang="tr-TR" altLang="tr-TR" sz="2400">
                <a:solidFill>
                  <a:srgbClr val="FF0000"/>
                </a:solidFill>
              </a:rPr>
              <a:t>T</a:t>
            </a:r>
            <a:r>
              <a:rPr lang="en-US" altLang="tr-TR" sz="2400">
                <a:solidFill>
                  <a:srgbClr val="FF0000"/>
                </a:solidFill>
              </a:rPr>
              <a:t>here is some complicating factor (such as cobalamin or folate deficiency</a:t>
            </a:r>
            <a:endParaRPr lang="tr-TR" altLang="tr-TR" sz="2400">
              <a:solidFill>
                <a:srgbClr val="FF0000"/>
              </a:solidFill>
            </a:endParaRPr>
          </a:p>
          <a:p>
            <a:pPr eaLnBrk="1" hangingPunct="1">
              <a:buFont typeface="Wingdings" pitchFamily="2" charset="2"/>
              <a:buChar char="Ø"/>
            </a:pPr>
            <a:r>
              <a:rPr lang="tr-TR" altLang="tr-TR" sz="2400">
                <a:solidFill>
                  <a:srgbClr val="FF0000"/>
                </a:solidFill>
              </a:rPr>
              <a:t>A</a:t>
            </a:r>
            <a:r>
              <a:rPr lang="en-US" altLang="tr-TR" sz="2400">
                <a:solidFill>
                  <a:srgbClr val="FF0000"/>
                </a:solidFill>
              </a:rPr>
              <a:t>nemia of chronic disease </a:t>
            </a:r>
            <a:endParaRPr lang="tr-TR" altLang="tr-TR" sz="2400">
              <a:solidFill>
                <a:srgbClr val="FF0000"/>
              </a:solidFill>
            </a:endParaRPr>
          </a:p>
          <a:p>
            <a:pPr eaLnBrk="1" hangingPunct="1">
              <a:buFont typeface="Wingdings" pitchFamily="2" charset="2"/>
              <a:buChar char="Ø"/>
            </a:pPr>
            <a:r>
              <a:rPr lang="en-US" altLang="tr-TR" sz="2400">
                <a:solidFill>
                  <a:srgbClr val="FF0000"/>
                </a:solidFill>
              </a:rPr>
              <a:t>GI disease that prevents adequate</a:t>
            </a:r>
            <a:r>
              <a:rPr lang="tr-TR" altLang="tr-TR" sz="2400">
                <a:solidFill>
                  <a:srgbClr val="FF0000"/>
                </a:solidFill>
              </a:rPr>
              <a:t> </a:t>
            </a:r>
            <a:r>
              <a:rPr lang="en-US" altLang="tr-TR" sz="2400">
                <a:solidFill>
                  <a:srgbClr val="FF0000"/>
                </a:solidFill>
              </a:rPr>
              <a:t>iron absorption, or continuing blood loss) </a:t>
            </a:r>
            <a:endParaRPr lang="tr-TR" altLang="tr-TR" sz="2400">
              <a:solidFill>
                <a:srgbClr val="FF0000"/>
              </a:solidFill>
            </a:endParaRPr>
          </a:p>
          <a:p>
            <a:pPr eaLnBrk="1" hangingPunct="1">
              <a:buFont typeface="Wingdings" pitchFamily="2" charset="2"/>
              <a:buChar char="Ø"/>
            </a:pPr>
            <a:r>
              <a:rPr lang="tr-TR" altLang="tr-TR" sz="2400">
                <a:solidFill>
                  <a:srgbClr val="FF0000"/>
                </a:solidFill>
              </a:rPr>
              <a:t>T</a:t>
            </a:r>
            <a:r>
              <a:rPr lang="en-US" altLang="tr-TR" sz="2400">
                <a:solidFill>
                  <a:srgbClr val="FF0000"/>
                </a:solidFill>
              </a:rPr>
              <a:t>here is failure to</a:t>
            </a:r>
            <a:r>
              <a:rPr lang="tr-TR" altLang="tr-TR" sz="2400">
                <a:solidFill>
                  <a:srgbClr val="FF0000"/>
                </a:solidFill>
              </a:rPr>
              <a:t> comply with the therapy.</a:t>
            </a:r>
          </a:p>
          <a:p>
            <a:pPr eaLnBrk="1" hangingPunct="1"/>
            <a:r>
              <a:rPr lang="en-US" altLang="tr-TR" sz="2400"/>
              <a:t>• It is important to continue iron therapy for 3 to 6 months after the</a:t>
            </a:r>
            <a:r>
              <a:rPr lang="tr-TR" altLang="tr-TR" sz="2400"/>
              <a:t> </a:t>
            </a:r>
            <a:r>
              <a:rPr lang="en-US" altLang="tr-TR" sz="2400"/>
              <a:t>hemoglobin returns to normal to replenish body iron stores.</a:t>
            </a:r>
            <a:endParaRPr lang="tr-TR" altLang="tr-T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a:extLst>
              <a:ext uri="{FF2B5EF4-FFF2-40B4-BE49-F238E27FC236}">
                <a16:creationId xmlns:a16="http://schemas.microsoft.com/office/drawing/2014/main" id="{06984184-87B3-09F7-5D80-E5F5B4A9F368}"/>
              </a:ext>
            </a:extLst>
          </p:cNvPr>
          <p:cNvSpPr>
            <a:spLocks noGrp="1"/>
          </p:cNvSpPr>
          <p:nvPr>
            <p:ph type="title"/>
          </p:nvPr>
        </p:nvSpPr>
        <p:spPr/>
        <p:txBody>
          <a:bodyPr/>
          <a:lstStyle/>
          <a:p>
            <a:pPr eaLnBrk="1" hangingPunct="1"/>
            <a:r>
              <a:rPr lang="tr-TR" altLang="tr-TR" b="1"/>
              <a:t>Parenteral Iron Therapy</a:t>
            </a:r>
            <a:endParaRPr lang="tr-TR" altLang="tr-TR"/>
          </a:p>
        </p:txBody>
      </p:sp>
      <p:sp>
        <p:nvSpPr>
          <p:cNvPr id="15363" name="2 İçerik Yer Tutucusu">
            <a:extLst>
              <a:ext uri="{FF2B5EF4-FFF2-40B4-BE49-F238E27FC236}">
                <a16:creationId xmlns:a16="http://schemas.microsoft.com/office/drawing/2014/main" id="{B7151B06-9CE9-08E7-BD2A-29F4A6A8922A}"/>
              </a:ext>
            </a:extLst>
          </p:cNvPr>
          <p:cNvSpPr>
            <a:spLocks noGrp="1"/>
          </p:cNvSpPr>
          <p:nvPr>
            <p:ph idx="1"/>
          </p:nvPr>
        </p:nvSpPr>
        <p:spPr>
          <a:xfrm>
            <a:off x="395288" y="1412875"/>
            <a:ext cx="8229600" cy="4464050"/>
          </a:xfrm>
        </p:spPr>
        <p:txBody>
          <a:bodyPr/>
          <a:lstStyle/>
          <a:p>
            <a:pPr eaLnBrk="1" hangingPunct="1"/>
            <a:r>
              <a:rPr lang="en-US" altLang="tr-TR" sz="2400" b="1">
                <a:solidFill>
                  <a:srgbClr val="FF0000"/>
                </a:solidFill>
              </a:rPr>
              <a:t>Indications </a:t>
            </a:r>
            <a:endParaRPr lang="tr-TR" altLang="tr-TR" sz="2400" b="1">
              <a:solidFill>
                <a:srgbClr val="FF0000"/>
              </a:solidFill>
            </a:endParaRPr>
          </a:p>
          <a:p>
            <a:pPr eaLnBrk="1" hangingPunct="1"/>
            <a:r>
              <a:rPr lang="tr-TR" altLang="tr-TR" sz="2400"/>
              <a:t>I</a:t>
            </a:r>
            <a:r>
              <a:rPr lang="en-US" altLang="tr-TR" sz="2400"/>
              <a:t>nability to tolerate oral therapy</a:t>
            </a:r>
          </a:p>
          <a:p>
            <a:pPr eaLnBrk="1" hangingPunct="1"/>
            <a:r>
              <a:rPr lang="tr-TR" altLang="tr-TR" sz="2400"/>
              <a:t>C</a:t>
            </a:r>
            <a:r>
              <a:rPr lang="en-US" altLang="tr-TR" sz="2400"/>
              <a:t>ontinuing blood loss faster than can be compensated for with oral therapy</a:t>
            </a:r>
            <a:endParaRPr lang="tr-TR" altLang="tr-TR" sz="2400"/>
          </a:p>
          <a:p>
            <a:pPr eaLnBrk="1" hangingPunct="1"/>
            <a:r>
              <a:rPr lang="en-US" altLang="tr-TR" sz="2400"/>
              <a:t>GI disease such as ulcerative colitis that prevents iron absorption or that</a:t>
            </a:r>
            <a:r>
              <a:rPr lang="tr-TR" altLang="tr-TR" sz="2400"/>
              <a:t> </a:t>
            </a:r>
            <a:r>
              <a:rPr lang="en-US" altLang="tr-TR" sz="2400"/>
              <a:t>would be aggravated by oral therapy. </a:t>
            </a:r>
            <a:endParaRPr lang="tr-TR" altLang="tr-TR" sz="2400"/>
          </a:p>
          <a:p>
            <a:pPr eaLnBrk="1" hangingPunct="1"/>
            <a:r>
              <a:rPr lang="tr-TR" altLang="tr-TR" sz="2400"/>
              <a:t>P</a:t>
            </a:r>
            <a:r>
              <a:rPr lang="en-US" altLang="tr-TR" sz="2400"/>
              <a:t>arenteral therapy is significantly</a:t>
            </a:r>
            <a:r>
              <a:rPr lang="tr-TR" altLang="tr-TR" sz="2400"/>
              <a:t> </a:t>
            </a:r>
            <a:r>
              <a:rPr lang="en-US" altLang="tr-TR" sz="2400"/>
              <a:t>more expensive than oral therapy and may have serious side effects.</a:t>
            </a:r>
            <a:endParaRPr lang="tr-TR" altLang="tr-TR" sz="2400"/>
          </a:p>
          <a:p>
            <a:pPr eaLnBrk="1" hangingPunct="1"/>
            <a:r>
              <a:rPr lang="tr-TR" altLang="tr-TR" sz="2400"/>
              <a:t> -</a:t>
            </a:r>
            <a:r>
              <a:rPr lang="tr-TR" altLang="tr-TR" sz="2400" b="1"/>
              <a:t>Hemoglobin iron deficit= [weight (kg)x (14 - Hgb) x (2.145)]</a:t>
            </a:r>
            <a:br>
              <a:rPr lang="tr-TR" altLang="tr-TR" sz="2400" b="1"/>
            </a:br>
            <a:r>
              <a:rPr lang="tr-TR" altLang="tr-TR" sz="2400" b="1"/>
              <a:t>(men pulse 1000 women pulse 500)</a:t>
            </a:r>
            <a:br>
              <a:rPr lang="tr-TR" altLang="tr-TR" sz="2400"/>
            </a:br>
            <a:br>
              <a:rPr lang="tr-TR" altLang="tr-TR" sz="2400"/>
            </a:br>
            <a:r>
              <a:rPr lang="tr-TR" altLang="tr-TR" sz="2400"/>
              <a:t>      </a:t>
            </a:r>
            <a:endParaRPr lang="tr-TR" altLang="tr-TR"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da">
            <a:extLst>
              <a:ext uri="{FF2B5EF4-FFF2-40B4-BE49-F238E27FC236}">
                <a16:creationId xmlns:a16="http://schemas.microsoft.com/office/drawing/2014/main" id="{A5B81368-6866-E14E-2A6C-BE2E6382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81075"/>
            <a:ext cx="7620000" cy="5003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7109" name="Rectangle 5">
            <a:extLst>
              <a:ext uri="{FF2B5EF4-FFF2-40B4-BE49-F238E27FC236}">
                <a16:creationId xmlns:a16="http://schemas.microsoft.com/office/drawing/2014/main" id="{CD94C381-2CC9-452C-A485-770B4E4A79C2}"/>
              </a:ext>
            </a:extLst>
          </p:cNvPr>
          <p:cNvSpPr>
            <a:spLocks noChangeArrowheads="1"/>
          </p:cNvSpPr>
          <p:nvPr/>
        </p:nvSpPr>
        <p:spPr bwMode="auto">
          <a:xfrm>
            <a:off x="4787900" y="3357563"/>
            <a:ext cx="2376488" cy="2873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47110" name="Rectangle 6">
            <a:extLst>
              <a:ext uri="{FF2B5EF4-FFF2-40B4-BE49-F238E27FC236}">
                <a16:creationId xmlns:a16="http://schemas.microsoft.com/office/drawing/2014/main" id="{F6AAE303-247B-BB8F-68B6-C7FE3D4717F6}"/>
              </a:ext>
            </a:extLst>
          </p:cNvPr>
          <p:cNvSpPr>
            <a:spLocks noChangeArrowheads="1"/>
          </p:cNvSpPr>
          <p:nvPr/>
        </p:nvSpPr>
        <p:spPr bwMode="auto">
          <a:xfrm>
            <a:off x="4716463" y="3933825"/>
            <a:ext cx="2519362" cy="287338"/>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
        <p:nvSpPr>
          <p:cNvPr id="47111" name="Rectangle 7">
            <a:extLst>
              <a:ext uri="{FF2B5EF4-FFF2-40B4-BE49-F238E27FC236}">
                <a16:creationId xmlns:a16="http://schemas.microsoft.com/office/drawing/2014/main" id="{C57507E6-E8DD-927F-EA86-CCB6C5B82FE5}"/>
              </a:ext>
            </a:extLst>
          </p:cNvPr>
          <p:cNvSpPr>
            <a:spLocks noChangeArrowheads="1"/>
          </p:cNvSpPr>
          <p:nvPr/>
        </p:nvSpPr>
        <p:spPr bwMode="auto">
          <a:xfrm>
            <a:off x="4787900" y="4724400"/>
            <a:ext cx="2592388" cy="288925"/>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ppt_x"/>
                                          </p:val>
                                        </p:tav>
                                        <p:tav tm="100000">
                                          <p:val>
                                            <p:strVal val="#ppt_x"/>
                                          </p:val>
                                        </p:tav>
                                      </p:tavLst>
                                    </p:anim>
                                    <p:anim calcmode="lin" valueType="num">
                                      <p:cBhvr additive="base">
                                        <p:cTn id="1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1"/>
                                        </p:tgtEl>
                                        <p:attrNameLst>
                                          <p:attrName>style.visibility</p:attrName>
                                        </p:attrNameLst>
                                      </p:cBhvr>
                                      <p:to>
                                        <p:strVal val="visible"/>
                                      </p:to>
                                    </p:set>
                                    <p:anim calcmode="lin" valueType="num">
                                      <p:cBhvr additive="base">
                                        <p:cTn id="19" dur="500" fill="hold"/>
                                        <p:tgtEl>
                                          <p:spTgt spid="47111"/>
                                        </p:tgtEl>
                                        <p:attrNameLst>
                                          <p:attrName>ppt_x</p:attrName>
                                        </p:attrNameLst>
                                      </p:cBhvr>
                                      <p:tavLst>
                                        <p:tav tm="0">
                                          <p:val>
                                            <p:strVal val="#ppt_x"/>
                                          </p:val>
                                        </p:tav>
                                        <p:tav tm="100000">
                                          <p:val>
                                            <p:strVal val="#ppt_x"/>
                                          </p:val>
                                        </p:tav>
                                      </p:tavLst>
                                    </p:anim>
                                    <p:anim calcmode="lin" valueType="num">
                                      <p:cBhvr additive="base">
                                        <p:cTn id="20"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a:extLst>
              <a:ext uri="{FF2B5EF4-FFF2-40B4-BE49-F238E27FC236}">
                <a16:creationId xmlns:a16="http://schemas.microsoft.com/office/drawing/2014/main" id="{77401B4D-E3E3-7722-0EC7-E44B2910781A}"/>
              </a:ext>
            </a:extLst>
          </p:cNvPr>
          <p:cNvSpPr>
            <a:spLocks noGrp="1"/>
          </p:cNvSpPr>
          <p:nvPr>
            <p:ph type="title"/>
          </p:nvPr>
        </p:nvSpPr>
        <p:spPr/>
        <p:txBody>
          <a:bodyPr/>
          <a:lstStyle/>
          <a:p>
            <a:pPr eaLnBrk="1" hangingPunct="1"/>
            <a:r>
              <a:rPr lang="tr-TR" altLang="tr-TR" sz="2400" b="1">
                <a:solidFill>
                  <a:srgbClr val="FF0000"/>
                </a:solidFill>
              </a:rPr>
              <a:t>THE MEGALOBLASTIC ANEMIAS: COBALAMIN (VITAMIN B12)</a:t>
            </a:r>
            <a:br>
              <a:rPr lang="tr-TR" altLang="tr-TR" sz="2400" b="1">
                <a:solidFill>
                  <a:srgbClr val="FF0000"/>
                </a:solidFill>
              </a:rPr>
            </a:br>
            <a:r>
              <a:rPr lang="tr-TR" altLang="tr-TR" sz="2400" b="1">
                <a:solidFill>
                  <a:srgbClr val="FF0000"/>
                </a:solidFill>
              </a:rPr>
              <a:t>AND FOLATE DEFICIENCIES</a:t>
            </a:r>
            <a:endParaRPr lang="tr-TR" altLang="tr-TR" sz="2400">
              <a:solidFill>
                <a:srgbClr val="FF0000"/>
              </a:solidFill>
            </a:endParaRPr>
          </a:p>
        </p:txBody>
      </p:sp>
      <p:pic>
        <p:nvPicPr>
          <p:cNvPr id="17411" name="Picture 3">
            <a:extLst>
              <a:ext uri="{FF2B5EF4-FFF2-40B4-BE49-F238E27FC236}">
                <a16:creationId xmlns:a16="http://schemas.microsoft.com/office/drawing/2014/main" id="{4901EAEB-8C69-7749-9B8D-D6198DE93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957388"/>
            <a:ext cx="7734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png" descr="image.png"/>
          <p:cNvPicPr>
            <a:picLocks noChangeAspect="1"/>
          </p:cNvPicPr>
          <p:nvPr/>
        </p:nvPicPr>
        <p:blipFill>
          <a:blip r:embed="rId3"/>
          <a:stretch>
            <a:fillRect/>
          </a:stretch>
        </p:blipFill>
        <p:spPr>
          <a:xfrm>
            <a:off x="1219200" y="96837"/>
            <a:ext cx="6781800" cy="6684963"/>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a:extLst>
              <a:ext uri="{FF2B5EF4-FFF2-40B4-BE49-F238E27FC236}">
                <a16:creationId xmlns:a16="http://schemas.microsoft.com/office/drawing/2014/main" id="{9947C336-A447-07A2-593E-E46A4F0CD09E}"/>
              </a:ext>
            </a:extLst>
          </p:cNvPr>
          <p:cNvSpPr>
            <a:spLocks noGrp="1"/>
          </p:cNvSpPr>
          <p:nvPr>
            <p:ph type="title"/>
          </p:nvPr>
        </p:nvSpPr>
        <p:spPr>
          <a:xfrm>
            <a:off x="468313" y="260350"/>
            <a:ext cx="8229600" cy="1143000"/>
          </a:xfrm>
        </p:spPr>
        <p:txBody>
          <a:bodyPr/>
          <a:lstStyle/>
          <a:p>
            <a:pPr eaLnBrk="1" hangingPunct="1"/>
            <a:r>
              <a:rPr lang="tr-TR" altLang="tr-TR"/>
              <a:t>VİT B12</a:t>
            </a:r>
          </a:p>
        </p:txBody>
      </p:sp>
      <p:sp>
        <p:nvSpPr>
          <p:cNvPr id="18435" name="2 İçerik Yer Tutucusu">
            <a:extLst>
              <a:ext uri="{FF2B5EF4-FFF2-40B4-BE49-F238E27FC236}">
                <a16:creationId xmlns:a16="http://schemas.microsoft.com/office/drawing/2014/main" id="{DFE49A82-BEAD-148D-3629-F2AE81FCE3B5}"/>
              </a:ext>
            </a:extLst>
          </p:cNvPr>
          <p:cNvSpPr>
            <a:spLocks noGrp="1"/>
          </p:cNvSpPr>
          <p:nvPr>
            <p:ph idx="1"/>
          </p:nvPr>
        </p:nvSpPr>
        <p:spPr>
          <a:xfrm>
            <a:off x="611188" y="1844675"/>
            <a:ext cx="8064500" cy="2520950"/>
          </a:xfrm>
        </p:spPr>
        <p:txBody>
          <a:bodyPr/>
          <a:lstStyle/>
          <a:p>
            <a:pPr eaLnBrk="1" hangingPunct="1"/>
            <a:r>
              <a:rPr lang="tr-TR" altLang="tr-TR"/>
              <a:t>Terminal İleum</a:t>
            </a:r>
          </a:p>
          <a:p>
            <a:pPr eaLnBrk="1" hangingPunct="1"/>
            <a:r>
              <a:rPr lang="en-US" altLang="tr-TR"/>
              <a:t>The primary dietary sources of cobalamin are meat, eggs, milk, and cheese.</a:t>
            </a:r>
          </a:p>
          <a:p>
            <a:pPr eaLnBrk="1" hangingPunct="1"/>
            <a:r>
              <a:rPr lang="en-US" altLang="tr-TR"/>
              <a:t>The daily requirement is ~0.1 </a:t>
            </a:r>
            <a:r>
              <a:rPr lang="tr-TR" altLang="tr-TR"/>
              <a:t>mic</a:t>
            </a:r>
            <a:r>
              <a:rPr lang="en-US" altLang="tr-TR"/>
              <a:t>g/day.</a:t>
            </a:r>
            <a:endParaRPr lang="tr-TR" altLang="tr-TR"/>
          </a:p>
          <a:p>
            <a:pPr eaLnBrk="1" hangingPunct="1"/>
            <a:endParaRPr lang="tr-TR" alt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2A1C713F-070A-01D1-2973-EBC3F1F89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33338"/>
            <a:ext cx="3971925" cy="6791325"/>
          </a:xfrm>
          <a:prstGeom prst="rect">
            <a:avLst/>
          </a:prstGeom>
          <a:noFill/>
          <a:ln w="1270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479581A5-F973-85E6-3E49-BA9FA4715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85813"/>
            <a:ext cx="7129463" cy="5464175"/>
          </a:xfrm>
          <a:prstGeom prst="rect">
            <a:avLst/>
          </a:prstGeom>
          <a:noFill/>
          <a:ln w="57150">
            <a:solidFill>
              <a:srgbClr val="0000CC"/>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FF400D54-ECA5-D61D-CA64-B114D0378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6362700"/>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a:extLst>
              <a:ext uri="{FF2B5EF4-FFF2-40B4-BE49-F238E27FC236}">
                <a16:creationId xmlns:a16="http://schemas.microsoft.com/office/drawing/2014/main" id="{10975F1E-7B64-4081-94A6-EF631B724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431800"/>
            <a:ext cx="5357812"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3">
            <a:extLst>
              <a:ext uri="{FF2B5EF4-FFF2-40B4-BE49-F238E27FC236}">
                <a16:creationId xmlns:a16="http://schemas.microsoft.com/office/drawing/2014/main" id="{41CDA20E-BAB8-BE14-C389-8E0CCAFB8D5C}"/>
              </a:ext>
            </a:extLst>
          </p:cNvPr>
          <p:cNvSpPr txBox="1">
            <a:spLocks noChangeArrowheads="1"/>
          </p:cNvSpPr>
          <p:nvPr/>
        </p:nvSpPr>
        <p:spPr bwMode="auto">
          <a:xfrm>
            <a:off x="2379663"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lnSpc>
                <a:spcPct val="97000"/>
              </a:lnSpc>
              <a:spcBef>
                <a:spcPct val="0"/>
              </a:spcBef>
              <a:buClr>
                <a:srgbClr val="000000"/>
              </a:buClr>
              <a:buFont typeface="Times New Roman" panose="02020603050405020304" pitchFamily="18" charset="0"/>
              <a:buNone/>
            </a:pPr>
            <a:r>
              <a:rPr lang="en-GB" altLang="tr-TR" sz="800">
                <a:solidFill>
                  <a:schemeClr val="bg1"/>
                </a:solidFill>
              </a:rPr>
              <a:t>Copyright ©2004 CMA Media Inc. or its licensors</a:t>
            </a:r>
          </a:p>
        </p:txBody>
      </p:sp>
      <p:sp>
        <p:nvSpPr>
          <p:cNvPr id="21509" name="Text Box 4">
            <a:extLst>
              <a:ext uri="{FF2B5EF4-FFF2-40B4-BE49-F238E27FC236}">
                <a16:creationId xmlns:a16="http://schemas.microsoft.com/office/drawing/2014/main" id="{BEB29419-CD80-B426-E1C2-9C3970DE49FB}"/>
              </a:ext>
            </a:extLst>
          </p:cNvPr>
          <p:cNvSpPr txBox="1">
            <a:spLocks noChangeArrowheads="1"/>
          </p:cNvSpPr>
          <p:nvPr/>
        </p:nvSpPr>
        <p:spPr bwMode="auto">
          <a:xfrm>
            <a:off x="2214563" y="6429375"/>
            <a:ext cx="658812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lnSpc>
                <a:spcPct val="97000"/>
              </a:lnSpc>
              <a:spcBef>
                <a:spcPct val="0"/>
              </a:spcBef>
              <a:buClr>
                <a:srgbClr val="000000"/>
              </a:buClr>
              <a:buFont typeface="Times New Roman" panose="02020603050405020304" pitchFamily="18" charset="0"/>
              <a:buNone/>
            </a:pPr>
            <a:r>
              <a:rPr lang="en-GB" altLang="tr-TR" sz="1200" b="1">
                <a:solidFill>
                  <a:schemeClr val="bg1"/>
                </a:solidFill>
              </a:rPr>
              <a:t>Andres, E. et al. CMAJ 2004;171:251-259</a:t>
            </a:r>
          </a:p>
        </p:txBody>
      </p:sp>
      <p:sp>
        <p:nvSpPr>
          <p:cNvPr id="21510" name="Text Box 5">
            <a:extLst>
              <a:ext uri="{FF2B5EF4-FFF2-40B4-BE49-F238E27FC236}">
                <a16:creationId xmlns:a16="http://schemas.microsoft.com/office/drawing/2014/main" id="{C8214C4C-1766-4DBE-0B2F-660954E18A7D}"/>
              </a:ext>
            </a:extLst>
          </p:cNvPr>
          <p:cNvSpPr txBox="1">
            <a:spLocks noChangeArrowheads="1"/>
          </p:cNvSpPr>
          <p:nvPr/>
        </p:nvSpPr>
        <p:spPr bwMode="auto">
          <a:xfrm>
            <a:off x="179388" y="179388"/>
            <a:ext cx="87836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algn="ctr" eaLnBrk="1" hangingPunct="1">
              <a:lnSpc>
                <a:spcPct val="97000"/>
              </a:lnSpc>
              <a:spcBef>
                <a:spcPct val="0"/>
              </a:spcBef>
              <a:buClr>
                <a:srgbClr val="000000"/>
              </a:buClr>
              <a:buFont typeface="Times New Roman" panose="02020603050405020304" pitchFamily="18" charset="0"/>
              <a:buNone/>
            </a:pPr>
            <a:r>
              <a:rPr lang="en-GB" altLang="tr-TR" sz="1600" b="1">
                <a:solidFill>
                  <a:schemeClr val="bg1"/>
                </a:solidFill>
              </a:rPr>
              <a:t>Cobalamin metabolism and corresponding causes of deficiency</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a16="http://schemas.microsoft.com/office/drawing/2014/main" id="{CED232A9-0A5A-B183-1077-2EAABC8A21CE}"/>
              </a:ext>
            </a:extLst>
          </p:cNvPr>
          <p:cNvSpPr>
            <a:spLocks noGrp="1"/>
          </p:cNvSpPr>
          <p:nvPr>
            <p:ph type="title"/>
          </p:nvPr>
        </p:nvSpPr>
        <p:spPr/>
        <p:txBody>
          <a:bodyPr/>
          <a:lstStyle/>
          <a:p>
            <a:pPr eaLnBrk="1" hangingPunct="1"/>
            <a:r>
              <a:rPr lang="tr-TR" altLang="tr-TR" b="1"/>
              <a:t>Folic Acid</a:t>
            </a:r>
            <a:endParaRPr lang="tr-TR" altLang="tr-TR"/>
          </a:p>
        </p:txBody>
      </p:sp>
      <p:sp>
        <p:nvSpPr>
          <p:cNvPr id="22531" name="2 İçerik Yer Tutucusu">
            <a:extLst>
              <a:ext uri="{FF2B5EF4-FFF2-40B4-BE49-F238E27FC236}">
                <a16:creationId xmlns:a16="http://schemas.microsoft.com/office/drawing/2014/main" id="{5114639F-C669-B0EC-4CE0-A7D354F62420}"/>
              </a:ext>
            </a:extLst>
          </p:cNvPr>
          <p:cNvSpPr>
            <a:spLocks noGrp="1"/>
          </p:cNvSpPr>
          <p:nvPr>
            <p:ph idx="1"/>
          </p:nvPr>
        </p:nvSpPr>
        <p:spPr>
          <a:xfrm>
            <a:off x="468313" y="1268413"/>
            <a:ext cx="8229600" cy="4525962"/>
          </a:xfrm>
        </p:spPr>
        <p:txBody>
          <a:bodyPr/>
          <a:lstStyle/>
          <a:p>
            <a:pPr eaLnBrk="1" hangingPunct="1"/>
            <a:r>
              <a:rPr lang="en-US" altLang="tr-TR" sz="2400"/>
              <a:t>Folic acid (folate) is actually </a:t>
            </a:r>
            <a:r>
              <a:rPr lang="en-US" altLang="tr-TR" sz="2400" i="1"/>
              <a:t>pteroylglutamic acid. </a:t>
            </a:r>
            <a:endParaRPr lang="tr-TR" altLang="tr-TR" sz="2400" i="1"/>
          </a:p>
          <a:p>
            <a:pPr eaLnBrk="1" hangingPunct="1"/>
            <a:r>
              <a:rPr lang="en-US" altLang="tr-TR" sz="2400" i="1"/>
              <a:t>Folic acid is required for</a:t>
            </a:r>
            <a:r>
              <a:rPr lang="tr-TR" altLang="tr-TR" sz="2400" i="1"/>
              <a:t> </a:t>
            </a:r>
            <a:r>
              <a:rPr lang="en-US" altLang="tr-TR" sz="2400"/>
              <a:t>the transfer of one-carbon fragments such as methyl groups in numerous</a:t>
            </a:r>
            <a:r>
              <a:rPr lang="tr-TR" altLang="tr-TR" sz="2400"/>
              <a:t> chemical reactions.</a:t>
            </a:r>
          </a:p>
          <a:p>
            <a:pPr eaLnBrk="1" hangingPunct="1"/>
            <a:r>
              <a:rPr lang="en-US" altLang="tr-TR" sz="2400"/>
              <a:t>it is abundant in vegetables, fruit, cereals, and dairy products. </a:t>
            </a:r>
            <a:endParaRPr lang="tr-TR" altLang="tr-TR" sz="2400"/>
          </a:p>
          <a:p>
            <a:pPr eaLnBrk="1" hangingPunct="1"/>
            <a:r>
              <a:rPr lang="en-US" altLang="tr-TR" sz="2400"/>
              <a:t>Folic</a:t>
            </a:r>
            <a:r>
              <a:rPr lang="tr-TR" altLang="tr-TR" sz="2400"/>
              <a:t> </a:t>
            </a:r>
            <a:r>
              <a:rPr lang="en-US" altLang="tr-TR" sz="2400"/>
              <a:t>acid is heat labile, and much is destroyed by cooking. </a:t>
            </a:r>
            <a:endParaRPr lang="tr-TR" altLang="tr-TR" sz="2400"/>
          </a:p>
          <a:p>
            <a:pPr eaLnBrk="1" hangingPunct="1"/>
            <a:r>
              <a:rPr lang="en-US" altLang="tr-TR" sz="2400"/>
              <a:t>Therefore, the </a:t>
            </a:r>
            <a:r>
              <a:rPr lang="en-US" altLang="tr-TR" sz="2400" b="1"/>
              <a:t>primary</a:t>
            </a:r>
            <a:r>
              <a:rPr lang="tr-TR" altLang="tr-TR" sz="2400" b="1"/>
              <a:t> </a:t>
            </a:r>
            <a:r>
              <a:rPr lang="en-US" altLang="tr-TR" sz="2400" b="1"/>
              <a:t>dietary source for folic acid is fresh uncooked fruits and vegetables.</a:t>
            </a:r>
            <a:endParaRPr lang="tr-TR" altLang="tr-TR" sz="2400" b="1"/>
          </a:p>
          <a:p>
            <a:pPr eaLnBrk="1" hangingPunct="1"/>
            <a:r>
              <a:rPr lang="tr-TR" altLang="tr-TR" sz="2400"/>
              <a:t>P</a:t>
            </a:r>
            <a:r>
              <a:rPr lang="en-US" altLang="tr-TR" sz="2400"/>
              <a:t>rimarily absorbed in the jejunum. The daily requirement is ~50 </a:t>
            </a:r>
            <a:r>
              <a:rPr lang="tr-TR" altLang="tr-TR" sz="2400"/>
              <a:t>m</a:t>
            </a:r>
            <a:r>
              <a:rPr lang="en-US" altLang="tr-TR" sz="2400"/>
              <a:t>g</a:t>
            </a:r>
            <a:r>
              <a:rPr lang="tr-TR" altLang="tr-TR" sz="240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FE9B210F-C7E7-E63F-947D-AC662AEBA4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28775"/>
            <a:ext cx="4038600" cy="3595688"/>
          </a:xfrm>
          <a:noFill/>
        </p:spPr>
      </p:pic>
      <p:pic>
        <p:nvPicPr>
          <p:cNvPr id="23555" name="Picture 3">
            <a:extLst>
              <a:ext uri="{FF2B5EF4-FFF2-40B4-BE49-F238E27FC236}">
                <a16:creationId xmlns:a16="http://schemas.microsoft.com/office/drawing/2014/main" id="{F9AF8F39-BFB8-993A-13DB-837FCA1A47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28775"/>
            <a:ext cx="4038600" cy="3517900"/>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8DE43A2D-6520-94D8-280D-78159827D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836613"/>
            <a:ext cx="755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77C3C16D-5BB2-496B-8654-327302A21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5001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a:extLst>
              <a:ext uri="{FF2B5EF4-FFF2-40B4-BE49-F238E27FC236}">
                <a16:creationId xmlns:a16="http://schemas.microsoft.com/office/drawing/2014/main" id="{9DD2A407-12EE-82FE-02C8-6C5A4EA79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995863"/>
            <a:ext cx="3960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9C44D5B4-4B83-9BFF-5F24-C390F02F50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2205038"/>
            <a:ext cx="7331075" cy="2805112"/>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a:extLst>
              <a:ext uri="{FF2B5EF4-FFF2-40B4-BE49-F238E27FC236}">
                <a16:creationId xmlns:a16="http://schemas.microsoft.com/office/drawing/2014/main" id="{CB99983C-06F1-0B3B-D7B8-98AB746EDAC5}"/>
              </a:ext>
            </a:extLst>
          </p:cNvPr>
          <p:cNvSpPr>
            <a:spLocks noGrp="1"/>
          </p:cNvSpPr>
          <p:nvPr>
            <p:ph type="title"/>
          </p:nvPr>
        </p:nvSpPr>
        <p:spPr/>
        <p:txBody>
          <a:bodyPr/>
          <a:lstStyle/>
          <a:p>
            <a:pPr eaLnBrk="1" hangingPunct="1"/>
            <a:r>
              <a:rPr lang="tr-TR" altLang="tr-TR" b="1"/>
              <a:t>Neurologic Disease in Cobalamin Deficiency</a:t>
            </a:r>
            <a:endParaRPr lang="tr-TR" altLang="tr-TR"/>
          </a:p>
        </p:txBody>
      </p:sp>
      <p:sp>
        <p:nvSpPr>
          <p:cNvPr id="27651" name="2 İçerik Yer Tutucusu">
            <a:extLst>
              <a:ext uri="{FF2B5EF4-FFF2-40B4-BE49-F238E27FC236}">
                <a16:creationId xmlns:a16="http://schemas.microsoft.com/office/drawing/2014/main" id="{5E236E61-26D9-E584-700D-77215CCA3FAC}"/>
              </a:ext>
            </a:extLst>
          </p:cNvPr>
          <p:cNvSpPr>
            <a:spLocks noGrp="1"/>
          </p:cNvSpPr>
          <p:nvPr>
            <p:ph idx="1"/>
          </p:nvPr>
        </p:nvSpPr>
        <p:spPr/>
        <p:txBody>
          <a:bodyPr/>
          <a:lstStyle/>
          <a:p>
            <a:pPr eaLnBrk="1" hangingPunct="1"/>
            <a:r>
              <a:rPr lang="en-US" altLang="tr-TR" sz="2000"/>
              <a:t>Cobalamin deficiency may be complicated by neurologic disease, a feature</a:t>
            </a:r>
            <a:r>
              <a:rPr lang="tr-TR" altLang="tr-TR" sz="2000"/>
              <a:t> </a:t>
            </a:r>
            <a:r>
              <a:rPr lang="en-US" altLang="tr-TR" sz="2000"/>
              <a:t>that separates cobalamin from folate deficiencies.</a:t>
            </a:r>
            <a:endParaRPr lang="tr-TR" altLang="tr-TR" sz="2000"/>
          </a:p>
          <a:p>
            <a:pPr eaLnBrk="1" hangingPunct="1"/>
            <a:r>
              <a:rPr lang="tr-TR" altLang="tr-TR" sz="2000"/>
              <a:t>The degree of neurologic </a:t>
            </a:r>
            <a:r>
              <a:rPr lang="en-US" altLang="tr-TR" sz="2000"/>
              <a:t>disorder does not correlate with the degree of anemia</a:t>
            </a:r>
            <a:r>
              <a:rPr lang="tr-TR" altLang="tr-TR" sz="2000"/>
              <a:t>.</a:t>
            </a:r>
          </a:p>
          <a:p>
            <a:pPr eaLnBrk="1" hangingPunct="1"/>
            <a:r>
              <a:rPr lang="tr-TR" altLang="tr-TR" sz="2000"/>
              <a:t>Patients may </a:t>
            </a:r>
            <a:r>
              <a:rPr lang="en-US" altLang="tr-TR" sz="2000"/>
              <a:t>have severe neurologic disease without significant hematologic abnormalities.</a:t>
            </a:r>
            <a:endParaRPr lang="tr-TR" altLang="tr-TR" sz="2000"/>
          </a:p>
          <a:p>
            <a:pPr eaLnBrk="1" hangingPunct="1"/>
            <a:r>
              <a:rPr lang="en-US" altLang="tr-TR" sz="2000"/>
              <a:t>The primary neuropathologic change in cobalamin deficiency is</a:t>
            </a:r>
            <a:r>
              <a:rPr lang="tr-TR" altLang="tr-TR" sz="2000"/>
              <a:t> </a:t>
            </a:r>
            <a:r>
              <a:rPr lang="en-US" altLang="tr-TR" sz="2000"/>
              <a:t>demyelination of the dorsal and lateral columns of the spinal cord and the</a:t>
            </a:r>
            <a:r>
              <a:rPr lang="tr-TR" altLang="tr-TR" sz="2000"/>
              <a:t> cerebral cortex.</a:t>
            </a:r>
          </a:p>
          <a:p>
            <a:pPr eaLnBrk="1" hangingPunct="1"/>
            <a:r>
              <a:rPr lang="en-US" altLang="tr-TR" sz="2000"/>
              <a:t>Both sensory and motor systems are affected, leading to the</a:t>
            </a:r>
            <a:r>
              <a:rPr lang="tr-TR" altLang="tr-TR" sz="2000"/>
              <a:t> </a:t>
            </a:r>
            <a:r>
              <a:rPr lang="en-US" altLang="tr-TR" sz="2000"/>
              <a:t>terms </a:t>
            </a:r>
            <a:r>
              <a:rPr lang="en-US" altLang="tr-TR" sz="2000" i="1">
                <a:solidFill>
                  <a:srgbClr val="FF0000"/>
                </a:solidFill>
              </a:rPr>
              <a:t>subacute combined degeneration and combined system disease</a:t>
            </a:r>
            <a:r>
              <a:rPr lang="en-US" altLang="tr-TR" sz="2000" i="1"/>
              <a:t>.</a:t>
            </a:r>
            <a:endParaRPr lang="tr-TR" altLang="tr-TR" sz="2000" i="1"/>
          </a:p>
          <a:p>
            <a:pPr eaLnBrk="1" hangingPunct="1"/>
            <a:endParaRPr lang="tr-TR" altLang="tr-T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png" descr="image.png"/>
          <p:cNvPicPr>
            <a:picLocks noChangeAspect="1"/>
          </p:cNvPicPr>
          <p:nvPr/>
        </p:nvPicPr>
        <p:blipFill>
          <a:blip r:embed="rId2"/>
          <a:stretch>
            <a:fillRect/>
          </a:stretch>
        </p:blipFill>
        <p:spPr>
          <a:xfrm>
            <a:off x="1343025" y="466725"/>
            <a:ext cx="6419850" cy="3724275"/>
          </a:xfrm>
          <a:prstGeom prst="rect">
            <a:avLst/>
          </a:prstGeom>
          <a:ln w="12700">
            <a:miter lim="400000"/>
          </a:ln>
        </p:spPr>
      </p:pic>
      <p:pic>
        <p:nvPicPr>
          <p:cNvPr id="149" name="image.png" descr="image.png"/>
          <p:cNvPicPr>
            <a:picLocks noChangeAspect="1"/>
          </p:cNvPicPr>
          <p:nvPr/>
        </p:nvPicPr>
        <p:blipFill>
          <a:blip r:embed="rId3"/>
          <a:stretch>
            <a:fillRect/>
          </a:stretch>
        </p:blipFill>
        <p:spPr>
          <a:xfrm>
            <a:off x="1343025" y="4171950"/>
            <a:ext cx="6429375" cy="2381250"/>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a:extLst>
              <a:ext uri="{FF2B5EF4-FFF2-40B4-BE49-F238E27FC236}">
                <a16:creationId xmlns:a16="http://schemas.microsoft.com/office/drawing/2014/main" id="{4772EEAD-0687-892E-C8FE-9C51EE126E23}"/>
              </a:ext>
            </a:extLst>
          </p:cNvPr>
          <p:cNvSpPr>
            <a:spLocks noGrp="1"/>
          </p:cNvSpPr>
          <p:nvPr>
            <p:ph type="title"/>
          </p:nvPr>
        </p:nvSpPr>
        <p:spPr/>
        <p:txBody>
          <a:bodyPr/>
          <a:lstStyle/>
          <a:p>
            <a:pPr eaLnBrk="1" hangingPunct="1"/>
            <a:r>
              <a:rPr lang="tr-TR" altLang="tr-TR" b="1"/>
              <a:t>Laboratory Evaluation</a:t>
            </a:r>
            <a:endParaRPr lang="tr-TR" altLang="tr-TR"/>
          </a:p>
        </p:txBody>
      </p:sp>
      <p:pic>
        <p:nvPicPr>
          <p:cNvPr id="28675" name="Picture 2">
            <a:extLst>
              <a:ext uri="{FF2B5EF4-FFF2-40B4-BE49-F238E27FC236}">
                <a16:creationId xmlns:a16="http://schemas.microsoft.com/office/drawing/2014/main" id="{86B744A6-5E47-9705-BE7A-860AC109D2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412875"/>
            <a:ext cx="5403850" cy="4679950"/>
          </a:xfrm>
          <a:noFill/>
        </p:spPr>
      </p:pic>
      <p:pic>
        <p:nvPicPr>
          <p:cNvPr id="28676" name="Picture 3">
            <a:extLst>
              <a:ext uri="{FF2B5EF4-FFF2-40B4-BE49-F238E27FC236}">
                <a16:creationId xmlns:a16="http://schemas.microsoft.com/office/drawing/2014/main" id="{C5FF5F2B-66B2-0334-F103-3E8486F0B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00213"/>
            <a:ext cx="3313113"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a:extLst>
              <a:ext uri="{FF2B5EF4-FFF2-40B4-BE49-F238E27FC236}">
                <a16:creationId xmlns:a16="http://schemas.microsoft.com/office/drawing/2014/main" id="{9C2B3878-2089-5E77-E250-177840543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05263"/>
            <a:ext cx="327342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EDC5DA5-CB24-2997-1BF2-7BC38AD43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552575"/>
            <a:ext cx="54292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38748B7E-4ABF-B590-ECE2-987E2BA4D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5888"/>
            <a:ext cx="7562850" cy="6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Yuvarlatılmış Dikdörtgen">
            <a:extLst>
              <a:ext uri="{FF2B5EF4-FFF2-40B4-BE49-F238E27FC236}">
                <a16:creationId xmlns:a16="http://schemas.microsoft.com/office/drawing/2014/main" id="{09A1719B-95DB-F7F0-4E46-EE5629641DDC}"/>
              </a:ext>
            </a:extLst>
          </p:cNvPr>
          <p:cNvSpPr/>
          <p:nvPr/>
        </p:nvSpPr>
        <p:spPr>
          <a:xfrm>
            <a:off x="827088" y="5013325"/>
            <a:ext cx="7489825" cy="50323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a:extLst>
              <a:ext uri="{FF2B5EF4-FFF2-40B4-BE49-F238E27FC236}">
                <a16:creationId xmlns:a16="http://schemas.microsoft.com/office/drawing/2014/main" id="{66A64569-BE7E-F2EE-2F59-B25849D035E5}"/>
              </a:ext>
            </a:extLst>
          </p:cNvPr>
          <p:cNvSpPr>
            <a:spLocks noGrp="1"/>
          </p:cNvSpPr>
          <p:nvPr>
            <p:ph type="title"/>
          </p:nvPr>
        </p:nvSpPr>
        <p:spPr>
          <a:xfrm>
            <a:off x="457200" y="274638"/>
            <a:ext cx="8229600" cy="706437"/>
          </a:xfrm>
        </p:spPr>
        <p:txBody>
          <a:bodyPr/>
          <a:lstStyle/>
          <a:p>
            <a:pPr eaLnBrk="1" hangingPunct="1"/>
            <a:r>
              <a:rPr lang="tr-TR" altLang="tr-TR" sz="3200" b="1"/>
              <a:t>Treatment of Megaloblastic Anemia</a:t>
            </a:r>
            <a:endParaRPr lang="tr-TR" altLang="tr-TR" sz="3200"/>
          </a:p>
        </p:txBody>
      </p:sp>
      <p:sp>
        <p:nvSpPr>
          <p:cNvPr id="31747" name="2 İçerik Yer Tutucusu">
            <a:extLst>
              <a:ext uri="{FF2B5EF4-FFF2-40B4-BE49-F238E27FC236}">
                <a16:creationId xmlns:a16="http://schemas.microsoft.com/office/drawing/2014/main" id="{4CB11512-DBD8-0B8C-8750-C08931F522FE}"/>
              </a:ext>
            </a:extLst>
          </p:cNvPr>
          <p:cNvSpPr>
            <a:spLocks noGrp="1"/>
          </p:cNvSpPr>
          <p:nvPr>
            <p:ph idx="1"/>
          </p:nvPr>
        </p:nvSpPr>
        <p:spPr>
          <a:xfrm>
            <a:off x="395288" y="981075"/>
            <a:ext cx="8229600" cy="5616575"/>
          </a:xfrm>
        </p:spPr>
        <p:txBody>
          <a:bodyPr/>
          <a:lstStyle/>
          <a:p>
            <a:pPr eaLnBrk="1" hangingPunct="1"/>
            <a:r>
              <a:rPr lang="en-US" altLang="tr-TR" sz="2400"/>
              <a:t>It is critical to determine whether the deficiency is due to folic acid or cobalamin;</a:t>
            </a:r>
            <a:r>
              <a:rPr lang="tr-TR" altLang="tr-TR" sz="2400"/>
              <a:t> </a:t>
            </a:r>
            <a:r>
              <a:rPr lang="en-US" altLang="tr-TR" sz="2400"/>
              <a:t>giving the wrong treatment is ineffective and potentially dangerous.</a:t>
            </a:r>
            <a:endParaRPr lang="tr-TR" altLang="tr-TR" sz="2400"/>
          </a:p>
          <a:p>
            <a:pPr eaLnBrk="1" hangingPunct="1"/>
            <a:r>
              <a:rPr lang="en-US" altLang="tr-TR" sz="2400"/>
              <a:t>Oral folate supplementation is the treatment of choice for most cases of</a:t>
            </a:r>
            <a:r>
              <a:rPr lang="tr-TR" altLang="tr-TR" sz="2400"/>
              <a:t> folate deficiency.</a:t>
            </a:r>
          </a:p>
          <a:p>
            <a:pPr eaLnBrk="1" hangingPunct="1"/>
            <a:r>
              <a:rPr lang="tr-TR" altLang="tr-TR" sz="2400"/>
              <a:t>Available preparations include </a:t>
            </a:r>
            <a:r>
              <a:rPr lang="en-US" altLang="tr-TR" sz="2400"/>
              <a:t>cyanocobalamin and hydroxocobalamin. </a:t>
            </a:r>
            <a:endParaRPr lang="tr-TR" altLang="tr-TR" sz="2400"/>
          </a:p>
          <a:p>
            <a:pPr eaLnBrk="1" hangingPunct="1"/>
            <a:r>
              <a:rPr lang="en-US" altLang="tr-TR" sz="2400"/>
              <a:t>A typical treatment regimen</a:t>
            </a:r>
            <a:r>
              <a:rPr lang="tr-TR" altLang="tr-TR" sz="2400"/>
              <a:t> </a:t>
            </a:r>
            <a:r>
              <a:rPr lang="en-US" altLang="tr-TR" sz="2400"/>
              <a:t>would be 1,000 </a:t>
            </a:r>
            <a:r>
              <a:rPr lang="tr-TR" altLang="tr-TR" sz="2400"/>
              <a:t>mic</a:t>
            </a:r>
            <a:r>
              <a:rPr lang="en-US" altLang="tr-TR" sz="2400"/>
              <a:t>g (1 mg) of cyanocobalamin for </a:t>
            </a:r>
            <a:r>
              <a:rPr lang="tr-TR" altLang="tr-TR" sz="2400"/>
              <a:t>10 days</a:t>
            </a:r>
            <a:r>
              <a:rPr lang="en-US" altLang="tr-TR" sz="2400"/>
              <a:t>, followed</a:t>
            </a:r>
            <a:r>
              <a:rPr lang="tr-TR" altLang="tr-TR" sz="2400"/>
              <a:t> </a:t>
            </a:r>
            <a:r>
              <a:rPr lang="en-US" altLang="tr-TR" sz="2400"/>
              <a:t>by 1,000 g monthly for life. </a:t>
            </a:r>
            <a:endParaRPr lang="tr-TR" altLang="tr-TR" sz="2400"/>
          </a:p>
          <a:p>
            <a:pPr eaLnBrk="1" hangingPunct="1"/>
            <a:r>
              <a:rPr lang="en-US" altLang="tr-TR" sz="2400" b="1"/>
              <a:t>It is critical that once cobalamin deficiency</a:t>
            </a:r>
            <a:r>
              <a:rPr lang="tr-TR" altLang="tr-TR" sz="2400" b="1"/>
              <a:t> </a:t>
            </a:r>
            <a:r>
              <a:rPr lang="en-US" altLang="tr-TR" sz="2400" b="1"/>
              <a:t>is documented, therapy must be continued for life.</a:t>
            </a:r>
            <a:endParaRPr lang="tr-TR" altLang="tr-TR" sz="2400" b="1"/>
          </a:p>
          <a:p>
            <a:pPr eaLnBrk="1" hangingPunct="1"/>
            <a:r>
              <a:rPr lang="tr-TR" altLang="tr-TR" sz="2400"/>
              <a:t>T</a:t>
            </a:r>
            <a:r>
              <a:rPr lang="en-US" altLang="tr-TR" sz="2400"/>
              <a:t>reatment of cobalamin deficiency with folic</a:t>
            </a:r>
            <a:r>
              <a:rPr lang="tr-TR" altLang="tr-TR" sz="2400"/>
              <a:t> </a:t>
            </a:r>
            <a:r>
              <a:rPr lang="en-US" altLang="tr-TR" sz="2400"/>
              <a:t>acid may </a:t>
            </a:r>
            <a:r>
              <a:rPr lang="en-US" altLang="tr-TR" sz="2400" i="1"/>
              <a:t>accelerate the progression of neurologic disease.</a:t>
            </a:r>
            <a:endParaRPr lang="tr-TR" altLang="tr-TR" sz="2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a:extLst>
              <a:ext uri="{FF2B5EF4-FFF2-40B4-BE49-F238E27FC236}">
                <a16:creationId xmlns:a16="http://schemas.microsoft.com/office/drawing/2014/main" id="{E51DC593-C557-15E7-D638-4E81A4FAB91C}"/>
              </a:ext>
            </a:extLst>
          </p:cNvPr>
          <p:cNvSpPr>
            <a:spLocks noGrp="1"/>
          </p:cNvSpPr>
          <p:nvPr>
            <p:ph type="title"/>
          </p:nvPr>
        </p:nvSpPr>
        <p:spPr>
          <a:xfrm>
            <a:off x="457200" y="274638"/>
            <a:ext cx="8229600" cy="633412"/>
          </a:xfrm>
        </p:spPr>
        <p:txBody>
          <a:bodyPr/>
          <a:lstStyle/>
          <a:p>
            <a:pPr eaLnBrk="1" hangingPunct="1"/>
            <a:r>
              <a:rPr lang="tr-TR" altLang="tr-TR"/>
              <a:t>M</a:t>
            </a:r>
            <a:r>
              <a:rPr lang="en-US" altLang="tr-TR"/>
              <a:t>onitor the response to therapy</a:t>
            </a:r>
            <a:endParaRPr lang="tr-TR" altLang="tr-TR"/>
          </a:p>
        </p:txBody>
      </p:sp>
      <p:sp>
        <p:nvSpPr>
          <p:cNvPr id="32771" name="2 İçerik Yer Tutucusu">
            <a:extLst>
              <a:ext uri="{FF2B5EF4-FFF2-40B4-BE49-F238E27FC236}">
                <a16:creationId xmlns:a16="http://schemas.microsoft.com/office/drawing/2014/main" id="{06FF2C6D-2DA7-C917-34C4-92262F244447}"/>
              </a:ext>
            </a:extLst>
          </p:cNvPr>
          <p:cNvSpPr>
            <a:spLocks noGrp="1"/>
          </p:cNvSpPr>
          <p:nvPr>
            <p:ph idx="1"/>
          </p:nvPr>
        </p:nvSpPr>
        <p:spPr>
          <a:xfrm>
            <a:off x="457200" y="981075"/>
            <a:ext cx="8229600" cy="5145088"/>
          </a:xfrm>
        </p:spPr>
        <p:txBody>
          <a:bodyPr/>
          <a:lstStyle/>
          <a:p>
            <a:pPr eaLnBrk="1" hangingPunct="1"/>
            <a:r>
              <a:rPr lang="en-US" altLang="tr-TR" sz="2400"/>
              <a:t>Reticulocytosis should appear after about 2 to 3 days, with a</a:t>
            </a:r>
            <a:r>
              <a:rPr lang="tr-TR" altLang="tr-TR" sz="2400"/>
              <a:t> </a:t>
            </a:r>
            <a:r>
              <a:rPr lang="en-US" altLang="tr-TR" sz="2400"/>
              <a:t>maximum response at 5 to 8 days. </a:t>
            </a:r>
            <a:endParaRPr lang="tr-TR" altLang="tr-TR" sz="2400"/>
          </a:p>
          <a:p>
            <a:pPr eaLnBrk="1" hangingPunct="1"/>
            <a:r>
              <a:rPr lang="en-US" altLang="tr-TR" sz="2400"/>
              <a:t>The hemoglobin should begin to rise</a:t>
            </a:r>
            <a:r>
              <a:rPr lang="tr-TR" altLang="tr-TR" sz="2400"/>
              <a:t> </a:t>
            </a:r>
            <a:r>
              <a:rPr lang="en-US" altLang="tr-TR" sz="2400"/>
              <a:t>after about 1 week, with normalization of the hemoglobin by 4 to 8 weeks.</a:t>
            </a:r>
          </a:p>
          <a:p>
            <a:pPr eaLnBrk="1" hangingPunct="1"/>
            <a:r>
              <a:rPr lang="en-US" altLang="tr-TR" sz="2400"/>
              <a:t>The granulocyte count usually reaches a normal level within 1 week; hypersegmentation</a:t>
            </a:r>
            <a:r>
              <a:rPr lang="tr-TR" altLang="tr-TR" sz="2400"/>
              <a:t> </a:t>
            </a:r>
            <a:r>
              <a:rPr lang="en-US" altLang="tr-TR" sz="2400"/>
              <a:t>of neutrophils usually disappears within 2 weeks. </a:t>
            </a:r>
            <a:endParaRPr lang="tr-TR" altLang="tr-TR" sz="2400"/>
          </a:p>
          <a:p>
            <a:pPr eaLnBrk="1" hangingPunct="1"/>
            <a:r>
              <a:rPr lang="en-US" altLang="tr-TR" sz="2400"/>
              <a:t>The platelet</a:t>
            </a:r>
            <a:r>
              <a:rPr lang="tr-TR" altLang="tr-TR" sz="2400"/>
              <a:t> </a:t>
            </a:r>
            <a:r>
              <a:rPr lang="en-US" altLang="tr-TR" sz="2400"/>
              <a:t>count usually returns to normal within 1 week.</a:t>
            </a:r>
            <a:r>
              <a:rPr lang="tr-TR" altLang="tr-TR" sz="2400"/>
              <a:t> </a:t>
            </a:r>
          </a:p>
          <a:p>
            <a:pPr eaLnBrk="1" hangingPunct="1"/>
            <a:r>
              <a:rPr lang="en-US" altLang="tr-TR" sz="2400"/>
              <a:t>The bone marrow shows</a:t>
            </a:r>
            <a:r>
              <a:rPr lang="tr-TR" altLang="tr-TR" sz="2400"/>
              <a:t> </a:t>
            </a:r>
            <a:r>
              <a:rPr lang="en-US" altLang="tr-TR" sz="2400"/>
              <a:t>dramatic improvement, with disappearance of megaloblasts within 1 to 2</a:t>
            </a:r>
            <a:r>
              <a:rPr lang="tr-TR" altLang="tr-TR" sz="2400"/>
              <a:t> </a:t>
            </a:r>
            <a:r>
              <a:rPr lang="en-US" altLang="tr-TR" sz="2400"/>
              <a:t>days. </a:t>
            </a:r>
            <a:endParaRPr lang="tr-TR" altLang="tr-TR" sz="2400"/>
          </a:p>
          <a:p>
            <a:pPr eaLnBrk="1" hangingPunct="1"/>
            <a:r>
              <a:rPr lang="en-US" altLang="tr-TR" sz="2400"/>
              <a:t>The serum LD and bilirubin drop rapidly.</a:t>
            </a:r>
            <a:endParaRPr lang="tr-TR" altLang="tr-T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ymptoms"/>
          <p:cNvSpPr txBox="1">
            <a:spLocks noGrp="1"/>
          </p:cNvSpPr>
          <p:nvPr>
            <p:ph type="title" idx="4294967295"/>
          </p:nvPr>
        </p:nvSpPr>
        <p:spPr>
          <a:xfrm>
            <a:off x="914400" y="512762"/>
            <a:ext cx="7772400" cy="914401"/>
          </a:xfrm>
          <a:prstGeom prst="rect">
            <a:avLst/>
          </a:prstGeom>
        </p:spPr>
        <p:txBody>
          <a:bodyPr>
            <a:normAutofit/>
          </a:bodyPr>
          <a:lstStyle/>
          <a:p>
            <a:r>
              <a:t>Symptoms</a:t>
            </a:r>
          </a:p>
        </p:txBody>
      </p:sp>
      <p:sp>
        <p:nvSpPr>
          <p:cNvPr id="152" name="Dyspnea…"/>
          <p:cNvSpPr txBox="1">
            <a:spLocks noGrp="1"/>
          </p:cNvSpPr>
          <p:nvPr>
            <p:ph type="body" sz="quarter" idx="4294967295"/>
          </p:nvPr>
        </p:nvSpPr>
        <p:spPr>
          <a:xfrm>
            <a:off x="304800" y="1676400"/>
            <a:ext cx="3049588" cy="4081463"/>
          </a:xfrm>
          <a:prstGeom prst="rect">
            <a:avLst/>
          </a:prstGeom>
        </p:spPr>
        <p:txBody>
          <a:bodyPr>
            <a:normAutofit/>
          </a:bodyPr>
          <a:lstStyle/>
          <a:p>
            <a:pPr marL="407050" indent="-339470" defTabSz="905255">
              <a:lnSpc>
                <a:spcPct val="80000"/>
              </a:lnSpc>
              <a:spcBef>
                <a:spcPts val="2500"/>
              </a:spcBef>
              <a:buChar char="▪"/>
              <a:defRPr sz="2574"/>
            </a:pPr>
            <a:r>
              <a:t>Dyspnea</a:t>
            </a:r>
          </a:p>
          <a:p>
            <a:pPr marL="407050" indent="-339470" defTabSz="905255">
              <a:lnSpc>
                <a:spcPct val="80000"/>
              </a:lnSpc>
              <a:spcBef>
                <a:spcPts val="2500"/>
              </a:spcBef>
              <a:buChar char="▪"/>
              <a:defRPr sz="2574"/>
            </a:pPr>
            <a:r>
              <a:t>Headaches</a:t>
            </a:r>
          </a:p>
          <a:p>
            <a:pPr marL="407050" indent="-339470" defTabSz="905255">
              <a:lnSpc>
                <a:spcPct val="80000"/>
              </a:lnSpc>
              <a:spcBef>
                <a:spcPts val="2500"/>
              </a:spcBef>
              <a:buChar char="▪"/>
              <a:defRPr sz="2574"/>
            </a:pPr>
            <a:r>
              <a:t>Fatigue</a:t>
            </a:r>
          </a:p>
          <a:p>
            <a:pPr marL="407050" indent="-339470" defTabSz="905255">
              <a:lnSpc>
                <a:spcPct val="80000"/>
              </a:lnSpc>
              <a:spcBef>
                <a:spcPts val="2500"/>
              </a:spcBef>
              <a:buChar char="▪"/>
              <a:defRPr sz="2574"/>
            </a:pPr>
            <a:r>
              <a:t>Roaring in the Ears</a:t>
            </a:r>
          </a:p>
          <a:p>
            <a:pPr marL="407050" indent="-339470" defTabSz="905255">
              <a:lnSpc>
                <a:spcPct val="80000"/>
              </a:lnSpc>
              <a:spcBef>
                <a:spcPts val="2500"/>
              </a:spcBef>
              <a:buChar char="▪"/>
              <a:defRPr sz="2574"/>
            </a:pPr>
            <a:r>
              <a:t>Palpitations</a:t>
            </a:r>
          </a:p>
          <a:p>
            <a:pPr marL="407050" indent="-339470" defTabSz="905255">
              <a:lnSpc>
                <a:spcPct val="80000"/>
              </a:lnSpc>
              <a:spcBef>
                <a:spcPts val="2500"/>
              </a:spcBef>
              <a:buChar char="▪"/>
              <a:defRPr sz="2574"/>
            </a:pPr>
            <a:r>
              <a:t>PICA</a:t>
            </a:r>
          </a:p>
        </p:txBody>
      </p:sp>
      <p:sp>
        <p:nvSpPr>
          <p:cNvPr id="153" name="Common symptoms of anemia include decreased work capacity,…"/>
          <p:cNvSpPr txBox="1"/>
          <p:nvPr/>
        </p:nvSpPr>
        <p:spPr>
          <a:xfrm>
            <a:off x="3958634" y="4054749"/>
            <a:ext cx="5091748" cy="2031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FFFFFF"/>
                </a:solidFill>
              </a:defRPr>
            </a:pPr>
            <a:endParaRPr dirty="0"/>
          </a:p>
          <a:p>
            <a:pPr>
              <a:defRPr b="1">
                <a:solidFill>
                  <a:srgbClr val="FFFFFF"/>
                </a:solidFill>
              </a:defRPr>
            </a:pPr>
            <a:endParaRPr dirty="0"/>
          </a:p>
          <a:p>
            <a:pPr>
              <a:defRPr b="1">
                <a:solidFill>
                  <a:srgbClr val="FFFFFF"/>
                </a:solidFill>
              </a:defRPr>
            </a:pPr>
            <a:r>
              <a:rPr dirty="0"/>
              <a:t>The severity of symptoms may vary widely depending on the </a:t>
            </a:r>
            <a:r>
              <a:rPr i="1" u="sng" dirty="0"/>
              <a:t>degree of anemia</a:t>
            </a:r>
            <a:r>
              <a:rPr dirty="0"/>
              <a:t>, the time period over which anemia developed, the age of the patient, and other medical conditions that are present.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ica is characterized by an appetite for substances that are largely non-nutritive, such as ice (pagophagia); hair (trichophagia); paper (papyrophagia); drywall or paint; metal (metallophagia); stones (lithophagia) or soil (geophagia); glass (hyalophagia"/>
          <p:cNvSpPr txBox="1"/>
          <p:nvPr/>
        </p:nvSpPr>
        <p:spPr>
          <a:xfrm>
            <a:off x="441007" y="1844675"/>
            <a:ext cx="7757161" cy="241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5400" b="1">
                <a:solidFill>
                  <a:srgbClr val="FFFFFF"/>
                </a:solidFill>
                <a:latin typeface="Segoe Print"/>
                <a:ea typeface="Segoe Print"/>
                <a:cs typeface="Segoe Print"/>
                <a:sym typeface="Segoe Print"/>
              </a:defRPr>
            </a:pPr>
            <a:r>
              <a:t>Pica</a:t>
            </a:r>
            <a:r>
              <a:rPr sz="2000" b="0"/>
              <a:t> is characterized by an </a:t>
            </a:r>
            <a:r>
              <a:rPr sz="2000" b="0" u="sng">
                <a:solidFill>
                  <a:srgbClr val="EB8803"/>
                </a:solidFill>
                <a:uFill>
                  <a:solidFill>
                    <a:srgbClr val="EB8803"/>
                  </a:solidFill>
                </a:uFill>
                <a:hlinkClick r:id="rId2"/>
              </a:rPr>
              <a:t>appetite</a:t>
            </a:r>
            <a:r>
              <a:rPr sz="2000" b="0">
                <a:solidFill>
                  <a:srgbClr val="FFFF00"/>
                </a:solidFill>
              </a:rPr>
              <a:t> </a:t>
            </a:r>
            <a:r>
              <a:rPr sz="2000" b="0"/>
              <a:t>for substances that are largely non-nutritive, such as ice (</a:t>
            </a:r>
            <a:r>
              <a:rPr sz="2000" b="0" u="sng">
                <a:solidFill>
                  <a:srgbClr val="EB8803"/>
                </a:solidFill>
                <a:uFill>
                  <a:solidFill>
                    <a:srgbClr val="EB8803"/>
                  </a:solidFill>
                </a:uFill>
                <a:hlinkClick r:id="rId3"/>
              </a:rPr>
              <a:t>pagophagia</a:t>
            </a:r>
            <a:r>
              <a:rPr sz="2000" b="0">
                <a:solidFill>
                  <a:srgbClr val="FFFF00"/>
                </a:solidFill>
              </a:rPr>
              <a:t>); </a:t>
            </a:r>
            <a:r>
              <a:rPr sz="2000" b="0"/>
              <a:t>hair (</a:t>
            </a:r>
            <a:r>
              <a:rPr sz="2000" b="0" u="sng">
                <a:solidFill>
                  <a:srgbClr val="EB8803"/>
                </a:solidFill>
                <a:uFill>
                  <a:solidFill>
                    <a:srgbClr val="EB8803"/>
                  </a:solidFill>
                </a:uFill>
                <a:hlinkClick r:id="rId4"/>
              </a:rPr>
              <a:t>trichophagia</a:t>
            </a:r>
            <a:r>
              <a:rPr sz="2000" b="0"/>
              <a:t>); paper </a:t>
            </a:r>
            <a:r>
              <a:rPr sz="2000" b="0">
                <a:solidFill>
                  <a:srgbClr val="FFFF00"/>
                </a:solidFill>
              </a:rPr>
              <a:t>(papyrophagia); </a:t>
            </a:r>
            <a:r>
              <a:rPr sz="2000" b="0"/>
              <a:t>drywall or paint; metal (</a:t>
            </a:r>
            <a:r>
              <a:rPr sz="2000" b="0">
                <a:solidFill>
                  <a:srgbClr val="FFFF00"/>
                </a:solidFill>
              </a:rPr>
              <a:t>metallophagia); </a:t>
            </a:r>
            <a:r>
              <a:rPr sz="2000" b="0"/>
              <a:t>stones (</a:t>
            </a:r>
            <a:r>
              <a:rPr sz="2000" b="0">
                <a:solidFill>
                  <a:srgbClr val="FFFF00"/>
                </a:solidFill>
              </a:rPr>
              <a:t>lithophagia) </a:t>
            </a:r>
            <a:r>
              <a:rPr sz="2000" b="0"/>
              <a:t>or soil (</a:t>
            </a:r>
            <a:r>
              <a:rPr sz="2000" b="0" u="sng">
                <a:solidFill>
                  <a:srgbClr val="EB8803"/>
                </a:solidFill>
                <a:uFill>
                  <a:solidFill>
                    <a:srgbClr val="EB8803"/>
                  </a:solidFill>
                </a:uFill>
                <a:hlinkClick r:id="rId5"/>
              </a:rPr>
              <a:t>geophagia</a:t>
            </a:r>
            <a:r>
              <a:rPr sz="2000" b="0"/>
              <a:t>); glass (hyalophagia); or feces (</a:t>
            </a:r>
            <a:r>
              <a:rPr sz="2000" b="0" u="sng">
                <a:solidFill>
                  <a:srgbClr val="EB8803"/>
                </a:solidFill>
                <a:uFill>
                  <a:solidFill>
                    <a:srgbClr val="EB8803"/>
                  </a:solidFill>
                </a:uFill>
                <a:hlinkClick r:id="rId6"/>
              </a:rPr>
              <a:t>coprophagia</a:t>
            </a:r>
            <a:r>
              <a:rPr sz="2000" b="0"/>
              <a:t>); and chalk</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hysical signs of anemia"/>
          <p:cNvSpPr txBox="1">
            <a:spLocks noGrp="1"/>
          </p:cNvSpPr>
          <p:nvPr>
            <p:ph type="title" idx="4294967295"/>
          </p:nvPr>
        </p:nvSpPr>
        <p:spPr>
          <a:xfrm>
            <a:off x="914400" y="512762"/>
            <a:ext cx="7772400" cy="914401"/>
          </a:xfrm>
          <a:prstGeom prst="rect">
            <a:avLst/>
          </a:prstGeom>
        </p:spPr>
        <p:txBody>
          <a:bodyPr>
            <a:normAutofit/>
          </a:bodyPr>
          <a:lstStyle/>
          <a:p>
            <a:r>
              <a:t>Physical signs of anemia </a:t>
            </a:r>
          </a:p>
        </p:txBody>
      </p:sp>
      <p:sp>
        <p:nvSpPr>
          <p:cNvPr id="158" name="Pallor…"/>
          <p:cNvSpPr txBox="1">
            <a:spLocks noGrp="1"/>
          </p:cNvSpPr>
          <p:nvPr>
            <p:ph type="body" idx="4294967295"/>
          </p:nvPr>
        </p:nvSpPr>
        <p:spPr>
          <a:xfrm>
            <a:off x="914400" y="1784349"/>
            <a:ext cx="7772400" cy="4572002"/>
          </a:xfrm>
          <a:prstGeom prst="rect">
            <a:avLst/>
          </a:prstGeom>
        </p:spPr>
        <p:txBody>
          <a:bodyPr>
            <a:normAutofit/>
          </a:bodyPr>
          <a:lstStyle/>
          <a:p>
            <a:pPr marL="402939" indent="-336042" defTabSz="896111">
              <a:spcBef>
                <a:spcPts val="600"/>
              </a:spcBef>
              <a:buChar char="▪"/>
              <a:defRPr sz="2940"/>
            </a:pPr>
            <a:r>
              <a:t>Pallor </a:t>
            </a:r>
          </a:p>
          <a:p>
            <a:pPr marL="336042" indent="-269144" defTabSz="896111">
              <a:spcBef>
                <a:spcPts val="600"/>
              </a:spcBef>
              <a:buSzTx/>
              <a:buFont typeface="Wingdings"/>
              <a:buNone/>
              <a:defRPr sz="2940"/>
            </a:pPr>
            <a:r>
              <a:t>Pallor is best noted in the conjunctiva, mucous membranes, palmar creases, and nail beds, </a:t>
            </a:r>
          </a:p>
          <a:p>
            <a:pPr marL="402939" indent="-336042" defTabSz="896111">
              <a:spcBef>
                <a:spcPts val="600"/>
              </a:spcBef>
              <a:buChar char="▪"/>
              <a:defRPr sz="2940"/>
            </a:pPr>
            <a:r>
              <a:t>Tachycardia, </a:t>
            </a:r>
          </a:p>
          <a:p>
            <a:pPr marL="402939" indent="-336042" defTabSz="896111">
              <a:spcBef>
                <a:spcPts val="600"/>
              </a:spcBef>
              <a:buChar char="▪"/>
              <a:defRPr sz="2940"/>
            </a:pPr>
            <a:r>
              <a:t>Increased cardiac impulse on palpation </a:t>
            </a:r>
          </a:p>
          <a:p>
            <a:pPr marL="402939" indent="-336042" defTabSz="896111">
              <a:spcBef>
                <a:spcPts val="600"/>
              </a:spcBef>
              <a:buChar char="▪"/>
              <a:defRPr sz="2940"/>
            </a:pPr>
            <a:r>
              <a:t>Systolic “flow” murmur heard at the apex and along the left sternal border,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png" descr="image.png"/>
          <p:cNvPicPr>
            <a:picLocks noChangeAspect="1"/>
          </p:cNvPicPr>
          <p:nvPr/>
        </p:nvPicPr>
        <p:blipFill>
          <a:blip r:embed="rId2"/>
          <a:stretch>
            <a:fillRect/>
          </a:stretch>
        </p:blipFill>
        <p:spPr>
          <a:xfrm>
            <a:off x="1066800" y="534987"/>
            <a:ext cx="7011988" cy="578961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etro">
  <a:themeElements>
    <a:clrScheme name="Metro">
      <a:dk1>
        <a:srgbClr val="000000"/>
      </a:dk1>
      <a:lt1>
        <a:srgbClr val="FFFFFF"/>
      </a:lt1>
      <a:dk2>
        <a:srgbClr val="A7A7A7"/>
      </a:dk2>
      <a:lt2>
        <a:srgbClr val="535353"/>
      </a:lt2>
      <a:accent1>
        <a:srgbClr val="7FD13B"/>
      </a:accent1>
      <a:accent2>
        <a:srgbClr val="EA157A"/>
      </a:accent2>
      <a:accent3>
        <a:srgbClr val="9BBB59"/>
      </a:accent3>
      <a:accent4>
        <a:srgbClr val="8064A2"/>
      </a:accent4>
      <a:accent5>
        <a:srgbClr val="4BACC6"/>
      </a:accent5>
      <a:accent6>
        <a:srgbClr val="F79646"/>
      </a:accent6>
      <a:hlink>
        <a:srgbClr val="0000FF"/>
      </a:hlink>
      <a:folHlink>
        <a:srgbClr val="FF00FF"/>
      </a:folHlink>
    </a:clrScheme>
    <a:fontScheme name="Metro">
      <a:majorFont>
        <a:latin typeface="Helvetica"/>
        <a:ea typeface="Helvetica"/>
        <a:cs typeface="Helvetica"/>
      </a:majorFont>
      <a:minorFont>
        <a:latin typeface="Calibri"/>
        <a:ea typeface="Calibri"/>
        <a:cs typeface="Calibri"/>
      </a:minorFont>
    </a:fontScheme>
    <a:fmtScheme name="Met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etro">
  <a:themeElements>
    <a:clrScheme name="Metro">
      <a:dk1>
        <a:srgbClr val="000000"/>
      </a:dk1>
      <a:lt1>
        <a:srgbClr val="FFFFFF"/>
      </a:lt1>
      <a:dk2>
        <a:srgbClr val="A7A7A7"/>
      </a:dk2>
      <a:lt2>
        <a:srgbClr val="535353"/>
      </a:lt2>
      <a:accent1>
        <a:srgbClr val="7FD13B"/>
      </a:accent1>
      <a:accent2>
        <a:srgbClr val="EA157A"/>
      </a:accent2>
      <a:accent3>
        <a:srgbClr val="9BBB59"/>
      </a:accent3>
      <a:accent4>
        <a:srgbClr val="8064A2"/>
      </a:accent4>
      <a:accent5>
        <a:srgbClr val="4BACC6"/>
      </a:accent5>
      <a:accent6>
        <a:srgbClr val="F79646"/>
      </a:accent6>
      <a:hlink>
        <a:srgbClr val="0000FF"/>
      </a:hlink>
      <a:folHlink>
        <a:srgbClr val="FF00FF"/>
      </a:folHlink>
    </a:clrScheme>
    <a:fontScheme name="Metro">
      <a:majorFont>
        <a:latin typeface="Helvetica"/>
        <a:ea typeface="Helvetica"/>
        <a:cs typeface="Helvetica"/>
      </a:majorFont>
      <a:minorFont>
        <a:latin typeface="Calibri"/>
        <a:ea typeface="Calibri"/>
        <a:cs typeface="Calibri"/>
      </a:minorFont>
    </a:fontScheme>
    <a:fmtScheme name="Met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2019</Words>
  <Application>Microsoft Macintosh PowerPoint</Application>
  <PresentationFormat>Ekran Gösterisi (4:3)</PresentationFormat>
  <Paragraphs>184</Paragraphs>
  <Slides>54</Slides>
  <Notes>11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54</vt:i4>
      </vt:variant>
    </vt:vector>
  </HeadingPairs>
  <TitlesOfParts>
    <vt:vector size="63" baseType="lpstr">
      <vt:lpstr>Arial</vt:lpstr>
      <vt:lpstr>Calibri</vt:lpstr>
      <vt:lpstr>Century Gothic</vt:lpstr>
      <vt:lpstr>Comic Sans MS</vt:lpstr>
      <vt:lpstr>Lucida Sans Unicode</vt:lpstr>
      <vt:lpstr>StarSymbol</vt:lpstr>
      <vt:lpstr>Times New Roman</vt:lpstr>
      <vt:lpstr>Wingdings</vt:lpstr>
      <vt:lpstr>Metro</vt:lpstr>
      <vt:lpstr>PowerPoint Sunusu</vt:lpstr>
      <vt:lpstr>What is Anemia?</vt:lpstr>
      <vt:lpstr>PowerPoint Sunusu</vt:lpstr>
      <vt:lpstr>PowerPoint Sunusu</vt:lpstr>
      <vt:lpstr>PowerPoint Sunusu</vt:lpstr>
      <vt:lpstr>Symptoms</vt:lpstr>
      <vt:lpstr>PowerPoint Sunusu</vt:lpstr>
      <vt:lpstr>Physical signs of anemia </vt:lpstr>
      <vt:lpstr>PowerPoint Sunusu</vt:lpstr>
      <vt:lpstr>Physical Manifestation : “Spoon Nails” in Iron Deficiency </vt:lpstr>
      <vt:lpstr>PowerPoint Sunusu</vt:lpstr>
      <vt:lpstr>Kinetic Approach</vt:lpstr>
      <vt:lpstr>Morphological Approach</vt:lpstr>
      <vt:lpstr>PowerPoint Sunusu</vt:lpstr>
      <vt:lpstr>PowerPoint Sunusu</vt:lpstr>
      <vt:lpstr>PowerPoint Sunusu</vt:lpstr>
      <vt:lpstr>Reticulocyte Count: </vt:lpstr>
      <vt:lpstr>PowerPoint Sunusu</vt:lpstr>
      <vt:lpstr>PowerPoint Sunusu</vt:lpstr>
      <vt:lpstr>Normal Peripheral Smear</vt:lpstr>
      <vt:lpstr>PowerPoint Sunusu</vt:lpstr>
      <vt:lpstr>PowerPoint Sunusu</vt:lpstr>
      <vt:lpstr>PowerPoint Sunusu</vt:lpstr>
      <vt:lpstr>Nutritional Anemia</vt:lpstr>
      <vt:lpstr>Nutritional anemia</vt:lpstr>
      <vt:lpstr>Iron Deficiency Anemia</vt:lpstr>
      <vt:lpstr>PowerPoint Sunusu</vt:lpstr>
      <vt:lpstr>PowerPoint Sunusu</vt:lpstr>
      <vt:lpstr>Causes of Iron Deficiency</vt:lpstr>
      <vt:lpstr>Clinical Features</vt:lpstr>
      <vt:lpstr>Laboratories</vt:lpstr>
      <vt:lpstr>PowerPoint Sunusu</vt:lpstr>
      <vt:lpstr>PowerPoint Sunusu</vt:lpstr>
      <vt:lpstr>Treatment of Iron Deficiency</vt:lpstr>
      <vt:lpstr>Oral Iron Replacement</vt:lpstr>
      <vt:lpstr>PowerPoint Sunusu</vt:lpstr>
      <vt:lpstr>Parenteral Iron Therapy</vt:lpstr>
      <vt:lpstr>PowerPoint Sunusu</vt:lpstr>
      <vt:lpstr>THE MEGALOBLASTIC ANEMIAS: COBALAMIN (VITAMIN B12) AND FOLATE DEFICIENCIES</vt:lpstr>
      <vt:lpstr>VİT B12</vt:lpstr>
      <vt:lpstr>PowerPoint Sunusu</vt:lpstr>
      <vt:lpstr>PowerPoint Sunusu</vt:lpstr>
      <vt:lpstr>PowerPoint Sunusu</vt:lpstr>
      <vt:lpstr>Folic Acid</vt:lpstr>
      <vt:lpstr>PowerPoint Sunusu</vt:lpstr>
      <vt:lpstr>PowerPoint Sunusu</vt:lpstr>
      <vt:lpstr>PowerPoint Sunusu</vt:lpstr>
      <vt:lpstr>PowerPoint Sunusu</vt:lpstr>
      <vt:lpstr>Neurologic Disease in Cobalamin Deficiency</vt:lpstr>
      <vt:lpstr>Laboratory Evaluation</vt:lpstr>
      <vt:lpstr>PowerPoint Sunusu</vt:lpstr>
      <vt:lpstr>PowerPoint Sunusu</vt:lpstr>
      <vt:lpstr>Treatment of Megaloblastic Anemia</vt:lpstr>
      <vt:lpstr>Monitor the response to 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Engin Kelkitli</cp:lastModifiedBy>
  <cp:revision>1</cp:revision>
  <dcterms:modified xsi:type="dcterms:W3CDTF">2026-02-03T20:33:18Z</dcterms:modified>
</cp:coreProperties>
</file>