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78"/>
  </p:notesMasterIdLst>
  <p:sldIdLst>
    <p:sldId id="256" r:id="rId2"/>
    <p:sldId id="258" r:id="rId3"/>
    <p:sldId id="259" r:id="rId4"/>
    <p:sldId id="260" r:id="rId5"/>
    <p:sldId id="261" r:id="rId6"/>
    <p:sldId id="262" r:id="rId7"/>
    <p:sldId id="263" r:id="rId8"/>
    <p:sldId id="264" r:id="rId9"/>
    <p:sldId id="265" r:id="rId10"/>
    <p:sldId id="378" r:id="rId11"/>
    <p:sldId id="379" r:id="rId12"/>
    <p:sldId id="266" r:id="rId13"/>
    <p:sldId id="267" r:id="rId14"/>
    <p:sldId id="268" r:id="rId15"/>
    <p:sldId id="381" r:id="rId16"/>
    <p:sldId id="270" r:id="rId17"/>
    <p:sldId id="271" r:id="rId18"/>
    <p:sldId id="272" r:id="rId19"/>
    <p:sldId id="273" r:id="rId20"/>
    <p:sldId id="274" r:id="rId21"/>
    <p:sldId id="276" r:id="rId22"/>
    <p:sldId id="277" r:id="rId23"/>
    <p:sldId id="278" r:id="rId24"/>
    <p:sldId id="279" r:id="rId25"/>
    <p:sldId id="362" r:id="rId26"/>
    <p:sldId id="361" r:id="rId27"/>
    <p:sldId id="363" r:id="rId28"/>
    <p:sldId id="285" r:id="rId29"/>
    <p:sldId id="310" r:id="rId30"/>
    <p:sldId id="312" r:id="rId31"/>
    <p:sldId id="313" r:id="rId32"/>
    <p:sldId id="317" r:id="rId33"/>
    <p:sldId id="328"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269" r:id="rId48"/>
    <p:sldId id="395" r:id="rId49"/>
    <p:sldId id="396" r:id="rId50"/>
    <p:sldId id="397" r:id="rId51"/>
    <p:sldId id="299" r:id="rId52"/>
    <p:sldId id="398" r:id="rId53"/>
    <p:sldId id="302" r:id="rId54"/>
    <p:sldId id="399" r:id="rId55"/>
    <p:sldId id="400" r:id="rId56"/>
    <p:sldId id="402" r:id="rId57"/>
    <p:sldId id="280" r:id="rId58"/>
    <p:sldId id="301" r:id="rId59"/>
    <p:sldId id="300" r:id="rId60"/>
    <p:sldId id="403" r:id="rId61"/>
    <p:sldId id="404" r:id="rId62"/>
    <p:sldId id="275" r:id="rId63"/>
    <p:sldId id="405" r:id="rId64"/>
    <p:sldId id="406" r:id="rId65"/>
    <p:sldId id="281" r:id="rId66"/>
    <p:sldId id="407" r:id="rId67"/>
    <p:sldId id="282" r:id="rId68"/>
    <p:sldId id="408" r:id="rId69"/>
    <p:sldId id="409" r:id="rId70"/>
    <p:sldId id="296" r:id="rId71"/>
    <p:sldId id="295" r:id="rId72"/>
    <p:sldId id="283" r:id="rId73"/>
    <p:sldId id="284" r:id="rId74"/>
    <p:sldId id="410" r:id="rId75"/>
    <p:sldId id="293" r:id="rId76"/>
    <p:sldId id="380" r:id="rId7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p:restoredTop sz="96327"/>
  </p:normalViewPr>
  <p:slideViewPr>
    <p:cSldViewPr snapToGrid="0" snapToObjects="1">
      <p:cViewPr varScale="1">
        <p:scale>
          <a:sx n="109" d="100"/>
          <a:sy n="109" d="100"/>
        </p:scale>
        <p:origin x="1632" y="48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1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31.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 Id="rId14" Type="http://schemas.openxmlformats.org/officeDocument/2006/relationships/image" Target="../media/image51.svg"/></Relationships>
</file>

<file path=ppt/diagrams/_rels/data14.xml.rels><?xml version="1.0" encoding="UTF-8" standalone="yes"?>
<Relationships xmlns="http://schemas.openxmlformats.org/package/2006/relationships"><Relationship Id="rId3" Type="http://schemas.openxmlformats.org/officeDocument/2006/relationships/hyperlink" Target="https://tr.wikipedia.org/wiki/Birim" TargetMode="External"/><Relationship Id="rId2" Type="http://schemas.openxmlformats.org/officeDocument/2006/relationships/hyperlink" Target="https://tr.wikipedia.org/wiki/Metrik_sistem" TargetMode="External"/><Relationship Id="rId1" Type="http://schemas.openxmlformats.org/officeDocument/2006/relationships/hyperlink" Target="https://tr.wikipedia.org/wiki/%C3%96n_ek"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ata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diagrams/_rels/data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31.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 Id="rId14" Type="http://schemas.openxmlformats.org/officeDocument/2006/relationships/image" Target="../media/image51.svg"/></Relationships>
</file>

<file path=ppt/diagrams/_rels/drawing14.xml.rels><?xml version="1.0" encoding="UTF-8" standalone="yes"?>
<Relationships xmlns="http://schemas.openxmlformats.org/package/2006/relationships"><Relationship Id="rId3" Type="http://schemas.openxmlformats.org/officeDocument/2006/relationships/hyperlink" Target="https://tr.wikipedia.org/wiki/Birim" TargetMode="External"/><Relationship Id="rId2" Type="http://schemas.openxmlformats.org/officeDocument/2006/relationships/hyperlink" Target="https://tr.wikipedia.org/wiki/Metrik_sistem" TargetMode="External"/><Relationship Id="rId1" Type="http://schemas.openxmlformats.org/officeDocument/2006/relationships/hyperlink" Target="https://tr.wikipedia.org/wiki/%C3%96n_ek" TargetMode="External"/></Relationships>
</file>

<file path=ppt/diagrams/_rels/drawing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svg"/><Relationship Id="rId1" Type="http://schemas.openxmlformats.org/officeDocument/2006/relationships/image" Target="../media/image71.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svg"/><Relationship Id="rId1" Type="http://schemas.openxmlformats.org/officeDocument/2006/relationships/image" Target="../media/image89.png"/><Relationship Id="rId4" Type="http://schemas.openxmlformats.org/officeDocument/2006/relationships/image" Target="../media/image9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CDB9F-21FC-49B9-888B-2AF3623E653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8F8E0A8-AC90-48FA-B1F9-EF393D4AD69F}">
      <dgm:prSet/>
      <dgm:spPr>
        <a:solidFill>
          <a:srgbClr val="002060"/>
        </a:solidFill>
      </dgm:spPr>
      <dgm:t>
        <a:bodyPr/>
        <a:lstStyle/>
        <a:p>
          <a:r>
            <a:rPr lang="tr-TR" dirty="0"/>
            <a:t>Çevre kanındaki hemoglobin (</a:t>
          </a:r>
          <a:r>
            <a:rPr lang="tr-TR" dirty="0" err="1"/>
            <a:t>Hb</a:t>
          </a:r>
          <a:r>
            <a:rPr lang="tr-TR" dirty="0"/>
            <a:t>) konsantrasyonunun hastanın yaş, cinsiyet ,ırk ve bulunulan yüksekliğe  göre normal sayılan değerlerin altında olmasına denir.</a:t>
          </a:r>
          <a:endParaRPr lang="en-US" dirty="0"/>
        </a:p>
      </dgm:t>
    </dgm:pt>
    <dgm:pt modelId="{9F09D01A-BE95-4187-88A3-5433F62A0702}" type="parTrans" cxnId="{35B67A39-144C-4938-A394-A478570BD9F6}">
      <dgm:prSet/>
      <dgm:spPr/>
      <dgm:t>
        <a:bodyPr/>
        <a:lstStyle/>
        <a:p>
          <a:endParaRPr lang="en-US"/>
        </a:p>
      </dgm:t>
    </dgm:pt>
    <dgm:pt modelId="{6DF40B0A-5861-4775-B32C-FDB5442AB27F}" type="sibTrans" cxnId="{35B67A39-144C-4938-A394-A478570BD9F6}">
      <dgm:prSet/>
      <dgm:spPr/>
      <dgm:t>
        <a:bodyPr/>
        <a:lstStyle/>
        <a:p>
          <a:endParaRPr lang="en-US"/>
        </a:p>
      </dgm:t>
    </dgm:pt>
    <dgm:pt modelId="{235EC631-FE2B-4C49-80B6-CE4085B31388}">
      <dgm:prSet/>
      <dgm:spPr>
        <a:solidFill>
          <a:srgbClr val="C00000"/>
        </a:solidFill>
      </dgm:spPr>
      <dgm:t>
        <a:bodyPr/>
        <a:lstStyle/>
        <a:p>
          <a:r>
            <a:rPr lang="tr-TR"/>
            <a:t>Erişkin erkekler için: DSÖ 13 g/dL</a:t>
          </a:r>
          <a:endParaRPr lang="en-US"/>
        </a:p>
      </dgm:t>
    </dgm:pt>
    <dgm:pt modelId="{52BE3FA9-AB60-4655-A12C-9DB2849D0C63}" type="parTrans" cxnId="{E3FB3B1E-10C3-4604-9F5D-ECAD31E3D20F}">
      <dgm:prSet/>
      <dgm:spPr/>
      <dgm:t>
        <a:bodyPr/>
        <a:lstStyle/>
        <a:p>
          <a:endParaRPr lang="en-US"/>
        </a:p>
      </dgm:t>
    </dgm:pt>
    <dgm:pt modelId="{2F2F599B-C875-4F4B-9C3D-032786C2F28E}" type="sibTrans" cxnId="{E3FB3B1E-10C3-4604-9F5D-ECAD31E3D20F}">
      <dgm:prSet/>
      <dgm:spPr/>
      <dgm:t>
        <a:bodyPr/>
        <a:lstStyle/>
        <a:p>
          <a:endParaRPr lang="en-US"/>
        </a:p>
      </dgm:t>
    </dgm:pt>
    <dgm:pt modelId="{E33A0414-8ACF-4CFC-BC59-188BB353094A}">
      <dgm:prSet/>
      <dgm:spPr/>
      <dgm:t>
        <a:bodyPr/>
        <a:lstStyle/>
        <a:p>
          <a:r>
            <a:rPr lang="tr-TR"/>
            <a:t>Erişkin kadınlar için: DSÖ 12 g/dL</a:t>
          </a:r>
          <a:endParaRPr lang="en-US"/>
        </a:p>
      </dgm:t>
    </dgm:pt>
    <dgm:pt modelId="{50465661-9296-4FD5-97AF-AD7ECDF8059E}" type="parTrans" cxnId="{F84DB27B-6EE2-446C-9FC3-E5BF3DE80FEC}">
      <dgm:prSet/>
      <dgm:spPr/>
      <dgm:t>
        <a:bodyPr/>
        <a:lstStyle/>
        <a:p>
          <a:endParaRPr lang="en-US"/>
        </a:p>
      </dgm:t>
    </dgm:pt>
    <dgm:pt modelId="{71D4D0F4-A221-48BD-8A8F-B830ABC7BC9E}" type="sibTrans" cxnId="{F84DB27B-6EE2-446C-9FC3-E5BF3DE80FEC}">
      <dgm:prSet/>
      <dgm:spPr/>
      <dgm:t>
        <a:bodyPr/>
        <a:lstStyle/>
        <a:p>
          <a:endParaRPr lang="en-US"/>
        </a:p>
      </dgm:t>
    </dgm:pt>
    <dgm:pt modelId="{B0107EC1-004F-1444-8EC5-7724A6326330}" type="pres">
      <dgm:prSet presAssocID="{625CDB9F-21FC-49B9-888B-2AF3623E653A}" presName="linear" presStyleCnt="0">
        <dgm:presLayoutVars>
          <dgm:animLvl val="lvl"/>
          <dgm:resizeHandles val="exact"/>
        </dgm:presLayoutVars>
      </dgm:prSet>
      <dgm:spPr/>
    </dgm:pt>
    <dgm:pt modelId="{34948EDE-E958-9F49-A8A9-BA8039D38980}" type="pres">
      <dgm:prSet presAssocID="{38F8E0A8-AC90-48FA-B1F9-EF393D4AD69F}" presName="parentText" presStyleLbl="node1" presStyleIdx="0" presStyleCnt="3">
        <dgm:presLayoutVars>
          <dgm:chMax val="0"/>
          <dgm:bulletEnabled val="1"/>
        </dgm:presLayoutVars>
      </dgm:prSet>
      <dgm:spPr/>
    </dgm:pt>
    <dgm:pt modelId="{9F3D73F6-7340-0047-B8D2-9EA450F7097A}" type="pres">
      <dgm:prSet presAssocID="{6DF40B0A-5861-4775-B32C-FDB5442AB27F}" presName="spacer" presStyleCnt="0"/>
      <dgm:spPr/>
    </dgm:pt>
    <dgm:pt modelId="{4A894412-AF9E-694B-AA96-5FF072A71DC2}" type="pres">
      <dgm:prSet presAssocID="{235EC631-FE2B-4C49-80B6-CE4085B31388}" presName="parentText" presStyleLbl="node1" presStyleIdx="1" presStyleCnt="3">
        <dgm:presLayoutVars>
          <dgm:chMax val="0"/>
          <dgm:bulletEnabled val="1"/>
        </dgm:presLayoutVars>
      </dgm:prSet>
      <dgm:spPr/>
    </dgm:pt>
    <dgm:pt modelId="{B5AA573B-9935-FB4B-9649-1736C19504B5}" type="pres">
      <dgm:prSet presAssocID="{2F2F599B-C875-4F4B-9C3D-032786C2F28E}" presName="spacer" presStyleCnt="0"/>
      <dgm:spPr/>
    </dgm:pt>
    <dgm:pt modelId="{9E68B2DA-B8F0-C941-AE39-22AAD430B0B7}" type="pres">
      <dgm:prSet presAssocID="{E33A0414-8ACF-4CFC-BC59-188BB353094A}" presName="parentText" presStyleLbl="node1" presStyleIdx="2" presStyleCnt="3">
        <dgm:presLayoutVars>
          <dgm:chMax val="0"/>
          <dgm:bulletEnabled val="1"/>
        </dgm:presLayoutVars>
      </dgm:prSet>
      <dgm:spPr/>
    </dgm:pt>
  </dgm:ptLst>
  <dgm:cxnLst>
    <dgm:cxn modelId="{E3FB3B1E-10C3-4604-9F5D-ECAD31E3D20F}" srcId="{625CDB9F-21FC-49B9-888B-2AF3623E653A}" destId="{235EC631-FE2B-4C49-80B6-CE4085B31388}" srcOrd="1" destOrd="0" parTransId="{52BE3FA9-AB60-4655-A12C-9DB2849D0C63}" sibTransId="{2F2F599B-C875-4F4B-9C3D-032786C2F28E}"/>
    <dgm:cxn modelId="{35B67A39-144C-4938-A394-A478570BD9F6}" srcId="{625CDB9F-21FC-49B9-888B-2AF3623E653A}" destId="{38F8E0A8-AC90-48FA-B1F9-EF393D4AD69F}" srcOrd="0" destOrd="0" parTransId="{9F09D01A-BE95-4187-88A3-5433F62A0702}" sibTransId="{6DF40B0A-5861-4775-B32C-FDB5442AB27F}"/>
    <dgm:cxn modelId="{7606986D-D06F-D741-8F8D-567550A55F8D}" type="presOf" srcId="{235EC631-FE2B-4C49-80B6-CE4085B31388}" destId="{4A894412-AF9E-694B-AA96-5FF072A71DC2}" srcOrd="0" destOrd="0" presId="urn:microsoft.com/office/officeart/2005/8/layout/vList2"/>
    <dgm:cxn modelId="{492E1A6E-4A9E-B54C-BD4F-DDE23EF95C5D}" type="presOf" srcId="{E33A0414-8ACF-4CFC-BC59-188BB353094A}" destId="{9E68B2DA-B8F0-C941-AE39-22AAD430B0B7}" srcOrd="0" destOrd="0" presId="urn:microsoft.com/office/officeart/2005/8/layout/vList2"/>
    <dgm:cxn modelId="{F84DB27B-6EE2-446C-9FC3-E5BF3DE80FEC}" srcId="{625CDB9F-21FC-49B9-888B-2AF3623E653A}" destId="{E33A0414-8ACF-4CFC-BC59-188BB353094A}" srcOrd="2" destOrd="0" parTransId="{50465661-9296-4FD5-97AF-AD7ECDF8059E}" sibTransId="{71D4D0F4-A221-48BD-8A8F-B830ABC7BC9E}"/>
    <dgm:cxn modelId="{1FDCAD9F-A1F3-F74B-9593-DD1A4365C9A9}" type="presOf" srcId="{625CDB9F-21FC-49B9-888B-2AF3623E653A}" destId="{B0107EC1-004F-1444-8EC5-7724A6326330}" srcOrd="0" destOrd="0" presId="urn:microsoft.com/office/officeart/2005/8/layout/vList2"/>
    <dgm:cxn modelId="{C4F658B1-A987-3040-9BD3-67441790E0F0}" type="presOf" srcId="{38F8E0A8-AC90-48FA-B1F9-EF393D4AD69F}" destId="{34948EDE-E958-9F49-A8A9-BA8039D38980}" srcOrd="0" destOrd="0" presId="urn:microsoft.com/office/officeart/2005/8/layout/vList2"/>
    <dgm:cxn modelId="{5DAA174A-CF44-594C-B3A5-5594E7BA83D9}" type="presParOf" srcId="{B0107EC1-004F-1444-8EC5-7724A6326330}" destId="{34948EDE-E958-9F49-A8A9-BA8039D38980}" srcOrd="0" destOrd="0" presId="urn:microsoft.com/office/officeart/2005/8/layout/vList2"/>
    <dgm:cxn modelId="{6E0BF5B1-0139-704C-947E-C9773DF4715A}" type="presParOf" srcId="{B0107EC1-004F-1444-8EC5-7724A6326330}" destId="{9F3D73F6-7340-0047-B8D2-9EA450F7097A}" srcOrd="1" destOrd="0" presId="urn:microsoft.com/office/officeart/2005/8/layout/vList2"/>
    <dgm:cxn modelId="{1481F283-5EDC-4E40-9CEC-D10FA1757B56}" type="presParOf" srcId="{B0107EC1-004F-1444-8EC5-7724A6326330}" destId="{4A894412-AF9E-694B-AA96-5FF072A71DC2}" srcOrd="2" destOrd="0" presId="urn:microsoft.com/office/officeart/2005/8/layout/vList2"/>
    <dgm:cxn modelId="{64A59FC4-EB50-E445-BCE2-7893F428E2C5}" type="presParOf" srcId="{B0107EC1-004F-1444-8EC5-7724A6326330}" destId="{B5AA573B-9935-FB4B-9649-1736C19504B5}" srcOrd="3" destOrd="0" presId="urn:microsoft.com/office/officeart/2005/8/layout/vList2"/>
    <dgm:cxn modelId="{11814386-C13C-A54E-8549-EF8BF2E8BFC8}" type="presParOf" srcId="{B0107EC1-004F-1444-8EC5-7724A6326330}" destId="{9E68B2DA-B8F0-C941-AE39-22AAD430B0B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029D12A-2F89-40BF-A377-E6535F10135C}"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F1A0160C-7497-4D1B-8DFE-E8B9AC76C391}">
      <dgm:prSet/>
      <dgm:spPr/>
      <dgm:t>
        <a:bodyPr/>
        <a:lstStyle/>
        <a:p>
          <a:r>
            <a:rPr lang="tr-TR" b="1" dirty="0">
              <a:solidFill>
                <a:schemeClr val="tx1"/>
              </a:solidFill>
              <a:highlight>
                <a:srgbClr val="FFFF00"/>
              </a:highlight>
            </a:rPr>
            <a:t>A. Akut kan kaybı belirtileri</a:t>
          </a:r>
          <a:endParaRPr lang="en-US" dirty="0">
            <a:solidFill>
              <a:schemeClr val="tx1"/>
            </a:solidFill>
            <a:highlight>
              <a:srgbClr val="FFFF00"/>
            </a:highlight>
          </a:endParaRPr>
        </a:p>
      </dgm:t>
    </dgm:pt>
    <dgm:pt modelId="{7263BCB6-94C0-4A93-AC79-5625B6C5E130}" type="parTrans" cxnId="{D9E5F92F-D04F-4F42-9A35-598D16D400F9}">
      <dgm:prSet/>
      <dgm:spPr/>
      <dgm:t>
        <a:bodyPr/>
        <a:lstStyle/>
        <a:p>
          <a:endParaRPr lang="en-US"/>
        </a:p>
      </dgm:t>
    </dgm:pt>
    <dgm:pt modelId="{CA3B1920-3B06-4BDC-98BA-DCD22488906E}" type="sibTrans" cxnId="{D9E5F92F-D04F-4F42-9A35-598D16D400F9}">
      <dgm:prSet/>
      <dgm:spPr/>
      <dgm:t>
        <a:bodyPr/>
        <a:lstStyle/>
        <a:p>
          <a:endParaRPr lang="en-US"/>
        </a:p>
      </dgm:t>
    </dgm:pt>
    <dgm:pt modelId="{F2B64EB6-A5CC-426F-9BB9-81156D48460F}">
      <dgm:prSet/>
      <dgm:spPr/>
      <dgm:t>
        <a:bodyPr/>
        <a:lstStyle/>
        <a:p>
          <a:r>
            <a:rPr lang="tr-TR"/>
            <a:t>Hipotansiyon</a:t>
          </a:r>
          <a:endParaRPr lang="en-US"/>
        </a:p>
      </dgm:t>
    </dgm:pt>
    <dgm:pt modelId="{85F995AE-852D-45A9-B391-9CB6FDE8EC43}" type="parTrans" cxnId="{ACD8EC1C-74F8-49B8-BE69-F2B948C7DA4A}">
      <dgm:prSet/>
      <dgm:spPr/>
      <dgm:t>
        <a:bodyPr/>
        <a:lstStyle/>
        <a:p>
          <a:endParaRPr lang="en-US"/>
        </a:p>
      </dgm:t>
    </dgm:pt>
    <dgm:pt modelId="{E72EC54B-B91E-4385-837B-6039A7E184F6}" type="sibTrans" cxnId="{ACD8EC1C-74F8-49B8-BE69-F2B948C7DA4A}">
      <dgm:prSet/>
      <dgm:spPr/>
      <dgm:t>
        <a:bodyPr/>
        <a:lstStyle/>
        <a:p>
          <a:endParaRPr lang="en-US"/>
        </a:p>
      </dgm:t>
    </dgm:pt>
    <dgm:pt modelId="{556EB7B3-8488-4D07-9F05-310759BA2873}">
      <dgm:prSet/>
      <dgm:spPr/>
      <dgm:t>
        <a:bodyPr/>
        <a:lstStyle/>
        <a:p>
          <a:r>
            <a:rPr lang="tr-TR"/>
            <a:t>Taşikardi</a:t>
          </a:r>
          <a:endParaRPr lang="en-US"/>
        </a:p>
      </dgm:t>
    </dgm:pt>
    <dgm:pt modelId="{975062AC-E516-4D8E-93F0-0BE98AC85D64}" type="parTrans" cxnId="{521D2925-8DA6-4DB7-9E09-8E3D242820EA}">
      <dgm:prSet/>
      <dgm:spPr/>
      <dgm:t>
        <a:bodyPr/>
        <a:lstStyle/>
        <a:p>
          <a:endParaRPr lang="en-US"/>
        </a:p>
      </dgm:t>
    </dgm:pt>
    <dgm:pt modelId="{9D64EEB3-802D-4CAC-B95F-3ED974C04E87}" type="sibTrans" cxnId="{521D2925-8DA6-4DB7-9E09-8E3D242820EA}">
      <dgm:prSet/>
      <dgm:spPr/>
      <dgm:t>
        <a:bodyPr/>
        <a:lstStyle/>
        <a:p>
          <a:endParaRPr lang="en-US"/>
        </a:p>
      </dgm:t>
    </dgm:pt>
    <dgm:pt modelId="{1E78EE49-DAA4-43EE-B06B-25A0CC4CAC71}">
      <dgm:prSet/>
      <dgm:spPr/>
      <dgm:t>
        <a:bodyPr/>
        <a:lstStyle/>
        <a:p>
          <a:r>
            <a:rPr lang="tr-TR"/>
            <a:t>Büyük ekimozlar</a:t>
          </a:r>
          <a:endParaRPr lang="en-US"/>
        </a:p>
      </dgm:t>
    </dgm:pt>
    <dgm:pt modelId="{43B49C5B-A052-423D-8318-BD32F2637260}" type="parTrans" cxnId="{A1C0D524-376E-49C1-9435-B03DF7DE2697}">
      <dgm:prSet/>
      <dgm:spPr/>
      <dgm:t>
        <a:bodyPr/>
        <a:lstStyle/>
        <a:p>
          <a:endParaRPr lang="en-US"/>
        </a:p>
      </dgm:t>
    </dgm:pt>
    <dgm:pt modelId="{318454EC-AAF1-4E0F-BB41-E911ED8E5410}" type="sibTrans" cxnId="{A1C0D524-376E-49C1-9435-B03DF7DE2697}">
      <dgm:prSet/>
      <dgm:spPr/>
      <dgm:t>
        <a:bodyPr/>
        <a:lstStyle/>
        <a:p>
          <a:endParaRPr lang="en-US"/>
        </a:p>
      </dgm:t>
    </dgm:pt>
    <dgm:pt modelId="{0C5844AF-27A5-4F0A-8177-2E51EA5B497E}">
      <dgm:prSet/>
      <dgm:spPr/>
      <dgm:t>
        <a:bodyPr/>
        <a:lstStyle/>
        <a:p>
          <a:r>
            <a:rPr lang="tr-TR" b="1" dirty="0">
              <a:solidFill>
                <a:schemeClr val="tx1"/>
              </a:solidFill>
              <a:highlight>
                <a:srgbClr val="FFFF00"/>
              </a:highlight>
            </a:rPr>
            <a:t>B. Akut kan kaybı semptomları</a:t>
          </a:r>
          <a:endParaRPr lang="en-US" dirty="0">
            <a:solidFill>
              <a:schemeClr val="tx1"/>
            </a:solidFill>
            <a:highlight>
              <a:srgbClr val="FFFF00"/>
            </a:highlight>
          </a:endParaRPr>
        </a:p>
      </dgm:t>
    </dgm:pt>
    <dgm:pt modelId="{C65DD0D5-4B0D-4490-83D7-00376354A154}" type="parTrans" cxnId="{B7A1FD12-863E-45B9-9DA0-EE5D8EE62CB7}">
      <dgm:prSet/>
      <dgm:spPr/>
      <dgm:t>
        <a:bodyPr/>
        <a:lstStyle/>
        <a:p>
          <a:endParaRPr lang="en-US"/>
        </a:p>
      </dgm:t>
    </dgm:pt>
    <dgm:pt modelId="{09A9611C-CF67-481A-B731-AAC29A116410}" type="sibTrans" cxnId="{B7A1FD12-863E-45B9-9DA0-EE5D8EE62CB7}">
      <dgm:prSet/>
      <dgm:spPr/>
      <dgm:t>
        <a:bodyPr/>
        <a:lstStyle/>
        <a:p>
          <a:endParaRPr lang="en-US"/>
        </a:p>
      </dgm:t>
    </dgm:pt>
    <dgm:pt modelId="{9F9EE6EF-9239-4803-B790-045C87ACCAA1}">
      <dgm:prSet/>
      <dgm:spPr/>
      <dgm:t>
        <a:bodyPr/>
        <a:lstStyle/>
        <a:p>
          <a:r>
            <a:rPr lang="tr-TR"/>
            <a:t>Hematemez</a:t>
          </a:r>
          <a:endParaRPr lang="en-US"/>
        </a:p>
      </dgm:t>
    </dgm:pt>
    <dgm:pt modelId="{CBA91216-D695-4684-A082-F9D31ED4E9E0}" type="parTrans" cxnId="{FAB81E45-EA49-4D17-B745-F2AC643D9ED3}">
      <dgm:prSet/>
      <dgm:spPr/>
      <dgm:t>
        <a:bodyPr/>
        <a:lstStyle/>
        <a:p>
          <a:endParaRPr lang="en-US"/>
        </a:p>
      </dgm:t>
    </dgm:pt>
    <dgm:pt modelId="{1136FF08-92EA-49D7-8912-049DD0C1F0F9}" type="sibTrans" cxnId="{FAB81E45-EA49-4D17-B745-F2AC643D9ED3}">
      <dgm:prSet/>
      <dgm:spPr/>
      <dgm:t>
        <a:bodyPr/>
        <a:lstStyle/>
        <a:p>
          <a:endParaRPr lang="en-US"/>
        </a:p>
      </dgm:t>
    </dgm:pt>
    <dgm:pt modelId="{741CC4E9-1A13-4330-AAE2-D6489E9B8CB4}">
      <dgm:prSet/>
      <dgm:spPr/>
      <dgm:t>
        <a:bodyPr/>
        <a:lstStyle/>
        <a:p>
          <a:r>
            <a:rPr lang="tr-TR"/>
            <a:t>Melena</a:t>
          </a:r>
          <a:endParaRPr lang="en-US"/>
        </a:p>
      </dgm:t>
    </dgm:pt>
    <dgm:pt modelId="{C042972B-0755-492D-BA8A-C1129934C4CF}" type="parTrans" cxnId="{EA52994E-2D7C-40C1-886D-19B518BB9CE8}">
      <dgm:prSet/>
      <dgm:spPr/>
      <dgm:t>
        <a:bodyPr/>
        <a:lstStyle/>
        <a:p>
          <a:endParaRPr lang="en-US"/>
        </a:p>
      </dgm:t>
    </dgm:pt>
    <dgm:pt modelId="{30834053-4ED2-4E80-A9EF-BD8B93D5C638}" type="sibTrans" cxnId="{EA52994E-2D7C-40C1-886D-19B518BB9CE8}">
      <dgm:prSet/>
      <dgm:spPr/>
      <dgm:t>
        <a:bodyPr/>
        <a:lstStyle/>
        <a:p>
          <a:endParaRPr lang="en-US"/>
        </a:p>
      </dgm:t>
    </dgm:pt>
    <dgm:pt modelId="{BB3525C2-AF0D-48DA-9AC1-060DB7A453A6}">
      <dgm:prSet/>
      <dgm:spPr/>
      <dgm:t>
        <a:bodyPr/>
        <a:lstStyle/>
        <a:p>
          <a:r>
            <a:rPr lang="tr-TR"/>
            <a:t>Rektal kanama</a:t>
          </a:r>
          <a:endParaRPr lang="en-US"/>
        </a:p>
      </dgm:t>
    </dgm:pt>
    <dgm:pt modelId="{186074B1-33E4-4DC6-A647-FB45602F119E}" type="parTrans" cxnId="{366FDCE8-86E0-42DE-959C-B90F9B4D8F9B}">
      <dgm:prSet/>
      <dgm:spPr/>
      <dgm:t>
        <a:bodyPr/>
        <a:lstStyle/>
        <a:p>
          <a:endParaRPr lang="en-US"/>
        </a:p>
      </dgm:t>
    </dgm:pt>
    <dgm:pt modelId="{BACB4D04-F899-41D6-BC6E-603CA32FD813}" type="sibTrans" cxnId="{366FDCE8-86E0-42DE-959C-B90F9B4D8F9B}">
      <dgm:prSet/>
      <dgm:spPr/>
      <dgm:t>
        <a:bodyPr/>
        <a:lstStyle/>
        <a:p>
          <a:endParaRPr lang="en-US"/>
        </a:p>
      </dgm:t>
    </dgm:pt>
    <dgm:pt modelId="{20151A3E-6451-42FF-BAEE-9EB26744447E}">
      <dgm:prSet/>
      <dgm:spPr/>
      <dgm:t>
        <a:bodyPr/>
        <a:lstStyle/>
        <a:p>
          <a:r>
            <a:rPr lang="tr-TR"/>
            <a:t>Hematüri</a:t>
          </a:r>
          <a:endParaRPr lang="en-US"/>
        </a:p>
      </dgm:t>
    </dgm:pt>
    <dgm:pt modelId="{E4CC9F74-96AF-46A2-8BBB-58CD3B074C47}" type="parTrans" cxnId="{084D1E9B-B142-416E-BA72-582DF404F06F}">
      <dgm:prSet/>
      <dgm:spPr/>
      <dgm:t>
        <a:bodyPr/>
        <a:lstStyle/>
        <a:p>
          <a:endParaRPr lang="en-US"/>
        </a:p>
      </dgm:t>
    </dgm:pt>
    <dgm:pt modelId="{31C80F09-3982-458D-8DCC-9552B143B246}" type="sibTrans" cxnId="{084D1E9B-B142-416E-BA72-582DF404F06F}">
      <dgm:prSet/>
      <dgm:spPr/>
      <dgm:t>
        <a:bodyPr/>
        <a:lstStyle/>
        <a:p>
          <a:endParaRPr lang="en-US"/>
        </a:p>
      </dgm:t>
    </dgm:pt>
    <dgm:pt modelId="{06B57F81-0602-4FA7-8A1C-7418FA3FD794}">
      <dgm:prSet/>
      <dgm:spPr/>
      <dgm:t>
        <a:bodyPr/>
        <a:lstStyle/>
        <a:p>
          <a:r>
            <a:rPr lang="tr-TR"/>
            <a:t>Vajinal kanama</a:t>
          </a:r>
          <a:endParaRPr lang="en-US"/>
        </a:p>
      </dgm:t>
    </dgm:pt>
    <dgm:pt modelId="{A1323225-2850-46D4-A765-CC68C6578D89}" type="parTrans" cxnId="{9B57A1E5-748E-45F9-BB2D-FCBEE3D63A25}">
      <dgm:prSet/>
      <dgm:spPr/>
      <dgm:t>
        <a:bodyPr/>
        <a:lstStyle/>
        <a:p>
          <a:endParaRPr lang="en-US"/>
        </a:p>
      </dgm:t>
    </dgm:pt>
    <dgm:pt modelId="{D12F940F-A9FF-4F60-BEC0-23C5BD804C92}" type="sibTrans" cxnId="{9B57A1E5-748E-45F9-BB2D-FCBEE3D63A25}">
      <dgm:prSet/>
      <dgm:spPr/>
      <dgm:t>
        <a:bodyPr/>
        <a:lstStyle/>
        <a:p>
          <a:endParaRPr lang="en-US"/>
        </a:p>
      </dgm:t>
    </dgm:pt>
    <dgm:pt modelId="{8BDB603F-0A8F-4DD8-A921-448D4F1B06FB}">
      <dgm:prSet/>
      <dgm:spPr/>
      <dgm:t>
        <a:bodyPr/>
        <a:lstStyle/>
        <a:p>
          <a:r>
            <a:rPr lang="tr-TR"/>
            <a:t>Hemoptizi</a:t>
          </a:r>
          <a:endParaRPr lang="en-US"/>
        </a:p>
      </dgm:t>
    </dgm:pt>
    <dgm:pt modelId="{6D191A6F-7816-4FBF-BC64-83E8172A06AD}" type="parTrans" cxnId="{AC56A21D-4D39-4A1A-A4DD-6EA683A64F31}">
      <dgm:prSet/>
      <dgm:spPr/>
      <dgm:t>
        <a:bodyPr/>
        <a:lstStyle/>
        <a:p>
          <a:endParaRPr lang="en-US"/>
        </a:p>
      </dgm:t>
    </dgm:pt>
    <dgm:pt modelId="{C12C285E-3A8F-4255-A413-F51743B7A559}" type="sibTrans" cxnId="{AC56A21D-4D39-4A1A-A4DD-6EA683A64F31}">
      <dgm:prSet/>
      <dgm:spPr/>
      <dgm:t>
        <a:bodyPr/>
        <a:lstStyle/>
        <a:p>
          <a:endParaRPr lang="en-US"/>
        </a:p>
      </dgm:t>
    </dgm:pt>
    <dgm:pt modelId="{3247CCB4-9AA2-B34D-ADF3-7B59754EB530}" type="pres">
      <dgm:prSet presAssocID="{B029D12A-2F89-40BF-A377-E6535F10135C}" presName="Name0" presStyleCnt="0">
        <dgm:presLayoutVars>
          <dgm:dir/>
          <dgm:resizeHandles val="exact"/>
        </dgm:presLayoutVars>
      </dgm:prSet>
      <dgm:spPr/>
    </dgm:pt>
    <dgm:pt modelId="{9EDA642B-C129-724D-BC04-D5B712D27651}" type="pres">
      <dgm:prSet presAssocID="{F1A0160C-7497-4D1B-8DFE-E8B9AC76C391}" presName="node" presStyleLbl="node1" presStyleIdx="0" presStyleCnt="11">
        <dgm:presLayoutVars>
          <dgm:bulletEnabled val="1"/>
        </dgm:presLayoutVars>
      </dgm:prSet>
      <dgm:spPr/>
    </dgm:pt>
    <dgm:pt modelId="{60555DB7-B5F6-144B-B7E3-A7A31549E724}" type="pres">
      <dgm:prSet presAssocID="{CA3B1920-3B06-4BDC-98BA-DCD22488906E}" presName="sibTrans" presStyleLbl="sibTrans1D1" presStyleIdx="0" presStyleCnt="10"/>
      <dgm:spPr/>
    </dgm:pt>
    <dgm:pt modelId="{1760BD22-A391-024B-B4B2-CC50152A98D1}" type="pres">
      <dgm:prSet presAssocID="{CA3B1920-3B06-4BDC-98BA-DCD22488906E}" presName="connectorText" presStyleLbl="sibTrans1D1" presStyleIdx="0" presStyleCnt="10"/>
      <dgm:spPr/>
    </dgm:pt>
    <dgm:pt modelId="{91EEE375-036C-464F-BF67-315674B2642C}" type="pres">
      <dgm:prSet presAssocID="{F2B64EB6-A5CC-426F-9BB9-81156D48460F}" presName="node" presStyleLbl="node1" presStyleIdx="1" presStyleCnt="11">
        <dgm:presLayoutVars>
          <dgm:bulletEnabled val="1"/>
        </dgm:presLayoutVars>
      </dgm:prSet>
      <dgm:spPr/>
    </dgm:pt>
    <dgm:pt modelId="{800BF56D-9AAC-4D41-9660-75D0E9ADA01D}" type="pres">
      <dgm:prSet presAssocID="{E72EC54B-B91E-4385-837B-6039A7E184F6}" presName="sibTrans" presStyleLbl="sibTrans1D1" presStyleIdx="1" presStyleCnt="10"/>
      <dgm:spPr/>
    </dgm:pt>
    <dgm:pt modelId="{4E4DA59F-B90B-7446-BA2B-3882F29EFCBB}" type="pres">
      <dgm:prSet presAssocID="{E72EC54B-B91E-4385-837B-6039A7E184F6}" presName="connectorText" presStyleLbl="sibTrans1D1" presStyleIdx="1" presStyleCnt="10"/>
      <dgm:spPr/>
    </dgm:pt>
    <dgm:pt modelId="{FF7F52D6-66D5-FF4F-A4DF-14567DD80ACE}" type="pres">
      <dgm:prSet presAssocID="{556EB7B3-8488-4D07-9F05-310759BA2873}" presName="node" presStyleLbl="node1" presStyleIdx="2" presStyleCnt="11">
        <dgm:presLayoutVars>
          <dgm:bulletEnabled val="1"/>
        </dgm:presLayoutVars>
      </dgm:prSet>
      <dgm:spPr/>
    </dgm:pt>
    <dgm:pt modelId="{8DDDED84-05FE-054F-8CCD-70CAF714B581}" type="pres">
      <dgm:prSet presAssocID="{9D64EEB3-802D-4CAC-B95F-3ED974C04E87}" presName="sibTrans" presStyleLbl="sibTrans1D1" presStyleIdx="2" presStyleCnt="10"/>
      <dgm:spPr/>
    </dgm:pt>
    <dgm:pt modelId="{BE54A726-0DAA-6E4B-8EB1-3803D948317C}" type="pres">
      <dgm:prSet presAssocID="{9D64EEB3-802D-4CAC-B95F-3ED974C04E87}" presName="connectorText" presStyleLbl="sibTrans1D1" presStyleIdx="2" presStyleCnt="10"/>
      <dgm:spPr/>
    </dgm:pt>
    <dgm:pt modelId="{A03BA4EE-76C1-B443-9E54-28DFAAF10AF4}" type="pres">
      <dgm:prSet presAssocID="{1E78EE49-DAA4-43EE-B06B-25A0CC4CAC71}" presName="node" presStyleLbl="node1" presStyleIdx="3" presStyleCnt="11">
        <dgm:presLayoutVars>
          <dgm:bulletEnabled val="1"/>
        </dgm:presLayoutVars>
      </dgm:prSet>
      <dgm:spPr/>
    </dgm:pt>
    <dgm:pt modelId="{808800E8-8188-9D4A-A9AA-E28565B6CDFC}" type="pres">
      <dgm:prSet presAssocID="{318454EC-AAF1-4E0F-BB41-E911ED8E5410}" presName="sibTrans" presStyleLbl="sibTrans1D1" presStyleIdx="3" presStyleCnt="10"/>
      <dgm:spPr/>
    </dgm:pt>
    <dgm:pt modelId="{350FD85E-763F-CF47-84EC-B763D21855BB}" type="pres">
      <dgm:prSet presAssocID="{318454EC-AAF1-4E0F-BB41-E911ED8E5410}" presName="connectorText" presStyleLbl="sibTrans1D1" presStyleIdx="3" presStyleCnt="10"/>
      <dgm:spPr/>
    </dgm:pt>
    <dgm:pt modelId="{B331F698-3B06-D24C-9506-9E2139F4394A}" type="pres">
      <dgm:prSet presAssocID="{0C5844AF-27A5-4F0A-8177-2E51EA5B497E}" presName="node" presStyleLbl="node1" presStyleIdx="4" presStyleCnt="11">
        <dgm:presLayoutVars>
          <dgm:bulletEnabled val="1"/>
        </dgm:presLayoutVars>
      </dgm:prSet>
      <dgm:spPr/>
    </dgm:pt>
    <dgm:pt modelId="{0214BD49-61F3-8E40-A361-E9A3A32523C3}" type="pres">
      <dgm:prSet presAssocID="{09A9611C-CF67-481A-B731-AAC29A116410}" presName="sibTrans" presStyleLbl="sibTrans1D1" presStyleIdx="4" presStyleCnt="10"/>
      <dgm:spPr/>
    </dgm:pt>
    <dgm:pt modelId="{A9BFA5D0-3010-A64A-A207-800C9A058932}" type="pres">
      <dgm:prSet presAssocID="{09A9611C-CF67-481A-B731-AAC29A116410}" presName="connectorText" presStyleLbl="sibTrans1D1" presStyleIdx="4" presStyleCnt="10"/>
      <dgm:spPr/>
    </dgm:pt>
    <dgm:pt modelId="{A9C5C8FE-A02A-4D4B-B0F8-8712DA286F88}" type="pres">
      <dgm:prSet presAssocID="{9F9EE6EF-9239-4803-B790-045C87ACCAA1}" presName="node" presStyleLbl="node1" presStyleIdx="5" presStyleCnt="11">
        <dgm:presLayoutVars>
          <dgm:bulletEnabled val="1"/>
        </dgm:presLayoutVars>
      </dgm:prSet>
      <dgm:spPr/>
    </dgm:pt>
    <dgm:pt modelId="{CECE9CA5-EBE6-8545-BDE3-C84278998809}" type="pres">
      <dgm:prSet presAssocID="{1136FF08-92EA-49D7-8912-049DD0C1F0F9}" presName="sibTrans" presStyleLbl="sibTrans1D1" presStyleIdx="5" presStyleCnt="10"/>
      <dgm:spPr/>
    </dgm:pt>
    <dgm:pt modelId="{52789FE2-3CB8-1346-95AD-8A4C3E081F4D}" type="pres">
      <dgm:prSet presAssocID="{1136FF08-92EA-49D7-8912-049DD0C1F0F9}" presName="connectorText" presStyleLbl="sibTrans1D1" presStyleIdx="5" presStyleCnt="10"/>
      <dgm:spPr/>
    </dgm:pt>
    <dgm:pt modelId="{965A441B-9A6F-C24D-88F5-97A802E7E0EF}" type="pres">
      <dgm:prSet presAssocID="{741CC4E9-1A13-4330-AAE2-D6489E9B8CB4}" presName="node" presStyleLbl="node1" presStyleIdx="6" presStyleCnt="11">
        <dgm:presLayoutVars>
          <dgm:bulletEnabled val="1"/>
        </dgm:presLayoutVars>
      </dgm:prSet>
      <dgm:spPr/>
    </dgm:pt>
    <dgm:pt modelId="{78F3217B-C70A-9248-BCCC-E57D74D894E8}" type="pres">
      <dgm:prSet presAssocID="{30834053-4ED2-4E80-A9EF-BD8B93D5C638}" presName="sibTrans" presStyleLbl="sibTrans1D1" presStyleIdx="6" presStyleCnt="10"/>
      <dgm:spPr/>
    </dgm:pt>
    <dgm:pt modelId="{6DB7CAAF-5BD9-3F40-8326-5C483655F71F}" type="pres">
      <dgm:prSet presAssocID="{30834053-4ED2-4E80-A9EF-BD8B93D5C638}" presName="connectorText" presStyleLbl="sibTrans1D1" presStyleIdx="6" presStyleCnt="10"/>
      <dgm:spPr/>
    </dgm:pt>
    <dgm:pt modelId="{B9242F4F-F02C-1949-B155-9FFB498A7B15}" type="pres">
      <dgm:prSet presAssocID="{BB3525C2-AF0D-48DA-9AC1-060DB7A453A6}" presName="node" presStyleLbl="node1" presStyleIdx="7" presStyleCnt="11">
        <dgm:presLayoutVars>
          <dgm:bulletEnabled val="1"/>
        </dgm:presLayoutVars>
      </dgm:prSet>
      <dgm:spPr/>
    </dgm:pt>
    <dgm:pt modelId="{A9E3C10A-E9E8-CF42-9722-024E420EB49C}" type="pres">
      <dgm:prSet presAssocID="{BACB4D04-F899-41D6-BC6E-603CA32FD813}" presName="sibTrans" presStyleLbl="sibTrans1D1" presStyleIdx="7" presStyleCnt="10"/>
      <dgm:spPr/>
    </dgm:pt>
    <dgm:pt modelId="{AA322882-B48F-EE4B-9924-E664B751A0DF}" type="pres">
      <dgm:prSet presAssocID="{BACB4D04-F899-41D6-BC6E-603CA32FD813}" presName="connectorText" presStyleLbl="sibTrans1D1" presStyleIdx="7" presStyleCnt="10"/>
      <dgm:spPr/>
    </dgm:pt>
    <dgm:pt modelId="{2765623D-1EB7-2341-A9FD-43FF342701D8}" type="pres">
      <dgm:prSet presAssocID="{20151A3E-6451-42FF-BAEE-9EB26744447E}" presName="node" presStyleLbl="node1" presStyleIdx="8" presStyleCnt="11">
        <dgm:presLayoutVars>
          <dgm:bulletEnabled val="1"/>
        </dgm:presLayoutVars>
      </dgm:prSet>
      <dgm:spPr/>
    </dgm:pt>
    <dgm:pt modelId="{ABA656EC-0412-D14F-B26D-65CFC3465A59}" type="pres">
      <dgm:prSet presAssocID="{31C80F09-3982-458D-8DCC-9552B143B246}" presName="sibTrans" presStyleLbl="sibTrans1D1" presStyleIdx="8" presStyleCnt="10"/>
      <dgm:spPr/>
    </dgm:pt>
    <dgm:pt modelId="{B514BB15-CB7E-7949-BE9B-C13EACC56B60}" type="pres">
      <dgm:prSet presAssocID="{31C80F09-3982-458D-8DCC-9552B143B246}" presName="connectorText" presStyleLbl="sibTrans1D1" presStyleIdx="8" presStyleCnt="10"/>
      <dgm:spPr/>
    </dgm:pt>
    <dgm:pt modelId="{9582DD87-86EC-1247-9275-345EBC0A175C}" type="pres">
      <dgm:prSet presAssocID="{06B57F81-0602-4FA7-8A1C-7418FA3FD794}" presName="node" presStyleLbl="node1" presStyleIdx="9" presStyleCnt="11">
        <dgm:presLayoutVars>
          <dgm:bulletEnabled val="1"/>
        </dgm:presLayoutVars>
      </dgm:prSet>
      <dgm:spPr/>
    </dgm:pt>
    <dgm:pt modelId="{935D2D81-9390-E04F-8A9D-782BDFCB9443}" type="pres">
      <dgm:prSet presAssocID="{D12F940F-A9FF-4F60-BEC0-23C5BD804C92}" presName="sibTrans" presStyleLbl="sibTrans1D1" presStyleIdx="9" presStyleCnt="10"/>
      <dgm:spPr/>
    </dgm:pt>
    <dgm:pt modelId="{40482E74-C831-D34F-8E0E-1253271BBA39}" type="pres">
      <dgm:prSet presAssocID="{D12F940F-A9FF-4F60-BEC0-23C5BD804C92}" presName="connectorText" presStyleLbl="sibTrans1D1" presStyleIdx="9" presStyleCnt="10"/>
      <dgm:spPr/>
    </dgm:pt>
    <dgm:pt modelId="{EF10F7F8-874E-5948-AEAE-197924829D52}" type="pres">
      <dgm:prSet presAssocID="{8BDB603F-0A8F-4DD8-A921-448D4F1B06FB}" presName="node" presStyleLbl="node1" presStyleIdx="10" presStyleCnt="11">
        <dgm:presLayoutVars>
          <dgm:bulletEnabled val="1"/>
        </dgm:presLayoutVars>
      </dgm:prSet>
      <dgm:spPr/>
    </dgm:pt>
  </dgm:ptLst>
  <dgm:cxnLst>
    <dgm:cxn modelId="{85528900-E88D-DD4F-8EC7-0BA1D21D5F0E}" type="presOf" srcId="{8BDB603F-0A8F-4DD8-A921-448D4F1B06FB}" destId="{EF10F7F8-874E-5948-AEAE-197924829D52}" srcOrd="0" destOrd="0" presId="urn:microsoft.com/office/officeart/2016/7/layout/RepeatingBendingProcessNew"/>
    <dgm:cxn modelId="{B7A1FD12-863E-45B9-9DA0-EE5D8EE62CB7}" srcId="{B029D12A-2F89-40BF-A377-E6535F10135C}" destId="{0C5844AF-27A5-4F0A-8177-2E51EA5B497E}" srcOrd="4" destOrd="0" parTransId="{C65DD0D5-4B0D-4490-83D7-00376354A154}" sibTransId="{09A9611C-CF67-481A-B731-AAC29A116410}"/>
    <dgm:cxn modelId="{4F7D3E1C-3600-5841-91DA-942FF8D1DE56}" type="presOf" srcId="{D12F940F-A9FF-4F60-BEC0-23C5BD804C92}" destId="{40482E74-C831-D34F-8E0E-1253271BBA39}" srcOrd="1" destOrd="0" presId="urn:microsoft.com/office/officeart/2016/7/layout/RepeatingBendingProcessNew"/>
    <dgm:cxn modelId="{ACD8EC1C-74F8-49B8-BE69-F2B948C7DA4A}" srcId="{B029D12A-2F89-40BF-A377-E6535F10135C}" destId="{F2B64EB6-A5CC-426F-9BB9-81156D48460F}" srcOrd="1" destOrd="0" parTransId="{85F995AE-852D-45A9-B391-9CB6FDE8EC43}" sibTransId="{E72EC54B-B91E-4385-837B-6039A7E184F6}"/>
    <dgm:cxn modelId="{AC56A21D-4D39-4A1A-A4DD-6EA683A64F31}" srcId="{B029D12A-2F89-40BF-A377-E6535F10135C}" destId="{8BDB603F-0A8F-4DD8-A921-448D4F1B06FB}" srcOrd="10" destOrd="0" parTransId="{6D191A6F-7816-4FBF-BC64-83E8172A06AD}" sibTransId="{C12C285E-3A8F-4255-A413-F51743B7A559}"/>
    <dgm:cxn modelId="{A1C0D524-376E-49C1-9435-B03DF7DE2697}" srcId="{B029D12A-2F89-40BF-A377-E6535F10135C}" destId="{1E78EE49-DAA4-43EE-B06B-25A0CC4CAC71}" srcOrd="3" destOrd="0" parTransId="{43B49C5B-A052-423D-8318-BD32F2637260}" sibTransId="{318454EC-AAF1-4E0F-BB41-E911ED8E5410}"/>
    <dgm:cxn modelId="{521D2925-8DA6-4DB7-9E09-8E3D242820EA}" srcId="{B029D12A-2F89-40BF-A377-E6535F10135C}" destId="{556EB7B3-8488-4D07-9F05-310759BA2873}" srcOrd="2" destOrd="0" parTransId="{975062AC-E516-4D8E-93F0-0BE98AC85D64}" sibTransId="{9D64EEB3-802D-4CAC-B95F-3ED974C04E87}"/>
    <dgm:cxn modelId="{D9E5F92F-D04F-4F42-9A35-598D16D400F9}" srcId="{B029D12A-2F89-40BF-A377-E6535F10135C}" destId="{F1A0160C-7497-4D1B-8DFE-E8B9AC76C391}" srcOrd="0" destOrd="0" parTransId="{7263BCB6-94C0-4A93-AC79-5625B6C5E130}" sibTransId="{CA3B1920-3B06-4BDC-98BA-DCD22488906E}"/>
    <dgm:cxn modelId="{2B1F8636-0038-F04C-B25A-7CD35B4E73A5}" type="presOf" srcId="{06B57F81-0602-4FA7-8A1C-7418FA3FD794}" destId="{9582DD87-86EC-1247-9275-345EBC0A175C}" srcOrd="0" destOrd="0" presId="urn:microsoft.com/office/officeart/2016/7/layout/RepeatingBendingProcessNew"/>
    <dgm:cxn modelId="{2EC9B038-F954-B546-8808-86456E595E16}" type="presOf" srcId="{556EB7B3-8488-4D07-9F05-310759BA2873}" destId="{FF7F52D6-66D5-FF4F-A4DF-14567DD80ACE}" srcOrd="0" destOrd="0" presId="urn:microsoft.com/office/officeart/2016/7/layout/RepeatingBendingProcessNew"/>
    <dgm:cxn modelId="{2634B43F-1062-D64B-BD1B-ED582AE0306A}" type="presOf" srcId="{31C80F09-3982-458D-8DCC-9552B143B246}" destId="{ABA656EC-0412-D14F-B26D-65CFC3465A59}" srcOrd="0" destOrd="0" presId="urn:microsoft.com/office/officeart/2016/7/layout/RepeatingBendingProcessNew"/>
    <dgm:cxn modelId="{4A298741-89A4-9548-9F31-63AEE7FE5D31}" type="presOf" srcId="{D12F940F-A9FF-4F60-BEC0-23C5BD804C92}" destId="{935D2D81-9390-E04F-8A9D-782BDFCB9443}" srcOrd="0" destOrd="0" presId="urn:microsoft.com/office/officeart/2016/7/layout/RepeatingBendingProcessNew"/>
    <dgm:cxn modelId="{FAB81E45-EA49-4D17-B745-F2AC643D9ED3}" srcId="{B029D12A-2F89-40BF-A377-E6535F10135C}" destId="{9F9EE6EF-9239-4803-B790-045C87ACCAA1}" srcOrd="5" destOrd="0" parTransId="{CBA91216-D695-4684-A082-F9D31ED4E9E0}" sibTransId="{1136FF08-92EA-49D7-8912-049DD0C1F0F9}"/>
    <dgm:cxn modelId="{13AE114E-4F66-3341-A6FD-8A7C7052E839}" type="presOf" srcId="{1136FF08-92EA-49D7-8912-049DD0C1F0F9}" destId="{CECE9CA5-EBE6-8545-BDE3-C84278998809}" srcOrd="0" destOrd="0" presId="urn:microsoft.com/office/officeart/2016/7/layout/RepeatingBendingProcessNew"/>
    <dgm:cxn modelId="{EA52994E-2D7C-40C1-886D-19B518BB9CE8}" srcId="{B029D12A-2F89-40BF-A377-E6535F10135C}" destId="{741CC4E9-1A13-4330-AAE2-D6489E9B8CB4}" srcOrd="6" destOrd="0" parTransId="{C042972B-0755-492D-BA8A-C1129934C4CF}" sibTransId="{30834053-4ED2-4E80-A9EF-BD8B93D5C638}"/>
    <dgm:cxn modelId="{E1AFF552-A0B2-9049-B290-EEB08B5D9F1D}" type="presOf" srcId="{E72EC54B-B91E-4385-837B-6039A7E184F6}" destId="{4E4DA59F-B90B-7446-BA2B-3882F29EFCBB}" srcOrd="1" destOrd="0" presId="urn:microsoft.com/office/officeart/2016/7/layout/RepeatingBendingProcessNew"/>
    <dgm:cxn modelId="{0EBF8455-6ADD-854B-9276-E6846DC3EFF3}" type="presOf" srcId="{318454EC-AAF1-4E0F-BB41-E911ED8E5410}" destId="{350FD85E-763F-CF47-84EC-B763D21855BB}" srcOrd="1" destOrd="0" presId="urn:microsoft.com/office/officeart/2016/7/layout/RepeatingBendingProcessNew"/>
    <dgm:cxn modelId="{BCF9345F-CCD2-0347-BAB1-892973FB5A39}" type="presOf" srcId="{CA3B1920-3B06-4BDC-98BA-DCD22488906E}" destId="{1760BD22-A391-024B-B4B2-CC50152A98D1}" srcOrd="1" destOrd="0" presId="urn:microsoft.com/office/officeart/2016/7/layout/RepeatingBendingProcessNew"/>
    <dgm:cxn modelId="{334DE463-CE6F-BD45-8D60-F06838A7E79D}" type="presOf" srcId="{F1A0160C-7497-4D1B-8DFE-E8B9AC76C391}" destId="{9EDA642B-C129-724D-BC04-D5B712D27651}" srcOrd="0" destOrd="0" presId="urn:microsoft.com/office/officeart/2016/7/layout/RepeatingBendingProcessNew"/>
    <dgm:cxn modelId="{21FD496C-7BF2-1446-98BA-E82C5AD01F71}" type="presOf" srcId="{9F9EE6EF-9239-4803-B790-045C87ACCAA1}" destId="{A9C5C8FE-A02A-4D4B-B0F8-8712DA286F88}" srcOrd="0" destOrd="0" presId="urn:microsoft.com/office/officeart/2016/7/layout/RepeatingBendingProcessNew"/>
    <dgm:cxn modelId="{E391D371-0B33-9246-BE8D-E7A6CE114961}" type="presOf" srcId="{30834053-4ED2-4E80-A9EF-BD8B93D5C638}" destId="{6DB7CAAF-5BD9-3F40-8326-5C483655F71F}" srcOrd="1" destOrd="0" presId="urn:microsoft.com/office/officeart/2016/7/layout/RepeatingBendingProcessNew"/>
    <dgm:cxn modelId="{ABEDBE73-C031-5645-8CAC-17AD586270E4}" type="presOf" srcId="{BACB4D04-F899-41D6-BC6E-603CA32FD813}" destId="{AA322882-B48F-EE4B-9924-E664B751A0DF}" srcOrd="1" destOrd="0" presId="urn:microsoft.com/office/officeart/2016/7/layout/RepeatingBendingProcessNew"/>
    <dgm:cxn modelId="{6082597C-FA57-1345-A87A-084546C3A6DE}" type="presOf" srcId="{1136FF08-92EA-49D7-8912-049DD0C1F0F9}" destId="{52789FE2-3CB8-1346-95AD-8A4C3E081F4D}" srcOrd="1" destOrd="0" presId="urn:microsoft.com/office/officeart/2016/7/layout/RepeatingBendingProcessNew"/>
    <dgm:cxn modelId="{1B70B789-349F-A64C-BB30-FB52727B3905}" type="presOf" srcId="{BB3525C2-AF0D-48DA-9AC1-060DB7A453A6}" destId="{B9242F4F-F02C-1949-B155-9FFB498A7B15}" srcOrd="0" destOrd="0" presId="urn:microsoft.com/office/officeart/2016/7/layout/RepeatingBendingProcessNew"/>
    <dgm:cxn modelId="{6D30FD8C-E735-C941-B52F-33A9AA68811C}" type="presOf" srcId="{318454EC-AAF1-4E0F-BB41-E911ED8E5410}" destId="{808800E8-8188-9D4A-A9AA-E28565B6CDFC}" srcOrd="0" destOrd="0" presId="urn:microsoft.com/office/officeart/2016/7/layout/RepeatingBendingProcessNew"/>
    <dgm:cxn modelId="{48357B93-C36B-934A-ACF0-40A617E08BEE}" type="presOf" srcId="{E72EC54B-B91E-4385-837B-6039A7E184F6}" destId="{800BF56D-9AAC-4D41-9660-75D0E9ADA01D}" srcOrd="0" destOrd="0" presId="urn:microsoft.com/office/officeart/2016/7/layout/RepeatingBendingProcessNew"/>
    <dgm:cxn modelId="{9E5A8B9A-F98E-2C49-8B10-35B7181461D5}" type="presOf" srcId="{F2B64EB6-A5CC-426F-9BB9-81156D48460F}" destId="{91EEE375-036C-464F-BF67-315674B2642C}" srcOrd="0" destOrd="0" presId="urn:microsoft.com/office/officeart/2016/7/layout/RepeatingBendingProcessNew"/>
    <dgm:cxn modelId="{084D1E9B-B142-416E-BA72-582DF404F06F}" srcId="{B029D12A-2F89-40BF-A377-E6535F10135C}" destId="{20151A3E-6451-42FF-BAEE-9EB26744447E}" srcOrd="8" destOrd="0" parTransId="{E4CC9F74-96AF-46A2-8BBB-58CD3B074C47}" sibTransId="{31C80F09-3982-458D-8DCC-9552B143B246}"/>
    <dgm:cxn modelId="{C3E8E39F-4692-024A-B4FE-C0E9522F8FFF}" type="presOf" srcId="{20151A3E-6451-42FF-BAEE-9EB26744447E}" destId="{2765623D-1EB7-2341-A9FD-43FF342701D8}" srcOrd="0" destOrd="0" presId="urn:microsoft.com/office/officeart/2016/7/layout/RepeatingBendingProcessNew"/>
    <dgm:cxn modelId="{1E7BDDA1-B83D-974A-A966-93285C1082C8}" type="presOf" srcId="{31C80F09-3982-458D-8DCC-9552B143B246}" destId="{B514BB15-CB7E-7949-BE9B-C13EACC56B60}" srcOrd="1" destOrd="0" presId="urn:microsoft.com/office/officeart/2016/7/layout/RepeatingBendingProcessNew"/>
    <dgm:cxn modelId="{7360A5A5-0129-C44A-8FB1-FB05F0E7197C}" type="presOf" srcId="{B029D12A-2F89-40BF-A377-E6535F10135C}" destId="{3247CCB4-9AA2-B34D-ADF3-7B59754EB530}" srcOrd="0" destOrd="0" presId="urn:microsoft.com/office/officeart/2016/7/layout/RepeatingBendingProcessNew"/>
    <dgm:cxn modelId="{F44FD0AB-AA39-B540-9F06-83C0B2A051E1}" type="presOf" srcId="{09A9611C-CF67-481A-B731-AAC29A116410}" destId="{A9BFA5D0-3010-A64A-A207-800C9A058932}" srcOrd="1" destOrd="0" presId="urn:microsoft.com/office/officeart/2016/7/layout/RepeatingBendingProcessNew"/>
    <dgm:cxn modelId="{25D7CEBD-5F29-EC4B-AAB2-276309F096D3}" type="presOf" srcId="{9D64EEB3-802D-4CAC-B95F-3ED974C04E87}" destId="{BE54A726-0DAA-6E4B-8EB1-3803D948317C}" srcOrd="1" destOrd="0" presId="urn:microsoft.com/office/officeart/2016/7/layout/RepeatingBendingProcessNew"/>
    <dgm:cxn modelId="{ECE41CC2-34D5-FE42-BFB6-D1F8CCB89DC1}" type="presOf" srcId="{BACB4D04-F899-41D6-BC6E-603CA32FD813}" destId="{A9E3C10A-E9E8-CF42-9722-024E420EB49C}" srcOrd="0" destOrd="0" presId="urn:microsoft.com/office/officeart/2016/7/layout/RepeatingBendingProcessNew"/>
    <dgm:cxn modelId="{48B5B4CE-2923-BF43-BAF7-B9F77A74F26C}" type="presOf" srcId="{30834053-4ED2-4E80-A9EF-BD8B93D5C638}" destId="{78F3217B-C70A-9248-BCCC-E57D74D894E8}" srcOrd="0" destOrd="0" presId="urn:microsoft.com/office/officeart/2016/7/layout/RepeatingBendingProcessNew"/>
    <dgm:cxn modelId="{4EB662DA-30E9-994C-AEF1-B22A402F7B6A}" type="presOf" srcId="{0C5844AF-27A5-4F0A-8177-2E51EA5B497E}" destId="{B331F698-3B06-D24C-9506-9E2139F4394A}" srcOrd="0" destOrd="0" presId="urn:microsoft.com/office/officeart/2016/7/layout/RepeatingBendingProcessNew"/>
    <dgm:cxn modelId="{81D544DB-5B4E-D348-B471-08B841ECC417}" type="presOf" srcId="{09A9611C-CF67-481A-B731-AAC29A116410}" destId="{0214BD49-61F3-8E40-A361-E9A3A32523C3}" srcOrd="0" destOrd="0" presId="urn:microsoft.com/office/officeart/2016/7/layout/RepeatingBendingProcessNew"/>
    <dgm:cxn modelId="{9B57A1E5-748E-45F9-BB2D-FCBEE3D63A25}" srcId="{B029D12A-2F89-40BF-A377-E6535F10135C}" destId="{06B57F81-0602-4FA7-8A1C-7418FA3FD794}" srcOrd="9" destOrd="0" parTransId="{A1323225-2850-46D4-A765-CC68C6578D89}" sibTransId="{D12F940F-A9FF-4F60-BEC0-23C5BD804C92}"/>
    <dgm:cxn modelId="{6B3703E7-799D-F24D-93DE-36D2D433CFDA}" type="presOf" srcId="{9D64EEB3-802D-4CAC-B95F-3ED974C04E87}" destId="{8DDDED84-05FE-054F-8CCD-70CAF714B581}" srcOrd="0" destOrd="0" presId="urn:microsoft.com/office/officeart/2016/7/layout/RepeatingBendingProcessNew"/>
    <dgm:cxn modelId="{366FDCE8-86E0-42DE-959C-B90F9B4D8F9B}" srcId="{B029D12A-2F89-40BF-A377-E6535F10135C}" destId="{BB3525C2-AF0D-48DA-9AC1-060DB7A453A6}" srcOrd="7" destOrd="0" parTransId="{186074B1-33E4-4DC6-A647-FB45602F119E}" sibTransId="{BACB4D04-F899-41D6-BC6E-603CA32FD813}"/>
    <dgm:cxn modelId="{2C41CCEA-88C1-4948-B4D6-D2E722A729D1}" type="presOf" srcId="{CA3B1920-3B06-4BDC-98BA-DCD22488906E}" destId="{60555DB7-B5F6-144B-B7E3-A7A31549E724}" srcOrd="0" destOrd="0" presId="urn:microsoft.com/office/officeart/2016/7/layout/RepeatingBendingProcessNew"/>
    <dgm:cxn modelId="{E4E40CFD-49C8-E147-A538-31D43888B4AF}" type="presOf" srcId="{1E78EE49-DAA4-43EE-B06B-25A0CC4CAC71}" destId="{A03BA4EE-76C1-B443-9E54-28DFAAF10AF4}" srcOrd="0" destOrd="0" presId="urn:microsoft.com/office/officeart/2016/7/layout/RepeatingBendingProcessNew"/>
    <dgm:cxn modelId="{EA78B2FE-6407-024A-8BE6-D1666D5AE45D}" type="presOf" srcId="{741CC4E9-1A13-4330-AAE2-D6489E9B8CB4}" destId="{965A441B-9A6F-C24D-88F5-97A802E7E0EF}" srcOrd="0" destOrd="0" presId="urn:microsoft.com/office/officeart/2016/7/layout/RepeatingBendingProcessNew"/>
    <dgm:cxn modelId="{22D6C4AF-FBAB-F740-8617-23EFCD2BFA46}" type="presParOf" srcId="{3247CCB4-9AA2-B34D-ADF3-7B59754EB530}" destId="{9EDA642B-C129-724D-BC04-D5B712D27651}" srcOrd="0" destOrd="0" presId="urn:microsoft.com/office/officeart/2016/7/layout/RepeatingBendingProcessNew"/>
    <dgm:cxn modelId="{8B5ED359-36F6-EF4E-B9A2-61E9CDB0BE97}" type="presParOf" srcId="{3247CCB4-9AA2-B34D-ADF3-7B59754EB530}" destId="{60555DB7-B5F6-144B-B7E3-A7A31549E724}" srcOrd="1" destOrd="0" presId="urn:microsoft.com/office/officeart/2016/7/layout/RepeatingBendingProcessNew"/>
    <dgm:cxn modelId="{8C3D5FE7-C925-9F41-B296-FD5A47364C31}" type="presParOf" srcId="{60555DB7-B5F6-144B-B7E3-A7A31549E724}" destId="{1760BD22-A391-024B-B4B2-CC50152A98D1}" srcOrd="0" destOrd="0" presId="urn:microsoft.com/office/officeart/2016/7/layout/RepeatingBendingProcessNew"/>
    <dgm:cxn modelId="{83DADD42-9CBE-3043-9247-90D3250F6BFA}" type="presParOf" srcId="{3247CCB4-9AA2-B34D-ADF3-7B59754EB530}" destId="{91EEE375-036C-464F-BF67-315674B2642C}" srcOrd="2" destOrd="0" presId="urn:microsoft.com/office/officeart/2016/7/layout/RepeatingBendingProcessNew"/>
    <dgm:cxn modelId="{59E98D2D-E317-5C4F-AB69-8CD2C87411D6}" type="presParOf" srcId="{3247CCB4-9AA2-B34D-ADF3-7B59754EB530}" destId="{800BF56D-9AAC-4D41-9660-75D0E9ADA01D}" srcOrd="3" destOrd="0" presId="urn:microsoft.com/office/officeart/2016/7/layout/RepeatingBendingProcessNew"/>
    <dgm:cxn modelId="{00EB2447-CD89-2842-923C-E13B287E0156}" type="presParOf" srcId="{800BF56D-9AAC-4D41-9660-75D0E9ADA01D}" destId="{4E4DA59F-B90B-7446-BA2B-3882F29EFCBB}" srcOrd="0" destOrd="0" presId="urn:microsoft.com/office/officeart/2016/7/layout/RepeatingBendingProcessNew"/>
    <dgm:cxn modelId="{6B7E520D-5611-F84B-A29D-1CE31B7EB6D8}" type="presParOf" srcId="{3247CCB4-9AA2-B34D-ADF3-7B59754EB530}" destId="{FF7F52D6-66D5-FF4F-A4DF-14567DD80ACE}" srcOrd="4" destOrd="0" presId="urn:microsoft.com/office/officeart/2016/7/layout/RepeatingBendingProcessNew"/>
    <dgm:cxn modelId="{0B71971C-013C-F643-A28F-0BD01496D18D}" type="presParOf" srcId="{3247CCB4-9AA2-B34D-ADF3-7B59754EB530}" destId="{8DDDED84-05FE-054F-8CCD-70CAF714B581}" srcOrd="5" destOrd="0" presId="urn:microsoft.com/office/officeart/2016/7/layout/RepeatingBendingProcessNew"/>
    <dgm:cxn modelId="{F8889636-5C88-1645-9546-F22623333D71}" type="presParOf" srcId="{8DDDED84-05FE-054F-8CCD-70CAF714B581}" destId="{BE54A726-0DAA-6E4B-8EB1-3803D948317C}" srcOrd="0" destOrd="0" presId="urn:microsoft.com/office/officeart/2016/7/layout/RepeatingBendingProcessNew"/>
    <dgm:cxn modelId="{617ABE6F-BBEA-1640-89F6-23BF105CA60A}" type="presParOf" srcId="{3247CCB4-9AA2-B34D-ADF3-7B59754EB530}" destId="{A03BA4EE-76C1-B443-9E54-28DFAAF10AF4}" srcOrd="6" destOrd="0" presId="urn:microsoft.com/office/officeart/2016/7/layout/RepeatingBendingProcessNew"/>
    <dgm:cxn modelId="{8D5295DB-59DD-9F4F-9EED-A5940B9C9927}" type="presParOf" srcId="{3247CCB4-9AA2-B34D-ADF3-7B59754EB530}" destId="{808800E8-8188-9D4A-A9AA-E28565B6CDFC}" srcOrd="7" destOrd="0" presId="urn:microsoft.com/office/officeart/2016/7/layout/RepeatingBendingProcessNew"/>
    <dgm:cxn modelId="{21D5EF6E-60F7-D542-A87F-F493BAC6C9DC}" type="presParOf" srcId="{808800E8-8188-9D4A-A9AA-E28565B6CDFC}" destId="{350FD85E-763F-CF47-84EC-B763D21855BB}" srcOrd="0" destOrd="0" presId="urn:microsoft.com/office/officeart/2016/7/layout/RepeatingBendingProcessNew"/>
    <dgm:cxn modelId="{584818E6-5E3D-F54F-83FC-325D4FE99B2F}" type="presParOf" srcId="{3247CCB4-9AA2-B34D-ADF3-7B59754EB530}" destId="{B331F698-3B06-D24C-9506-9E2139F4394A}" srcOrd="8" destOrd="0" presId="urn:microsoft.com/office/officeart/2016/7/layout/RepeatingBendingProcessNew"/>
    <dgm:cxn modelId="{C1FFA46B-6BB0-4740-ADEB-8171D737EB65}" type="presParOf" srcId="{3247CCB4-9AA2-B34D-ADF3-7B59754EB530}" destId="{0214BD49-61F3-8E40-A361-E9A3A32523C3}" srcOrd="9" destOrd="0" presId="urn:microsoft.com/office/officeart/2016/7/layout/RepeatingBendingProcessNew"/>
    <dgm:cxn modelId="{18E47F7E-C307-264F-8AD5-C03C08016ABC}" type="presParOf" srcId="{0214BD49-61F3-8E40-A361-E9A3A32523C3}" destId="{A9BFA5D0-3010-A64A-A207-800C9A058932}" srcOrd="0" destOrd="0" presId="urn:microsoft.com/office/officeart/2016/7/layout/RepeatingBendingProcessNew"/>
    <dgm:cxn modelId="{E38DB418-AEF2-0943-8AFA-CFDC8E729FB9}" type="presParOf" srcId="{3247CCB4-9AA2-B34D-ADF3-7B59754EB530}" destId="{A9C5C8FE-A02A-4D4B-B0F8-8712DA286F88}" srcOrd="10" destOrd="0" presId="urn:microsoft.com/office/officeart/2016/7/layout/RepeatingBendingProcessNew"/>
    <dgm:cxn modelId="{6F598F1B-53BB-9A43-BCC6-86F34F5FF3FB}" type="presParOf" srcId="{3247CCB4-9AA2-B34D-ADF3-7B59754EB530}" destId="{CECE9CA5-EBE6-8545-BDE3-C84278998809}" srcOrd="11" destOrd="0" presId="urn:microsoft.com/office/officeart/2016/7/layout/RepeatingBendingProcessNew"/>
    <dgm:cxn modelId="{61C16EA9-2A83-5A46-A30B-3B985D6A73E2}" type="presParOf" srcId="{CECE9CA5-EBE6-8545-BDE3-C84278998809}" destId="{52789FE2-3CB8-1346-95AD-8A4C3E081F4D}" srcOrd="0" destOrd="0" presId="urn:microsoft.com/office/officeart/2016/7/layout/RepeatingBendingProcessNew"/>
    <dgm:cxn modelId="{D0D69428-CED1-CD4C-9DAF-4F61CAE8045D}" type="presParOf" srcId="{3247CCB4-9AA2-B34D-ADF3-7B59754EB530}" destId="{965A441B-9A6F-C24D-88F5-97A802E7E0EF}" srcOrd="12" destOrd="0" presId="urn:microsoft.com/office/officeart/2016/7/layout/RepeatingBendingProcessNew"/>
    <dgm:cxn modelId="{F759F902-B9FA-A84D-8AD2-E4939E4C5A47}" type="presParOf" srcId="{3247CCB4-9AA2-B34D-ADF3-7B59754EB530}" destId="{78F3217B-C70A-9248-BCCC-E57D74D894E8}" srcOrd="13" destOrd="0" presId="urn:microsoft.com/office/officeart/2016/7/layout/RepeatingBendingProcessNew"/>
    <dgm:cxn modelId="{A3919805-BB99-F24C-B7C9-B6111B355C88}" type="presParOf" srcId="{78F3217B-C70A-9248-BCCC-E57D74D894E8}" destId="{6DB7CAAF-5BD9-3F40-8326-5C483655F71F}" srcOrd="0" destOrd="0" presId="urn:microsoft.com/office/officeart/2016/7/layout/RepeatingBendingProcessNew"/>
    <dgm:cxn modelId="{32BC3EBB-6887-BF43-B6DD-570BC65DBD63}" type="presParOf" srcId="{3247CCB4-9AA2-B34D-ADF3-7B59754EB530}" destId="{B9242F4F-F02C-1949-B155-9FFB498A7B15}" srcOrd="14" destOrd="0" presId="urn:microsoft.com/office/officeart/2016/7/layout/RepeatingBendingProcessNew"/>
    <dgm:cxn modelId="{B4B85606-D1D1-484E-AD53-3D70038DE511}" type="presParOf" srcId="{3247CCB4-9AA2-B34D-ADF3-7B59754EB530}" destId="{A9E3C10A-E9E8-CF42-9722-024E420EB49C}" srcOrd="15" destOrd="0" presId="urn:microsoft.com/office/officeart/2016/7/layout/RepeatingBendingProcessNew"/>
    <dgm:cxn modelId="{C9721F0E-885A-6F43-BA8E-3C46C8B88FD4}" type="presParOf" srcId="{A9E3C10A-E9E8-CF42-9722-024E420EB49C}" destId="{AA322882-B48F-EE4B-9924-E664B751A0DF}" srcOrd="0" destOrd="0" presId="urn:microsoft.com/office/officeart/2016/7/layout/RepeatingBendingProcessNew"/>
    <dgm:cxn modelId="{9BEAE286-B52C-3C4B-9BCD-1F3620A13EB8}" type="presParOf" srcId="{3247CCB4-9AA2-B34D-ADF3-7B59754EB530}" destId="{2765623D-1EB7-2341-A9FD-43FF342701D8}" srcOrd="16" destOrd="0" presId="urn:microsoft.com/office/officeart/2016/7/layout/RepeatingBendingProcessNew"/>
    <dgm:cxn modelId="{13148C5F-5933-B64A-AA48-B1B2057C8D08}" type="presParOf" srcId="{3247CCB4-9AA2-B34D-ADF3-7B59754EB530}" destId="{ABA656EC-0412-D14F-B26D-65CFC3465A59}" srcOrd="17" destOrd="0" presId="urn:microsoft.com/office/officeart/2016/7/layout/RepeatingBendingProcessNew"/>
    <dgm:cxn modelId="{E4384C5B-42C0-DA47-83F0-093BCF03B8D7}" type="presParOf" srcId="{ABA656EC-0412-D14F-B26D-65CFC3465A59}" destId="{B514BB15-CB7E-7949-BE9B-C13EACC56B60}" srcOrd="0" destOrd="0" presId="urn:microsoft.com/office/officeart/2016/7/layout/RepeatingBendingProcessNew"/>
    <dgm:cxn modelId="{A21C0D7D-7D58-1F4B-9744-834431E3D0D6}" type="presParOf" srcId="{3247CCB4-9AA2-B34D-ADF3-7B59754EB530}" destId="{9582DD87-86EC-1247-9275-345EBC0A175C}" srcOrd="18" destOrd="0" presId="urn:microsoft.com/office/officeart/2016/7/layout/RepeatingBendingProcessNew"/>
    <dgm:cxn modelId="{79D4DFC2-6C43-474F-A3C4-048737BE6EAF}" type="presParOf" srcId="{3247CCB4-9AA2-B34D-ADF3-7B59754EB530}" destId="{935D2D81-9390-E04F-8A9D-782BDFCB9443}" srcOrd="19" destOrd="0" presId="urn:microsoft.com/office/officeart/2016/7/layout/RepeatingBendingProcessNew"/>
    <dgm:cxn modelId="{C5A6FD0A-3FC7-0248-A679-C6B0046A17C8}" type="presParOf" srcId="{935D2D81-9390-E04F-8A9D-782BDFCB9443}" destId="{40482E74-C831-D34F-8E0E-1253271BBA39}" srcOrd="0" destOrd="0" presId="urn:microsoft.com/office/officeart/2016/7/layout/RepeatingBendingProcessNew"/>
    <dgm:cxn modelId="{783B640D-B7FC-3242-B5A6-47E4AE995B6F}" type="presParOf" srcId="{3247CCB4-9AA2-B34D-ADF3-7B59754EB530}" destId="{EF10F7F8-874E-5948-AEAE-197924829D52}" srcOrd="2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79BFAC-61E0-4CB1-B620-DAFCECE54C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7B1F2A-BE0A-4534-B091-907425BA02C4}">
      <dgm:prSet/>
      <dgm:spPr/>
      <dgm:t>
        <a:bodyPr/>
        <a:lstStyle/>
        <a:p>
          <a:r>
            <a:rPr lang="tr-TR"/>
            <a:t>Yetersiz üretim anemisinin ayırıcı tanısı hücre boyutuna göre çerçevelenir. </a:t>
          </a:r>
          <a:endParaRPr lang="en-US"/>
        </a:p>
      </dgm:t>
    </dgm:pt>
    <dgm:pt modelId="{5F3C63C0-F9A8-4268-91DE-F3260B690DDE}" type="parTrans" cxnId="{51A6473A-E685-4BA3-BB6C-BC3D1F71BB84}">
      <dgm:prSet/>
      <dgm:spPr/>
      <dgm:t>
        <a:bodyPr/>
        <a:lstStyle/>
        <a:p>
          <a:endParaRPr lang="en-US"/>
        </a:p>
      </dgm:t>
    </dgm:pt>
    <dgm:pt modelId="{EFBB6369-8844-4885-BD7B-97520348F860}" type="sibTrans" cxnId="{51A6473A-E685-4BA3-BB6C-BC3D1F71BB84}">
      <dgm:prSet/>
      <dgm:spPr/>
      <dgm:t>
        <a:bodyPr/>
        <a:lstStyle/>
        <a:p>
          <a:endParaRPr lang="en-US"/>
        </a:p>
      </dgm:t>
    </dgm:pt>
    <dgm:pt modelId="{386F1F96-443B-4AC9-A441-CC2813B54EAF}">
      <dgm:prSet/>
      <dgm:spPr/>
      <dgm:t>
        <a:bodyPr/>
        <a:lstStyle/>
        <a:p>
          <a:r>
            <a:rPr lang="tr-TR"/>
            <a:t>Bu, ayırıcı tanıyı organize etmenin yararlı bir yoludur ve zaman zaman yararlı ipuçları verebilir; ancak ortalama korpüsküler hacmin (MCV) özgül olmadığını ve belirli bir anemi nedenini doğrulamak veya dışlamak için kullanılmaması gerektiğini akılda tutmak önemlidir.</a:t>
          </a:r>
          <a:endParaRPr lang="en-US"/>
        </a:p>
      </dgm:t>
    </dgm:pt>
    <dgm:pt modelId="{3361622D-FA45-41FC-B51D-349A4FEEB899}" type="parTrans" cxnId="{264CBE07-B2EA-4A1F-9964-A0FA8E9E254B}">
      <dgm:prSet/>
      <dgm:spPr/>
      <dgm:t>
        <a:bodyPr/>
        <a:lstStyle/>
        <a:p>
          <a:endParaRPr lang="en-US"/>
        </a:p>
      </dgm:t>
    </dgm:pt>
    <dgm:pt modelId="{FFD61922-9ED4-4A75-9EB2-B93DC7D0C332}" type="sibTrans" cxnId="{264CBE07-B2EA-4A1F-9964-A0FA8E9E254B}">
      <dgm:prSet/>
      <dgm:spPr/>
      <dgm:t>
        <a:bodyPr/>
        <a:lstStyle/>
        <a:p>
          <a:endParaRPr lang="en-US"/>
        </a:p>
      </dgm:t>
    </dgm:pt>
    <dgm:pt modelId="{FAA50E73-DCF2-403F-A1D7-D1DC7A9C58AA}" type="pres">
      <dgm:prSet presAssocID="{3079BFAC-61E0-4CB1-B620-DAFCECE54C7B}" presName="root" presStyleCnt="0">
        <dgm:presLayoutVars>
          <dgm:dir/>
          <dgm:resizeHandles val="exact"/>
        </dgm:presLayoutVars>
      </dgm:prSet>
      <dgm:spPr/>
    </dgm:pt>
    <dgm:pt modelId="{17B843BB-3F5D-404C-AD3F-EBFE1CCE8BCC}" type="pres">
      <dgm:prSet presAssocID="{997B1F2A-BE0A-4534-B091-907425BA02C4}" presName="compNode" presStyleCnt="0"/>
      <dgm:spPr/>
    </dgm:pt>
    <dgm:pt modelId="{A96931C8-0FC5-4D2E-B57A-3E0D73733C67}" type="pres">
      <dgm:prSet presAssocID="{997B1F2A-BE0A-4534-B091-907425BA02C4}" presName="bgRect" presStyleLbl="bgShp" presStyleIdx="0" presStyleCnt="2"/>
      <dgm:spPr/>
    </dgm:pt>
    <dgm:pt modelId="{49679B07-EAE1-48C8-BD5B-84DEA623B634}" type="pres">
      <dgm:prSet presAssocID="{997B1F2A-BE0A-4534-B091-907425BA02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ay işareti"/>
        </a:ext>
      </dgm:extLst>
    </dgm:pt>
    <dgm:pt modelId="{F7637E7E-1538-4C2A-A7D2-F3A5459A93FE}" type="pres">
      <dgm:prSet presAssocID="{997B1F2A-BE0A-4534-B091-907425BA02C4}" presName="spaceRect" presStyleCnt="0"/>
      <dgm:spPr/>
    </dgm:pt>
    <dgm:pt modelId="{AE730271-BCAD-4392-8ED7-24BDA48669A4}" type="pres">
      <dgm:prSet presAssocID="{997B1F2A-BE0A-4534-B091-907425BA02C4}" presName="parTx" presStyleLbl="revTx" presStyleIdx="0" presStyleCnt="2">
        <dgm:presLayoutVars>
          <dgm:chMax val="0"/>
          <dgm:chPref val="0"/>
        </dgm:presLayoutVars>
      </dgm:prSet>
      <dgm:spPr/>
    </dgm:pt>
    <dgm:pt modelId="{4F7448BA-9F95-4FAC-8702-D50C3D6E9FFA}" type="pres">
      <dgm:prSet presAssocID="{EFBB6369-8844-4885-BD7B-97520348F860}" presName="sibTrans" presStyleCnt="0"/>
      <dgm:spPr/>
    </dgm:pt>
    <dgm:pt modelId="{BE51A321-D5E7-4E2E-86FE-811107D1D724}" type="pres">
      <dgm:prSet presAssocID="{386F1F96-443B-4AC9-A441-CC2813B54EAF}" presName="compNode" presStyleCnt="0"/>
      <dgm:spPr/>
    </dgm:pt>
    <dgm:pt modelId="{B36ED77D-5AD6-444A-9F3C-A23E0A691125}" type="pres">
      <dgm:prSet presAssocID="{386F1F96-443B-4AC9-A441-CC2813B54EAF}" presName="bgRect" presStyleLbl="bgShp" presStyleIdx="1" presStyleCnt="2"/>
      <dgm:spPr/>
    </dgm:pt>
    <dgm:pt modelId="{0CDB6A82-A13C-4B9E-9AE9-AA319119A54A}" type="pres">
      <dgm:prSet presAssocID="{386F1F96-443B-4AC9-A441-CC2813B54EA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pul"/>
        </a:ext>
      </dgm:extLst>
    </dgm:pt>
    <dgm:pt modelId="{5BE9EA6C-EAE5-4F80-B916-A9040E078097}" type="pres">
      <dgm:prSet presAssocID="{386F1F96-443B-4AC9-A441-CC2813B54EAF}" presName="spaceRect" presStyleCnt="0"/>
      <dgm:spPr/>
    </dgm:pt>
    <dgm:pt modelId="{B85E4348-8469-4018-88C0-99A5722FB54F}" type="pres">
      <dgm:prSet presAssocID="{386F1F96-443B-4AC9-A441-CC2813B54EAF}" presName="parTx" presStyleLbl="revTx" presStyleIdx="1" presStyleCnt="2">
        <dgm:presLayoutVars>
          <dgm:chMax val="0"/>
          <dgm:chPref val="0"/>
        </dgm:presLayoutVars>
      </dgm:prSet>
      <dgm:spPr/>
    </dgm:pt>
  </dgm:ptLst>
  <dgm:cxnLst>
    <dgm:cxn modelId="{264CBE07-B2EA-4A1F-9964-A0FA8E9E254B}" srcId="{3079BFAC-61E0-4CB1-B620-DAFCECE54C7B}" destId="{386F1F96-443B-4AC9-A441-CC2813B54EAF}" srcOrd="1" destOrd="0" parTransId="{3361622D-FA45-41FC-B51D-349A4FEEB899}" sibTransId="{FFD61922-9ED4-4A75-9EB2-B93DC7D0C332}"/>
    <dgm:cxn modelId="{9386ED0F-85CB-4969-B9DE-AD05B4A6DE59}" type="presOf" srcId="{997B1F2A-BE0A-4534-B091-907425BA02C4}" destId="{AE730271-BCAD-4392-8ED7-24BDA48669A4}" srcOrd="0" destOrd="0" presId="urn:microsoft.com/office/officeart/2018/2/layout/IconVerticalSolidList"/>
    <dgm:cxn modelId="{16F22823-6CF3-4C64-9C09-23531D20BD81}" type="presOf" srcId="{3079BFAC-61E0-4CB1-B620-DAFCECE54C7B}" destId="{FAA50E73-DCF2-403F-A1D7-D1DC7A9C58AA}" srcOrd="0" destOrd="0" presId="urn:microsoft.com/office/officeart/2018/2/layout/IconVerticalSolidList"/>
    <dgm:cxn modelId="{51A6473A-E685-4BA3-BB6C-BC3D1F71BB84}" srcId="{3079BFAC-61E0-4CB1-B620-DAFCECE54C7B}" destId="{997B1F2A-BE0A-4534-B091-907425BA02C4}" srcOrd="0" destOrd="0" parTransId="{5F3C63C0-F9A8-4268-91DE-F3260B690DDE}" sibTransId="{EFBB6369-8844-4885-BD7B-97520348F860}"/>
    <dgm:cxn modelId="{6BBF5F71-B7B2-4BEE-9ABE-73DEF852134A}" type="presOf" srcId="{386F1F96-443B-4AC9-A441-CC2813B54EAF}" destId="{B85E4348-8469-4018-88C0-99A5722FB54F}" srcOrd="0" destOrd="0" presId="urn:microsoft.com/office/officeart/2018/2/layout/IconVerticalSolidList"/>
    <dgm:cxn modelId="{1F6951AE-4425-42EF-BBD4-98C1D7CD3B9A}" type="presParOf" srcId="{FAA50E73-DCF2-403F-A1D7-D1DC7A9C58AA}" destId="{17B843BB-3F5D-404C-AD3F-EBFE1CCE8BCC}" srcOrd="0" destOrd="0" presId="urn:microsoft.com/office/officeart/2018/2/layout/IconVerticalSolidList"/>
    <dgm:cxn modelId="{5046A611-E0E9-403D-86FF-C486509DF1EA}" type="presParOf" srcId="{17B843BB-3F5D-404C-AD3F-EBFE1CCE8BCC}" destId="{A96931C8-0FC5-4D2E-B57A-3E0D73733C67}" srcOrd="0" destOrd="0" presId="urn:microsoft.com/office/officeart/2018/2/layout/IconVerticalSolidList"/>
    <dgm:cxn modelId="{902E0600-E4AD-4FF2-9BA5-45EA9C845E26}" type="presParOf" srcId="{17B843BB-3F5D-404C-AD3F-EBFE1CCE8BCC}" destId="{49679B07-EAE1-48C8-BD5B-84DEA623B634}" srcOrd="1" destOrd="0" presId="urn:microsoft.com/office/officeart/2018/2/layout/IconVerticalSolidList"/>
    <dgm:cxn modelId="{35C8FBC0-2F0C-46D2-A082-EE65E06B0102}" type="presParOf" srcId="{17B843BB-3F5D-404C-AD3F-EBFE1CCE8BCC}" destId="{F7637E7E-1538-4C2A-A7D2-F3A5459A93FE}" srcOrd="2" destOrd="0" presId="urn:microsoft.com/office/officeart/2018/2/layout/IconVerticalSolidList"/>
    <dgm:cxn modelId="{52688B2C-D03E-4F4D-A8C1-77F4B3ED685C}" type="presParOf" srcId="{17B843BB-3F5D-404C-AD3F-EBFE1CCE8BCC}" destId="{AE730271-BCAD-4392-8ED7-24BDA48669A4}" srcOrd="3" destOrd="0" presId="urn:microsoft.com/office/officeart/2018/2/layout/IconVerticalSolidList"/>
    <dgm:cxn modelId="{B4D2C9BB-45C9-42EA-A76C-5F09C75CF301}" type="presParOf" srcId="{FAA50E73-DCF2-403F-A1D7-D1DC7A9C58AA}" destId="{4F7448BA-9F95-4FAC-8702-D50C3D6E9FFA}" srcOrd="1" destOrd="0" presId="urn:microsoft.com/office/officeart/2018/2/layout/IconVerticalSolidList"/>
    <dgm:cxn modelId="{ED384330-3324-4CAE-8E98-5E6F20CDA4E1}" type="presParOf" srcId="{FAA50E73-DCF2-403F-A1D7-D1DC7A9C58AA}" destId="{BE51A321-D5E7-4E2E-86FE-811107D1D724}" srcOrd="2" destOrd="0" presId="urn:microsoft.com/office/officeart/2018/2/layout/IconVerticalSolidList"/>
    <dgm:cxn modelId="{28A0ED2F-B3BF-4DFB-827E-9F22FC754B2A}" type="presParOf" srcId="{BE51A321-D5E7-4E2E-86FE-811107D1D724}" destId="{B36ED77D-5AD6-444A-9F3C-A23E0A691125}" srcOrd="0" destOrd="0" presId="urn:microsoft.com/office/officeart/2018/2/layout/IconVerticalSolidList"/>
    <dgm:cxn modelId="{7DBFEFEB-8EB4-4191-838C-10863FBB08D6}" type="presParOf" srcId="{BE51A321-D5E7-4E2E-86FE-811107D1D724}" destId="{0CDB6A82-A13C-4B9E-9AE9-AA319119A54A}" srcOrd="1" destOrd="0" presId="urn:microsoft.com/office/officeart/2018/2/layout/IconVerticalSolidList"/>
    <dgm:cxn modelId="{5A3CCF9A-059B-4B89-A77F-ACC540555FEB}" type="presParOf" srcId="{BE51A321-D5E7-4E2E-86FE-811107D1D724}" destId="{5BE9EA6C-EAE5-4F80-B916-A9040E078097}" srcOrd="2" destOrd="0" presId="urn:microsoft.com/office/officeart/2018/2/layout/IconVerticalSolidList"/>
    <dgm:cxn modelId="{D1712AEB-DE16-4DC6-BF7F-D48D67AD67F2}" type="presParOf" srcId="{BE51A321-D5E7-4E2E-86FE-811107D1D724}" destId="{B85E4348-8469-4018-88C0-99A5722FB54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9C8AA9-3AD4-4651-8288-868BEFE1C2A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D2284F7-BF49-406F-BC93-07F7B8A7DCEE}">
      <dgm:prSet/>
      <dgm:spPr/>
      <dgm:t>
        <a:bodyPr/>
        <a:lstStyle/>
        <a:p>
          <a:r>
            <a:rPr lang="tr-TR" dirty="0">
              <a:latin typeface="Comic Sans MS" panose="030F0902030302020204" pitchFamily="66" charset="0"/>
            </a:rPr>
            <a:t>Kan yapımı için gerekli besin maddelerinin eksikliği sonucu gelişen anemilerdir.</a:t>
          </a:r>
          <a:endParaRPr lang="en-US" dirty="0">
            <a:latin typeface="Comic Sans MS" panose="030F0902030302020204" pitchFamily="66" charset="0"/>
          </a:endParaRPr>
        </a:p>
      </dgm:t>
    </dgm:pt>
    <dgm:pt modelId="{271A78B3-1EFE-49B0-AB18-078BA301A074}" type="parTrans" cxnId="{86F9C0CD-79D7-43B1-8EEC-1A61D0D3D0BD}">
      <dgm:prSet/>
      <dgm:spPr/>
      <dgm:t>
        <a:bodyPr/>
        <a:lstStyle/>
        <a:p>
          <a:endParaRPr lang="en-US"/>
        </a:p>
      </dgm:t>
    </dgm:pt>
    <dgm:pt modelId="{EA0AAC90-D7F9-429E-A1B3-E8653C528EE6}" type="sibTrans" cxnId="{86F9C0CD-79D7-43B1-8EEC-1A61D0D3D0BD}">
      <dgm:prSet/>
      <dgm:spPr/>
      <dgm:t>
        <a:bodyPr/>
        <a:lstStyle/>
        <a:p>
          <a:endParaRPr lang="en-US"/>
        </a:p>
      </dgm:t>
    </dgm:pt>
    <dgm:pt modelId="{84A6A625-C589-4607-A2F3-BA16545ECB37}">
      <dgm:prSet/>
      <dgm:spPr/>
      <dgm:t>
        <a:bodyPr/>
        <a:lstStyle/>
        <a:p>
          <a:r>
            <a:rPr lang="tr-TR" dirty="0">
              <a:latin typeface="Comic Sans MS" panose="030F0902030302020204" pitchFamily="66" charset="0"/>
            </a:rPr>
            <a:t>En sık görülenler</a:t>
          </a:r>
          <a:endParaRPr lang="en-US" dirty="0">
            <a:latin typeface="Comic Sans MS" panose="030F0902030302020204" pitchFamily="66" charset="0"/>
          </a:endParaRPr>
        </a:p>
      </dgm:t>
    </dgm:pt>
    <dgm:pt modelId="{E4541249-83D2-4BC7-939A-ADDF2842D889}" type="parTrans" cxnId="{20814A3C-5654-4BE7-A8DB-54EEC26D6224}">
      <dgm:prSet/>
      <dgm:spPr/>
      <dgm:t>
        <a:bodyPr/>
        <a:lstStyle/>
        <a:p>
          <a:endParaRPr lang="en-US"/>
        </a:p>
      </dgm:t>
    </dgm:pt>
    <dgm:pt modelId="{31E7F6C7-9B41-4633-9CBC-BB4386B51C91}" type="sibTrans" cxnId="{20814A3C-5654-4BE7-A8DB-54EEC26D6224}">
      <dgm:prSet/>
      <dgm:spPr/>
      <dgm:t>
        <a:bodyPr/>
        <a:lstStyle/>
        <a:p>
          <a:endParaRPr lang="en-US"/>
        </a:p>
      </dgm:t>
    </dgm:pt>
    <dgm:pt modelId="{EBD1BF54-2681-4D22-96DE-C50E3B6426A5}">
      <dgm:prSet/>
      <dgm:spPr/>
      <dgm:t>
        <a:bodyPr/>
        <a:lstStyle/>
        <a:p>
          <a:r>
            <a:rPr lang="tr-TR" b="1" dirty="0">
              <a:latin typeface="Comic Sans MS" panose="030F0902030302020204" pitchFamily="66" charset="0"/>
            </a:rPr>
            <a:t>Demir eksikliği</a:t>
          </a:r>
          <a:endParaRPr lang="en-US" dirty="0">
            <a:latin typeface="Comic Sans MS" panose="030F0902030302020204" pitchFamily="66" charset="0"/>
          </a:endParaRPr>
        </a:p>
      </dgm:t>
    </dgm:pt>
    <dgm:pt modelId="{760BA9F0-EF47-46FD-97E3-A404565747E1}" type="parTrans" cxnId="{35996288-E70E-4EE0-953A-B232C6C53580}">
      <dgm:prSet/>
      <dgm:spPr/>
      <dgm:t>
        <a:bodyPr/>
        <a:lstStyle/>
        <a:p>
          <a:endParaRPr lang="en-US"/>
        </a:p>
      </dgm:t>
    </dgm:pt>
    <dgm:pt modelId="{A366B7F8-6D7C-4200-BE09-9A4C7CB16B82}" type="sibTrans" cxnId="{35996288-E70E-4EE0-953A-B232C6C53580}">
      <dgm:prSet/>
      <dgm:spPr/>
      <dgm:t>
        <a:bodyPr/>
        <a:lstStyle/>
        <a:p>
          <a:endParaRPr lang="en-US"/>
        </a:p>
      </dgm:t>
    </dgm:pt>
    <dgm:pt modelId="{7E8FA872-9EB4-4A30-9741-6EE3EA13CDE2}">
      <dgm:prSet/>
      <dgm:spPr/>
      <dgm:t>
        <a:bodyPr/>
        <a:lstStyle/>
        <a:p>
          <a:r>
            <a:rPr lang="tr-TR" b="1" dirty="0">
              <a:latin typeface="Comic Sans MS" panose="030F0902030302020204" pitchFamily="66" charset="0"/>
            </a:rPr>
            <a:t>Vitamin B12 eksikliği</a:t>
          </a:r>
          <a:endParaRPr lang="en-US" dirty="0">
            <a:latin typeface="Comic Sans MS" panose="030F0902030302020204" pitchFamily="66" charset="0"/>
          </a:endParaRPr>
        </a:p>
      </dgm:t>
    </dgm:pt>
    <dgm:pt modelId="{228955D4-1EBD-4591-9708-68EA617BBC66}" type="parTrans" cxnId="{EACD2B63-7CA1-4B76-85A3-A69C5147855C}">
      <dgm:prSet/>
      <dgm:spPr/>
      <dgm:t>
        <a:bodyPr/>
        <a:lstStyle/>
        <a:p>
          <a:endParaRPr lang="en-US"/>
        </a:p>
      </dgm:t>
    </dgm:pt>
    <dgm:pt modelId="{E312B5FC-7016-4ECD-9D27-D67467158C78}" type="sibTrans" cxnId="{EACD2B63-7CA1-4B76-85A3-A69C5147855C}">
      <dgm:prSet/>
      <dgm:spPr/>
      <dgm:t>
        <a:bodyPr/>
        <a:lstStyle/>
        <a:p>
          <a:endParaRPr lang="en-US"/>
        </a:p>
      </dgm:t>
    </dgm:pt>
    <dgm:pt modelId="{1E53E7D1-1750-4C1F-9102-AD02838AA3C4}">
      <dgm:prSet/>
      <dgm:spPr/>
      <dgm:t>
        <a:bodyPr/>
        <a:lstStyle/>
        <a:p>
          <a:r>
            <a:rPr lang="tr-TR" b="1" dirty="0">
              <a:latin typeface="Comic Sans MS" panose="030F0902030302020204" pitchFamily="66" charset="0"/>
            </a:rPr>
            <a:t>Folik </a:t>
          </a:r>
          <a:r>
            <a:rPr lang="tr-TR" b="1" dirty="0" err="1">
              <a:latin typeface="Comic Sans MS" panose="030F0902030302020204" pitchFamily="66" charset="0"/>
            </a:rPr>
            <a:t>asid</a:t>
          </a:r>
          <a:r>
            <a:rPr lang="tr-TR" b="1" dirty="0">
              <a:latin typeface="Comic Sans MS" panose="030F0902030302020204" pitchFamily="66" charset="0"/>
            </a:rPr>
            <a:t> eksikliği</a:t>
          </a:r>
          <a:endParaRPr lang="en-US" dirty="0">
            <a:latin typeface="Comic Sans MS" panose="030F0902030302020204" pitchFamily="66" charset="0"/>
          </a:endParaRPr>
        </a:p>
      </dgm:t>
    </dgm:pt>
    <dgm:pt modelId="{0278649E-A0F5-4BA2-BCA1-D6A873F328E6}" type="parTrans" cxnId="{568C62BC-091D-46A8-B1C8-3D248730BF2F}">
      <dgm:prSet/>
      <dgm:spPr/>
      <dgm:t>
        <a:bodyPr/>
        <a:lstStyle/>
        <a:p>
          <a:endParaRPr lang="en-US"/>
        </a:p>
      </dgm:t>
    </dgm:pt>
    <dgm:pt modelId="{A6AA8D8B-6990-4265-9B87-1F750B0E98EB}" type="sibTrans" cxnId="{568C62BC-091D-46A8-B1C8-3D248730BF2F}">
      <dgm:prSet/>
      <dgm:spPr/>
      <dgm:t>
        <a:bodyPr/>
        <a:lstStyle/>
        <a:p>
          <a:endParaRPr lang="en-US"/>
        </a:p>
      </dgm:t>
    </dgm:pt>
    <dgm:pt modelId="{F7BCF943-9457-8B4C-816D-FB9F1AF0738E}" type="pres">
      <dgm:prSet presAssocID="{069C8AA9-3AD4-4651-8288-868BEFE1C2A4}" presName="linear" presStyleCnt="0">
        <dgm:presLayoutVars>
          <dgm:animLvl val="lvl"/>
          <dgm:resizeHandles val="exact"/>
        </dgm:presLayoutVars>
      </dgm:prSet>
      <dgm:spPr/>
    </dgm:pt>
    <dgm:pt modelId="{AF1AA195-7E90-0B46-8DEA-B534B7E04861}" type="pres">
      <dgm:prSet presAssocID="{CD2284F7-BF49-406F-BC93-07F7B8A7DCEE}" presName="parentText" presStyleLbl="node1" presStyleIdx="0" presStyleCnt="2">
        <dgm:presLayoutVars>
          <dgm:chMax val="0"/>
          <dgm:bulletEnabled val="1"/>
        </dgm:presLayoutVars>
      </dgm:prSet>
      <dgm:spPr/>
    </dgm:pt>
    <dgm:pt modelId="{6F7FEAC1-3ED4-7849-A7C0-B2E1E6AF8DDE}" type="pres">
      <dgm:prSet presAssocID="{EA0AAC90-D7F9-429E-A1B3-E8653C528EE6}" presName="spacer" presStyleCnt="0"/>
      <dgm:spPr/>
    </dgm:pt>
    <dgm:pt modelId="{82921E56-8E83-4D4E-B4D3-B2AE349CD99C}" type="pres">
      <dgm:prSet presAssocID="{84A6A625-C589-4607-A2F3-BA16545ECB37}" presName="parentText" presStyleLbl="node1" presStyleIdx="1" presStyleCnt="2">
        <dgm:presLayoutVars>
          <dgm:chMax val="0"/>
          <dgm:bulletEnabled val="1"/>
        </dgm:presLayoutVars>
      </dgm:prSet>
      <dgm:spPr/>
    </dgm:pt>
    <dgm:pt modelId="{E59115F9-CBC5-3445-A2D5-B147DF189735}" type="pres">
      <dgm:prSet presAssocID="{84A6A625-C589-4607-A2F3-BA16545ECB37}" presName="childText" presStyleLbl="revTx" presStyleIdx="0" presStyleCnt="1" custLinFactNeighborX="2700">
        <dgm:presLayoutVars>
          <dgm:bulletEnabled val="1"/>
        </dgm:presLayoutVars>
      </dgm:prSet>
      <dgm:spPr/>
    </dgm:pt>
  </dgm:ptLst>
  <dgm:cxnLst>
    <dgm:cxn modelId="{7214AC1D-7366-024B-AD65-FE28E94E3971}" type="presOf" srcId="{84A6A625-C589-4607-A2F3-BA16545ECB37}" destId="{82921E56-8E83-4D4E-B4D3-B2AE349CD99C}" srcOrd="0" destOrd="0" presId="urn:microsoft.com/office/officeart/2005/8/layout/vList2"/>
    <dgm:cxn modelId="{22A3C726-1706-D947-955A-C752E1CBA9A7}" type="presOf" srcId="{7E8FA872-9EB4-4A30-9741-6EE3EA13CDE2}" destId="{E59115F9-CBC5-3445-A2D5-B147DF189735}" srcOrd="0" destOrd="1" presId="urn:microsoft.com/office/officeart/2005/8/layout/vList2"/>
    <dgm:cxn modelId="{89DF102E-8C92-474D-8FF3-F5ADB5CFA8AE}" type="presOf" srcId="{1E53E7D1-1750-4C1F-9102-AD02838AA3C4}" destId="{E59115F9-CBC5-3445-A2D5-B147DF189735}" srcOrd="0" destOrd="2" presId="urn:microsoft.com/office/officeart/2005/8/layout/vList2"/>
    <dgm:cxn modelId="{20814A3C-5654-4BE7-A8DB-54EEC26D6224}" srcId="{069C8AA9-3AD4-4651-8288-868BEFE1C2A4}" destId="{84A6A625-C589-4607-A2F3-BA16545ECB37}" srcOrd="1" destOrd="0" parTransId="{E4541249-83D2-4BC7-939A-ADDF2842D889}" sibTransId="{31E7F6C7-9B41-4633-9CBC-BB4386B51C91}"/>
    <dgm:cxn modelId="{33AF7361-DDCF-654D-9788-5ECC0ED9D3B7}" type="presOf" srcId="{069C8AA9-3AD4-4651-8288-868BEFE1C2A4}" destId="{F7BCF943-9457-8B4C-816D-FB9F1AF0738E}" srcOrd="0" destOrd="0" presId="urn:microsoft.com/office/officeart/2005/8/layout/vList2"/>
    <dgm:cxn modelId="{EACD2B63-7CA1-4B76-85A3-A69C5147855C}" srcId="{84A6A625-C589-4607-A2F3-BA16545ECB37}" destId="{7E8FA872-9EB4-4A30-9741-6EE3EA13CDE2}" srcOrd="1" destOrd="0" parTransId="{228955D4-1EBD-4591-9708-68EA617BBC66}" sibTransId="{E312B5FC-7016-4ECD-9D27-D67467158C78}"/>
    <dgm:cxn modelId="{A6F9E473-FB5E-B04F-8B0B-E44CB4E4ED25}" type="presOf" srcId="{CD2284F7-BF49-406F-BC93-07F7B8A7DCEE}" destId="{AF1AA195-7E90-0B46-8DEA-B534B7E04861}" srcOrd="0" destOrd="0" presId="urn:microsoft.com/office/officeart/2005/8/layout/vList2"/>
    <dgm:cxn modelId="{35996288-E70E-4EE0-953A-B232C6C53580}" srcId="{84A6A625-C589-4607-A2F3-BA16545ECB37}" destId="{EBD1BF54-2681-4D22-96DE-C50E3B6426A5}" srcOrd="0" destOrd="0" parTransId="{760BA9F0-EF47-46FD-97E3-A404565747E1}" sibTransId="{A366B7F8-6D7C-4200-BE09-9A4C7CB16B82}"/>
    <dgm:cxn modelId="{568C62BC-091D-46A8-B1C8-3D248730BF2F}" srcId="{84A6A625-C589-4607-A2F3-BA16545ECB37}" destId="{1E53E7D1-1750-4C1F-9102-AD02838AA3C4}" srcOrd="2" destOrd="0" parTransId="{0278649E-A0F5-4BA2-BCA1-D6A873F328E6}" sibTransId="{A6AA8D8B-6990-4265-9B87-1F750B0E98EB}"/>
    <dgm:cxn modelId="{F5E8CCC2-B357-1244-BE96-D81907AAC006}" type="presOf" srcId="{EBD1BF54-2681-4D22-96DE-C50E3B6426A5}" destId="{E59115F9-CBC5-3445-A2D5-B147DF189735}" srcOrd="0" destOrd="0" presId="urn:microsoft.com/office/officeart/2005/8/layout/vList2"/>
    <dgm:cxn modelId="{86F9C0CD-79D7-43B1-8EEC-1A61D0D3D0BD}" srcId="{069C8AA9-3AD4-4651-8288-868BEFE1C2A4}" destId="{CD2284F7-BF49-406F-BC93-07F7B8A7DCEE}" srcOrd="0" destOrd="0" parTransId="{271A78B3-1EFE-49B0-AB18-078BA301A074}" sibTransId="{EA0AAC90-D7F9-429E-A1B3-E8653C528EE6}"/>
    <dgm:cxn modelId="{C14A092E-ED48-2849-A5E1-88DED5D2E2DB}" type="presParOf" srcId="{F7BCF943-9457-8B4C-816D-FB9F1AF0738E}" destId="{AF1AA195-7E90-0B46-8DEA-B534B7E04861}" srcOrd="0" destOrd="0" presId="urn:microsoft.com/office/officeart/2005/8/layout/vList2"/>
    <dgm:cxn modelId="{7DB7A45F-0A4A-BD43-8951-36507ED3E866}" type="presParOf" srcId="{F7BCF943-9457-8B4C-816D-FB9F1AF0738E}" destId="{6F7FEAC1-3ED4-7849-A7C0-B2E1E6AF8DDE}" srcOrd="1" destOrd="0" presId="urn:microsoft.com/office/officeart/2005/8/layout/vList2"/>
    <dgm:cxn modelId="{7F834A43-D76A-4846-B0C3-70911FDF7FE9}" type="presParOf" srcId="{F7BCF943-9457-8B4C-816D-FB9F1AF0738E}" destId="{82921E56-8E83-4D4E-B4D3-B2AE349CD99C}" srcOrd="2" destOrd="0" presId="urn:microsoft.com/office/officeart/2005/8/layout/vList2"/>
    <dgm:cxn modelId="{393D263E-7037-C049-8FDE-4BD6E7F0638B}" type="presParOf" srcId="{F7BCF943-9457-8B4C-816D-FB9F1AF0738E}" destId="{E59115F9-CBC5-3445-A2D5-B147DF18973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04B807-6A26-422A-8D6C-DB83E798AAA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43A09D7-5CAD-42E4-8DBF-E2779C092167}">
      <dgm:prSet/>
      <dgm:spPr/>
      <dgm:t>
        <a:bodyPr/>
        <a:lstStyle/>
        <a:p>
          <a:pPr>
            <a:lnSpc>
              <a:spcPct val="100000"/>
            </a:lnSpc>
          </a:pPr>
          <a:r>
            <a:rPr lang="en-US" b="1"/>
            <a:t>1. Erythropoietin</a:t>
          </a:r>
          <a:endParaRPr lang="en-US"/>
        </a:p>
      </dgm:t>
    </dgm:pt>
    <dgm:pt modelId="{7CAA8B3F-C66F-4C5F-A51D-9E206D5AB2DA}" type="parTrans" cxnId="{B471448F-32DF-4DB5-AD4B-4BE53FE08AAD}">
      <dgm:prSet/>
      <dgm:spPr/>
      <dgm:t>
        <a:bodyPr/>
        <a:lstStyle/>
        <a:p>
          <a:endParaRPr lang="en-US"/>
        </a:p>
      </dgm:t>
    </dgm:pt>
    <dgm:pt modelId="{81167675-9A07-458A-A08D-36626CDEC38C}" type="sibTrans" cxnId="{B471448F-32DF-4DB5-AD4B-4BE53FE08AAD}">
      <dgm:prSet/>
      <dgm:spPr/>
      <dgm:t>
        <a:bodyPr/>
        <a:lstStyle/>
        <a:p>
          <a:pPr>
            <a:lnSpc>
              <a:spcPct val="100000"/>
            </a:lnSpc>
          </a:pPr>
          <a:endParaRPr lang="en-US"/>
        </a:p>
      </dgm:t>
    </dgm:pt>
    <dgm:pt modelId="{88B4FA31-4E3F-4D9B-8D0F-BF6EF1BB6EDC}">
      <dgm:prSet/>
      <dgm:spPr/>
      <dgm:t>
        <a:bodyPr/>
        <a:lstStyle/>
        <a:p>
          <a:pPr>
            <a:lnSpc>
              <a:spcPct val="100000"/>
            </a:lnSpc>
          </a:pPr>
          <a:r>
            <a:rPr lang="en-US" b="1"/>
            <a:t>2. </a:t>
          </a:r>
          <a:r>
            <a:rPr lang="tr-TR" b="1"/>
            <a:t>Demir</a:t>
          </a:r>
          <a:endParaRPr lang="en-US"/>
        </a:p>
      </dgm:t>
    </dgm:pt>
    <dgm:pt modelId="{29ECD08B-2974-467A-BB5B-E09EED847E00}" type="parTrans" cxnId="{09170044-7F4F-4C0B-8AFC-F5EEA31EF19E}">
      <dgm:prSet/>
      <dgm:spPr/>
      <dgm:t>
        <a:bodyPr/>
        <a:lstStyle/>
        <a:p>
          <a:endParaRPr lang="en-US"/>
        </a:p>
      </dgm:t>
    </dgm:pt>
    <dgm:pt modelId="{25130E96-2993-4AC1-953A-1A13ED031D4C}" type="sibTrans" cxnId="{09170044-7F4F-4C0B-8AFC-F5EEA31EF19E}">
      <dgm:prSet/>
      <dgm:spPr/>
      <dgm:t>
        <a:bodyPr/>
        <a:lstStyle/>
        <a:p>
          <a:pPr>
            <a:lnSpc>
              <a:spcPct val="100000"/>
            </a:lnSpc>
          </a:pPr>
          <a:endParaRPr lang="en-US"/>
        </a:p>
      </dgm:t>
    </dgm:pt>
    <dgm:pt modelId="{845A8521-3FE1-4456-95D4-EEC558A4FA27}">
      <dgm:prSet/>
      <dgm:spPr/>
      <dgm:t>
        <a:bodyPr/>
        <a:lstStyle/>
        <a:p>
          <a:pPr>
            <a:lnSpc>
              <a:spcPct val="100000"/>
            </a:lnSpc>
          </a:pPr>
          <a:r>
            <a:rPr lang="en-US" b="1"/>
            <a:t>3. Vitamin B</a:t>
          </a:r>
          <a:r>
            <a:rPr lang="en-US" b="1" baseline="-25000"/>
            <a:t>12</a:t>
          </a:r>
          <a:r>
            <a:rPr lang="en-US" b="1"/>
            <a:t> (cyanocobalamin)</a:t>
          </a:r>
          <a:endParaRPr lang="en-US"/>
        </a:p>
      </dgm:t>
    </dgm:pt>
    <dgm:pt modelId="{A559D368-7AE1-484D-AA96-A55A0BDCE071}" type="parTrans" cxnId="{50432876-6C1D-4D8E-AC2F-F3830F0F6D0B}">
      <dgm:prSet/>
      <dgm:spPr/>
      <dgm:t>
        <a:bodyPr/>
        <a:lstStyle/>
        <a:p>
          <a:endParaRPr lang="en-US"/>
        </a:p>
      </dgm:t>
    </dgm:pt>
    <dgm:pt modelId="{4747B77A-4D63-4B35-B88A-DF05F2A1ECFA}" type="sibTrans" cxnId="{50432876-6C1D-4D8E-AC2F-F3830F0F6D0B}">
      <dgm:prSet/>
      <dgm:spPr/>
      <dgm:t>
        <a:bodyPr/>
        <a:lstStyle/>
        <a:p>
          <a:pPr>
            <a:lnSpc>
              <a:spcPct val="100000"/>
            </a:lnSpc>
          </a:pPr>
          <a:endParaRPr lang="en-US"/>
        </a:p>
      </dgm:t>
    </dgm:pt>
    <dgm:pt modelId="{607D86D8-116D-4720-97ED-82DE21DE4081}">
      <dgm:prSet/>
      <dgm:spPr/>
      <dgm:t>
        <a:bodyPr/>
        <a:lstStyle/>
        <a:p>
          <a:pPr>
            <a:lnSpc>
              <a:spcPct val="100000"/>
            </a:lnSpc>
          </a:pPr>
          <a:r>
            <a:rPr lang="en-US" b="1"/>
            <a:t>4. Foli</a:t>
          </a:r>
          <a:r>
            <a:rPr lang="tr-TR" b="1"/>
            <a:t>k</a:t>
          </a:r>
          <a:r>
            <a:rPr lang="en-US" b="1"/>
            <a:t> A</a:t>
          </a:r>
          <a:r>
            <a:rPr lang="tr-TR" b="1"/>
            <a:t>s</a:t>
          </a:r>
          <a:r>
            <a:rPr lang="en-US" b="1"/>
            <a:t>i</a:t>
          </a:r>
          <a:r>
            <a:rPr lang="tr-TR" b="1"/>
            <a:t>t</a:t>
          </a:r>
          <a:r>
            <a:rPr lang="en-US" b="1"/>
            <a:t> (folate)</a:t>
          </a:r>
          <a:endParaRPr lang="en-US"/>
        </a:p>
      </dgm:t>
    </dgm:pt>
    <dgm:pt modelId="{6884C03C-D9E9-44F5-A63F-D25A9C239787}" type="parTrans" cxnId="{BC4586AF-4F04-4715-9294-26FC4293D5CC}">
      <dgm:prSet/>
      <dgm:spPr/>
      <dgm:t>
        <a:bodyPr/>
        <a:lstStyle/>
        <a:p>
          <a:endParaRPr lang="en-US"/>
        </a:p>
      </dgm:t>
    </dgm:pt>
    <dgm:pt modelId="{720EDB16-EE4E-472F-B8B0-3C3180D3A315}" type="sibTrans" cxnId="{BC4586AF-4F04-4715-9294-26FC4293D5CC}">
      <dgm:prSet/>
      <dgm:spPr/>
      <dgm:t>
        <a:bodyPr/>
        <a:lstStyle/>
        <a:p>
          <a:pPr>
            <a:lnSpc>
              <a:spcPct val="100000"/>
            </a:lnSpc>
          </a:pPr>
          <a:endParaRPr lang="en-US"/>
        </a:p>
      </dgm:t>
    </dgm:pt>
    <dgm:pt modelId="{90871F13-37C1-4D1E-B469-A637B34B05F8}">
      <dgm:prSet/>
      <dgm:spPr/>
      <dgm:t>
        <a:bodyPr/>
        <a:lstStyle/>
        <a:p>
          <a:pPr>
            <a:lnSpc>
              <a:spcPct val="100000"/>
            </a:lnSpc>
          </a:pPr>
          <a:r>
            <a:rPr lang="en-US" b="1"/>
            <a:t>5. As</a:t>
          </a:r>
          <a:r>
            <a:rPr lang="tr-TR" b="1"/>
            <a:t>k</a:t>
          </a:r>
          <a:r>
            <a:rPr lang="en-US" b="1"/>
            <a:t>orbi</a:t>
          </a:r>
          <a:r>
            <a:rPr lang="tr-TR" b="1"/>
            <a:t>k</a:t>
          </a:r>
          <a:r>
            <a:rPr lang="en-US" b="1"/>
            <a:t> a</a:t>
          </a:r>
          <a:r>
            <a:rPr lang="tr-TR" b="1"/>
            <a:t>s</a:t>
          </a:r>
          <a:r>
            <a:rPr lang="en-US" b="1"/>
            <a:t>i</a:t>
          </a:r>
          <a:r>
            <a:rPr lang="tr-TR" b="1"/>
            <a:t>t</a:t>
          </a:r>
          <a:r>
            <a:rPr lang="en-US" b="1"/>
            <a:t> (Vitamin C)</a:t>
          </a:r>
          <a:endParaRPr lang="en-US"/>
        </a:p>
      </dgm:t>
    </dgm:pt>
    <dgm:pt modelId="{B1F8190B-81D6-4088-8389-99E80A000566}" type="parTrans" cxnId="{214AAA98-7910-4030-936F-CB3B13D09DD7}">
      <dgm:prSet/>
      <dgm:spPr/>
      <dgm:t>
        <a:bodyPr/>
        <a:lstStyle/>
        <a:p>
          <a:endParaRPr lang="en-US"/>
        </a:p>
      </dgm:t>
    </dgm:pt>
    <dgm:pt modelId="{2533332E-9676-4AAD-9B64-D7617C0D5AB3}" type="sibTrans" cxnId="{214AAA98-7910-4030-936F-CB3B13D09DD7}">
      <dgm:prSet/>
      <dgm:spPr/>
      <dgm:t>
        <a:bodyPr/>
        <a:lstStyle/>
        <a:p>
          <a:pPr>
            <a:lnSpc>
              <a:spcPct val="100000"/>
            </a:lnSpc>
          </a:pPr>
          <a:endParaRPr lang="en-US"/>
        </a:p>
      </dgm:t>
    </dgm:pt>
    <dgm:pt modelId="{6EC6A908-CC11-40B8-9567-19C2E944FE76}">
      <dgm:prSet/>
      <dgm:spPr/>
      <dgm:t>
        <a:bodyPr/>
        <a:lstStyle/>
        <a:p>
          <a:pPr>
            <a:lnSpc>
              <a:spcPct val="100000"/>
            </a:lnSpc>
          </a:pPr>
          <a:r>
            <a:rPr lang="en-US" b="1"/>
            <a:t>6. Pyridoxine (Vitamin B</a:t>
          </a:r>
          <a:r>
            <a:rPr lang="en-US" b="1" baseline="-25000"/>
            <a:t>6</a:t>
          </a:r>
          <a:r>
            <a:rPr lang="en-US" b="1"/>
            <a:t>)</a:t>
          </a:r>
          <a:endParaRPr lang="en-US"/>
        </a:p>
      </dgm:t>
    </dgm:pt>
    <dgm:pt modelId="{FC067C5E-B7C8-4054-9CE2-D5B172711D7A}" type="parTrans" cxnId="{8CA746DE-8C3E-4A4B-94EC-B181171472BA}">
      <dgm:prSet/>
      <dgm:spPr/>
      <dgm:t>
        <a:bodyPr/>
        <a:lstStyle/>
        <a:p>
          <a:endParaRPr lang="en-US"/>
        </a:p>
      </dgm:t>
    </dgm:pt>
    <dgm:pt modelId="{747662ED-DC6A-4471-AA92-DCC03CD7B225}" type="sibTrans" cxnId="{8CA746DE-8C3E-4A4B-94EC-B181171472BA}">
      <dgm:prSet/>
      <dgm:spPr/>
      <dgm:t>
        <a:bodyPr/>
        <a:lstStyle/>
        <a:p>
          <a:pPr>
            <a:lnSpc>
              <a:spcPct val="100000"/>
            </a:lnSpc>
          </a:pPr>
          <a:endParaRPr lang="en-US"/>
        </a:p>
      </dgm:t>
    </dgm:pt>
    <dgm:pt modelId="{47C0D788-6345-4729-BE3D-754723ABBC3B}">
      <dgm:prSet/>
      <dgm:spPr/>
      <dgm:t>
        <a:bodyPr/>
        <a:lstStyle/>
        <a:p>
          <a:pPr>
            <a:lnSpc>
              <a:spcPct val="100000"/>
            </a:lnSpc>
          </a:pPr>
          <a:r>
            <a:rPr lang="en-US" b="1"/>
            <a:t>7. Amino a</a:t>
          </a:r>
          <a:r>
            <a:rPr lang="tr-TR" b="1"/>
            <a:t>s</a:t>
          </a:r>
          <a:r>
            <a:rPr lang="en-US" b="1"/>
            <a:t>i</a:t>
          </a:r>
          <a:r>
            <a:rPr lang="tr-TR" b="1"/>
            <a:t>tler</a:t>
          </a:r>
          <a:endParaRPr lang="en-US"/>
        </a:p>
      </dgm:t>
    </dgm:pt>
    <dgm:pt modelId="{102FD098-FB73-4746-AE47-5FD81ACF5C95}" type="parTrans" cxnId="{77AAC111-61EB-437C-9E8C-9AAF7E84C376}">
      <dgm:prSet/>
      <dgm:spPr/>
      <dgm:t>
        <a:bodyPr/>
        <a:lstStyle/>
        <a:p>
          <a:endParaRPr lang="en-US"/>
        </a:p>
      </dgm:t>
    </dgm:pt>
    <dgm:pt modelId="{96987990-2721-4387-B787-CC1BFF10E5E0}" type="sibTrans" cxnId="{77AAC111-61EB-437C-9E8C-9AAF7E84C376}">
      <dgm:prSet/>
      <dgm:spPr/>
      <dgm:t>
        <a:bodyPr/>
        <a:lstStyle/>
        <a:p>
          <a:endParaRPr lang="en-US"/>
        </a:p>
      </dgm:t>
    </dgm:pt>
    <dgm:pt modelId="{56DE9467-D261-4F5E-BEAB-24628561CE5B}" type="pres">
      <dgm:prSet presAssocID="{B604B807-6A26-422A-8D6C-DB83E798AAA8}" presName="root" presStyleCnt="0">
        <dgm:presLayoutVars>
          <dgm:dir/>
          <dgm:resizeHandles val="exact"/>
        </dgm:presLayoutVars>
      </dgm:prSet>
      <dgm:spPr/>
    </dgm:pt>
    <dgm:pt modelId="{9A74134F-B6B0-40FE-B712-57EF5BE510D4}" type="pres">
      <dgm:prSet presAssocID="{B604B807-6A26-422A-8D6C-DB83E798AAA8}" presName="container" presStyleCnt="0">
        <dgm:presLayoutVars>
          <dgm:dir/>
          <dgm:resizeHandles val="exact"/>
        </dgm:presLayoutVars>
      </dgm:prSet>
      <dgm:spPr/>
    </dgm:pt>
    <dgm:pt modelId="{2EEC1B64-D716-42C3-BB80-B81C18EB20EA}" type="pres">
      <dgm:prSet presAssocID="{A43A09D7-5CAD-42E4-8DBF-E2779C092167}" presName="compNode" presStyleCnt="0"/>
      <dgm:spPr/>
    </dgm:pt>
    <dgm:pt modelId="{1D83BA8A-0465-4D65-AB54-0BA439F4AB89}" type="pres">
      <dgm:prSet presAssocID="{A43A09D7-5CAD-42E4-8DBF-E2779C092167}" presName="iconBgRect" presStyleLbl="bgShp" presStyleIdx="0" presStyleCnt="7"/>
      <dgm:spPr/>
    </dgm:pt>
    <dgm:pt modelId="{2EF68839-B2A6-4479-9B0E-20DFE83F7C55}" type="pres">
      <dgm:prSet presAssocID="{A43A09D7-5CAD-42E4-8DBF-E2779C09216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NA"/>
        </a:ext>
      </dgm:extLst>
    </dgm:pt>
    <dgm:pt modelId="{8F19E7B0-1411-41F2-812E-3A8553B85FCC}" type="pres">
      <dgm:prSet presAssocID="{A43A09D7-5CAD-42E4-8DBF-E2779C092167}" presName="spaceRect" presStyleCnt="0"/>
      <dgm:spPr/>
    </dgm:pt>
    <dgm:pt modelId="{47BF3FB4-54D9-40E6-977E-E847A116E5FF}" type="pres">
      <dgm:prSet presAssocID="{A43A09D7-5CAD-42E4-8DBF-E2779C092167}" presName="textRect" presStyleLbl="revTx" presStyleIdx="0" presStyleCnt="7">
        <dgm:presLayoutVars>
          <dgm:chMax val="1"/>
          <dgm:chPref val="1"/>
        </dgm:presLayoutVars>
      </dgm:prSet>
      <dgm:spPr/>
    </dgm:pt>
    <dgm:pt modelId="{43AE681D-AD92-4556-9E43-5067061501A4}" type="pres">
      <dgm:prSet presAssocID="{81167675-9A07-458A-A08D-36626CDEC38C}" presName="sibTrans" presStyleLbl="sibTrans2D1" presStyleIdx="0" presStyleCnt="0"/>
      <dgm:spPr/>
    </dgm:pt>
    <dgm:pt modelId="{8E46AFF0-3AC4-49A7-BCD9-84FD34A37591}" type="pres">
      <dgm:prSet presAssocID="{88B4FA31-4E3F-4D9B-8D0F-BF6EF1BB6EDC}" presName="compNode" presStyleCnt="0"/>
      <dgm:spPr/>
    </dgm:pt>
    <dgm:pt modelId="{A29101DB-D761-4B17-8C94-151880C264E8}" type="pres">
      <dgm:prSet presAssocID="{88B4FA31-4E3F-4D9B-8D0F-BF6EF1BB6EDC}" presName="iconBgRect" presStyleLbl="bgShp" presStyleIdx="1" presStyleCnt="7"/>
      <dgm:spPr/>
    </dgm:pt>
    <dgm:pt modelId="{24D735B3-5886-4BE8-8BA7-8723F4C48971}" type="pres">
      <dgm:prSet presAssocID="{88B4FA31-4E3F-4D9B-8D0F-BF6EF1BB6ED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Çıpa"/>
        </a:ext>
      </dgm:extLst>
    </dgm:pt>
    <dgm:pt modelId="{543CFE77-B1FD-4B02-BAAD-74426F890AF6}" type="pres">
      <dgm:prSet presAssocID="{88B4FA31-4E3F-4D9B-8D0F-BF6EF1BB6EDC}" presName="spaceRect" presStyleCnt="0"/>
      <dgm:spPr/>
    </dgm:pt>
    <dgm:pt modelId="{9E8014E3-B8BA-4D54-95BF-7B29D2F5AE39}" type="pres">
      <dgm:prSet presAssocID="{88B4FA31-4E3F-4D9B-8D0F-BF6EF1BB6EDC}" presName="textRect" presStyleLbl="revTx" presStyleIdx="1" presStyleCnt="7">
        <dgm:presLayoutVars>
          <dgm:chMax val="1"/>
          <dgm:chPref val="1"/>
        </dgm:presLayoutVars>
      </dgm:prSet>
      <dgm:spPr/>
    </dgm:pt>
    <dgm:pt modelId="{20005E0B-5793-4CAC-AEDE-71E7A1F470BD}" type="pres">
      <dgm:prSet presAssocID="{25130E96-2993-4AC1-953A-1A13ED031D4C}" presName="sibTrans" presStyleLbl="sibTrans2D1" presStyleIdx="0" presStyleCnt="0"/>
      <dgm:spPr/>
    </dgm:pt>
    <dgm:pt modelId="{20C86CF5-913F-4A46-92C6-FEC57BED7BD2}" type="pres">
      <dgm:prSet presAssocID="{845A8521-3FE1-4456-95D4-EEC558A4FA27}" presName="compNode" presStyleCnt="0"/>
      <dgm:spPr/>
    </dgm:pt>
    <dgm:pt modelId="{17579593-2B06-4181-AF4C-4741B2D85D46}" type="pres">
      <dgm:prSet presAssocID="{845A8521-3FE1-4456-95D4-EEC558A4FA27}" presName="iconBgRect" presStyleLbl="bgShp" presStyleIdx="2" presStyleCnt="7"/>
      <dgm:spPr/>
    </dgm:pt>
    <dgm:pt modelId="{9E398DD3-6D21-4E9C-B29F-1F37C30A665C}" type="pres">
      <dgm:prSet presAssocID="{845A8521-3FE1-4456-95D4-EEC558A4FA2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ıp"/>
        </a:ext>
      </dgm:extLst>
    </dgm:pt>
    <dgm:pt modelId="{24ED2252-6463-4A99-B1F5-895333F5FA84}" type="pres">
      <dgm:prSet presAssocID="{845A8521-3FE1-4456-95D4-EEC558A4FA27}" presName="spaceRect" presStyleCnt="0"/>
      <dgm:spPr/>
    </dgm:pt>
    <dgm:pt modelId="{BB2739EB-3269-4B4D-AB0F-1032A4719141}" type="pres">
      <dgm:prSet presAssocID="{845A8521-3FE1-4456-95D4-EEC558A4FA27}" presName="textRect" presStyleLbl="revTx" presStyleIdx="2" presStyleCnt="7">
        <dgm:presLayoutVars>
          <dgm:chMax val="1"/>
          <dgm:chPref val="1"/>
        </dgm:presLayoutVars>
      </dgm:prSet>
      <dgm:spPr/>
    </dgm:pt>
    <dgm:pt modelId="{9D9EB133-8088-4CA3-900E-BD757F0A5833}" type="pres">
      <dgm:prSet presAssocID="{4747B77A-4D63-4B35-B88A-DF05F2A1ECFA}" presName="sibTrans" presStyleLbl="sibTrans2D1" presStyleIdx="0" presStyleCnt="0"/>
      <dgm:spPr/>
    </dgm:pt>
    <dgm:pt modelId="{13EEFD0E-8BE3-4067-A3C8-CC810523A149}" type="pres">
      <dgm:prSet presAssocID="{607D86D8-116D-4720-97ED-82DE21DE4081}" presName="compNode" presStyleCnt="0"/>
      <dgm:spPr/>
    </dgm:pt>
    <dgm:pt modelId="{429A151A-1C74-4748-A277-0D38CA37D9EF}" type="pres">
      <dgm:prSet presAssocID="{607D86D8-116D-4720-97ED-82DE21DE4081}" presName="iconBgRect" presStyleLbl="bgShp" presStyleIdx="3" presStyleCnt="7"/>
      <dgm:spPr/>
    </dgm:pt>
    <dgm:pt modelId="{B2179A9A-A4C2-47BC-A6EE-B2D73D1F8A42}" type="pres">
      <dgm:prSet presAssocID="{607D86D8-116D-4720-97ED-82DE21DE408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am Kap"/>
        </a:ext>
      </dgm:extLst>
    </dgm:pt>
    <dgm:pt modelId="{09FFC7B1-196F-4BB7-9F81-814525C94490}" type="pres">
      <dgm:prSet presAssocID="{607D86D8-116D-4720-97ED-82DE21DE4081}" presName="spaceRect" presStyleCnt="0"/>
      <dgm:spPr/>
    </dgm:pt>
    <dgm:pt modelId="{2103681C-3F72-4EC9-811E-2905D5FF37E1}" type="pres">
      <dgm:prSet presAssocID="{607D86D8-116D-4720-97ED-82DE21DE4081}" presName="textRect" presStyleLbl="revTx" presStyleIdx="3" presStyleCnt="7">
        <dgm:presLayoutVars>
          <dgm:chMax val="1"/>
          <dgm:chPref val="1"/>
        </dgm:presLayoutVars>
      </dgm:prSet>
      <dgm:spPr/>
    </dgm:pt>
    <dgm:pt modelId="{0F4C347D-8B37-4FFD-8A49-8ACC2FB26A3C}" type="pres">
      <dgm:prSet presAssocID="{720EDB16-EE4E-472F-B8B0-3C3180D3A315}" presName="sibTrans" presStyleLbl="sibTrans2D1" presStyleIdx="0" presStyleCnt="0"/>
      <dgm:spPr/>
    </dgm:pt>
    <dgm:pt modelId="{981C3A54-7C5A-4B48-95C9-29CE4BAE2BBF}" type="pres">
      <dgm:prSet presAssocID="{90871F13-37C1-4D1E-B469-A637B34B05F8}" presName="compNode" presStyleCnt="0"/>
      <dgm:spPr/>
    </dgm:pt>
    <dgm:pt modelId="{854E9298-81CD-477B-81EC-CC99A9B660F2}" type="pres">
      <dgm:prSet presAssocID="{90871F13-37C1-4D1E-B469-A637B34B05F8}" presName="iconBgRect" presStyleLbl="bgShp" presStyleIdx="4" presStyleCnt="7"/>
      <dgm:spPr/>
    </dgm:pt>
    <dgm:pt modelId="{D2BC2B32-5C8C-4876-A6F3-0876C042A108}" type="pres">
      <dgm:prSet presAssocID="{90871F13-37C1-4D1E-B469-A637B34B05F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uruncu"/>
        </a:ext>
      </dgm:extLst>
    </dgm:pt>
    <dgm:pt modelId="{9FEDBCC8-4A07-47C7-9091-0F8A12DA2F07}" type="pres">
      <dgm:prSet presAssocID="{90871F13-37C1-4D1E-B469-A637B34B05F8}" presName="spaceRect" presStyleCnt="0"/>
      <dgm:spPr/>
    </dgm:pt>
    <dgm:pt modelId="{1BBF73C4-1861-4FC0-8C6B-05F3A2828C13}" type="pres">
      <dgm:prSet presAssocID="{90871F13-37C1-4D1E-B469-A637B34B05F8}" presName="textRect" presStyleLbl="revTx" presStyleIdx="4" presStyleCnt="7">
        <dgm:presLayoutVars>
          <dgm:chMax val="1"/>
          <dgm:chPref val="1"/>
        </dgm:presLayoutVars>
      </dgm:prSet>
      <dgm:spPr/>
    </dgm:pt>
    <dgm:pt modelId="{55655217-C6C3-4ED8-A24B-FDE93771F5D3}" type="pres">
      <dgm:prSet presAssocID="{2533332E-9676-4AAD-9B64-D7617C0D5AB3}" presName="sibTrans" presStyleLbl="sibTrans2D1" presStyleIdx="0" presStyleCnt="0"/>
      <dgm:spPr/>
    </dgm:pt>
    <dgm:pt modelId="{EA7F919F-0CEA-4AC1-9E91-3F1B1B5DE7A6}" type="pres">
      <dgm:prSet presAssocID="{6EC6A908-CC11-40B8-9567-19C2E944FE76}" presName="compNode" presStyleCnt="0"/>
      <dgm:spPr/>
    </dgm:pt>
    <dgm:pt modelId="{97A2A760-C296-433E-956A-BA637767A190}" type="pres">
      <dgm:prSet presAssocID="{6EC6A908-CC11-40B8-9567-19C2E944FE76}" presName="iconBgRect" presStyleLbl="bgShp" presStyleIdx="5" presStyleCnt="7"/>
      <dgm:spPr/>
    </dgm:pt>
    <dgm:pt modelId="{B5F0808F-CC58-444A-B448-59A619A0974C}" type="pres">
      <dgm:prSet presAssocID="{6EC6A908-CC11-40B8-9567-19C2E944FE76}"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Karpuz"/>
        </a:ext>
      </dgm:extLst>
    </dgm:pt>
    <dgm:pt modelId="{8E6773AB-E6E5-482A-8D62-C35A8432A552}" type="pres">
      <dgm:prSet presAssocID="{6EC6A908-CC11-40B8-9567-19C2E944FE76}" presName="spaceRect" presStyleCnt="0"/>
      <dgm:spPr/>
    </dgm:pt>
    <dgm:pt modelId="{4BC33437-2A6C-4BE2-A964-84919DD63907}" type="pres">
      <dgm:prSet presAssocID="{6EC6A908-CC11-40B8-9567-19C2E944FE76}" presName="textRect" presStyleLbl="revTx" presStyleIdx="5" presStyleCnt="7">
        <dgm:presLayoutVars>
          <dgm:chMax val="1"/>
          <dgm:chPref val="1"/>
        </dgm:presLayoutVars>
      </dgm:prSet>
      <dgm:spPr/>
    </dgm:pt>
    <dgm:pt modelId="{0FCE53E2-DBAD-42E9-86B2-FD45E9C9D43D}" type="pres">
      <dgm:prSet presAssocID="{747662ED-DC6A-4471-AA92-DCC03CD7B225}" presName="sibTrans" presStyleLbl="sibTrans2D1" presStyleIdx="0" presStyleCnt="0"/>
      <dgm:spPr/>
    </dgm:pt>
    <dgm:pt modelId="{AF4EAECC-9B64-4CA4-A21F-25E6F8CD1355}" type="pres">
      <dgm:prSet presAssocID="{47C0D788-6345-4729-BE3D-754723ABBC3B}" presName="compNode" presStyleCnt="0"/>
      <dgm:spPr/>
    </dgm:pt>
    <dgm:pt modelId="{7F439C76-23A0-4183-BD50-E984A08ACC02}" type="pres">
      <dgm:prSet presAssocID="{47C0D788-6345-4729-BE3D-754723ABBC3B}" presName="iconBgRect" presStyleLbl="bgShp" presStyleIdx="6" presStyleCnt="7"/>
      <dgm:spPr/>
    </dgm:pt>
    <dgm:pt modelId="{03CBCEFB-543C-4610-9065-6B801D7D7D85}" type="pres">
      <dgm:prSet presAssocID="{47C0D788-6345-4729-BE3D-754723ABBC3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eher"/>
        </a:ext>
      </dgm:extLst>
    </dgm:pt>
    <dgm:pt modelId="{151AA106-8628-4195-86D4-DE32FE359D6C}" type="pres">
      <dgm:prSet presAssocID="{47C0D788-6345-4729-BE3D-754723ABBC3B}" presName="spaceRect" presStyleCnt="0"/>
      <dgm:spPr/>
    </dgm:pt>
    <dgm:pt modelId="{C38D5CA2-FDD5-400D-A69C-E65E8553DC93}" type="pres">
      <dgm:prSet presAssocID="{47C0D788-6345-4729-BE3D-754723ABBC3B}" presName="textRect" presStyleLbl="revTx" presStyleIdx="6" presStyleCnt="7">
        <dgm:presLayoutVars>
          <dgm:chMax val="1"/>
          <dgm:chPref val="1"/>
        </dgm:presLayoutVars>
      </dgm:prSet>
      <dgm:spPr/>
    </dgm:pt>
  </dgm:ptLst>
  <dgm:cxnLst>
    <dgm:cxn modelId="{79D30E08-8EA0-461E-8E85-9BE7B956D6E8}" type="presOf" srcId="{25130E96-2993-4AC1-953A-1A13ED031D4C}" destId="{20005E0B-5793-4CAC-AEDE-71E7A1F470BD}" srcOrd="0" destOrd="0" presId="urn:microsoft.com/office/officeart/2018/2/layout/IconCircleList"/>
    <dgm:cxn modelId="{77AAC111-61EB-437C-9E8C-9AAF7E84C376}" srcId="{B604B807-6A26-422A-8D6C-DB83E798AAA8}" destId="{47C0D788-6345-4729-BE3D-754723ABBC3B}" srcOrd="6" destOrd="0" parTransId="{102FD098-FB73-4746-AE47-5FD81ACF5C95}" sibTransId="{96987990-2721-4387-B787-CC1BFF10E5E0}"/>
    <dgm:cxn modelId="{532AC118-2D87-4A6C-9FFE-63A7F69E63E7}" type="presOf" srcId="{81167675-9A07-458A-A08D-36626CDEC38C}" destId="{43AE681D-AD92-4556-9E43-5067061501A4}" srcOrd="0" destOrd="0" presId="urn:microsoft.com/office/officeart/2018/2/layout/IconCircleList"/>
    <dgm:cxn modelId="{4CEB3C1A-2CF3-4E11-9248-EF2B249FE756}" type="presOf" srcId="{90871F13-37C1-4D1E-B469-A637B34B05F8}" destId="{1BBF73C4-1861-4FC0-8C6B-05F3A2828C13}" srcOrd="0" destOrd="0" presId="urn:microsoft.com/office/officeart/2018/2/layout/IconCircleList"/>
    <dgm:cxn modelId="{09170044-7F4F-4C0B-8AFC-F5EEA31EF19E}" srcId="{B604B807-6A26-422A-8D6C-DB83E798AAA8}" destId="{88B4FA31-4E3F-4D9B-8D0F-BF6EF1BB6EDC}" srcOrd="1" destOrd="0" parTransId="{29ECD08B-2974-467A-BB5B-E09EED847E00}" sibTransId="{25130E96-2993-4AC1-953A-1A13ED031D4C}"/>
    <dgm:cxn modelId="{8FC6FD44-F229-45BB-B8B9-5DD64C89EE27}" type="presOf" srcId="{4747B77A-4D63-4B35-B88A-DF05F2A1ECFA}" destId="{9D9EB133-8088-4CA3-900E-BD757F0A5833}" srcOrd="0" destOrd="0" presId="urn:microsoft.com/office/officeart/2018/2/layout/IconCircleList"/>
    <dgm:cxn modelId="{985C4570-A07D-4A68-8B8B-31BD0A82B61E}" type="presOf" srcId="{747662ED-DC6A-4471-AA92-DCC03CD7B225}" destId="{0FCE53E2-DBAD-42E9-86B2-FD45E9C9D43D}" srcOrd="0" destOrd="0" presId="urn:microsoft.com/office/officeart/2018/2/layout/IconCircleList"/>
    <dgm:cxn modelId="{50432876-6C1D-4D8E-AC2F-F3830F0F6D0B}" srcId="{B604B807-6A26-422A-8D6C-DB83E798AAA8}" destId="{845A8521-3FE1-4456-95D4-EEC558A4FA27}" srcOrd="2" destOrd="0" parTransId="{A559D368-7AE1-484D-AA96-A55A0BDCE071}" sibTransId="{4747B77A-4D63-4B35-B88A-DF05F2A1ECFA}"/>
    <dgm:cxn modelId="{24385483-3F1A-4033-B035-B7079D3E0606}" type="presOf" srcId="{47C0D788-6345-4729-BE3D-754723ABBC3B}" destId="{C38D5CA2-FDD5-400D-A69C-E65E8553DC93}" srcOrd="0" destOrd="0" presId="urn:microsoft.com/office/officeart/2018/2/layout/IconCircleList"/>
    <dgm:cxn modelId="{B471448F-32DF-4DB5-AD4B-4BE53FE08AAD}" srcId="{B604B807-6A26-422A-8D6C-DB83E798AAA8}" destId="{A43A09D7-5CAD-42E4-8DBF-E2779C092167}" srcOrd="0" destOrd="0" parTransId="{7CAA8B3F-C66F-4C5F-A51D-9E206D5AB2DA}" sibTransId="{81167675-9A07-458A-A08D-36626CDEC38C}"/>
    <dgm:cxn modelId="{326D3497-7622-49F1-ACBC-4220B0090A26}" type="presOf" srcId="{607D86D8-116D-4720-97ED-82DE21DE4081}" destId="{2103681C-3F72-4EC9-811E-2905D5FF37E1}" srcOrd="0" destOrd="0" presId="urn:microsoft.com/office/officeart/2018/2/layout/IconCircleList"/>
    <dgm:cxn modelId="{214AAA98-7910-4030-936F-CB3B13D09DD7}" srcId="{B604B807-6A26-422A-8D6C-DB83E798AAA8}" destId="{90871F13-37C1-4D1E-B469-A637B34B05F8}" srcOrd="4" destOrd="0" parTransId="{B1F8190B-81D6-4088-8389-99E80A000566}" sibTransId="{2533332E-9676-4AAD-9B64-D7617C0D5AB3}"/>
    <dgm:cxn modelId="{60E540AE-F0F5-4AD0-89BF-AAA36DD520EC}" type="presOf" srcId="{6EC6A908-CC11-40B8-9567-19C2E944FE76}" destId="{4BC33437-2A6C-4BE2-A964-84919DD63907}" srcOrd="0" destOrd="0" presId="urn:microsoft.com/office/officeart/2018/2/layout/IconCircleList"/>
    <dgm:cxn modelId="{BC4586AF-4F04-4715-9294-26FC4293D5CC}" srcId="{B604B807-6A26-422A-8D6C-DB83E798AAA8}" destId="{607D86D8-116D-4720-97ED-82DE21DE4081}" srcOrd="3" destOrd="0" parTransId="{6884C03C-D9E9-44F5-A63F-D25A9C239787}" sibTransId="{720EDB16-EE4E-472F-B8B0-3C3180D3A315}"/>
    <dgm:cxn modelId="{BE8D0DB5-1BAA-40DA-A99D-FE4ACB8C4968}" type="presOf" srcId="{2533332E-9676-4AAD-9B64-D7617C0D5AB3}" destId="{55655217-C6C3-4ED8-A24B-FDE93771F5D3}" srcOrd="0" destOrd="0" presId="urn:microsoft.com/office/officeart/2018/2/layout/IconCircleList"/>
    <dgm:cxn modelId="{D47382B9-3E3B-42B2-93AA-38C479F11240}" type="presOf" srcId="{720EDB16-EE4E-472F-B8B0-3C3180D3A315}" destId="{0F4C347D-8B37-4FFD-8A49-8ACC2FB26A3C}" srcOrd="0" destOrd="0" presId="urn:microsoft.com/office/officeart/2018/2/layout/IconCircleList"/>
    <dgm:cxn modelId="{331813C2-710D-409B-940D-33B9A71E1A46}" type="presOf" srcId="{B604B807-6A26-422A-8D6C-DB83E798AAA8}" destId="{56DE9467-D261-4F5E-BEAB-24628561CE5B}" srcOrd="0" destOrd="0" presId="urn:microsoft.com/office/officeart/2018/2/layout/IconCircleList"/>
    <dgm:cxn modelId="{35AB9BD7-B60B-41E0-A38B-DEE66B59E3D5}" type="presOf" srcId="{88B4FA31-4E3F-4D9B-8D0F-BF6EF1BB6EDC}" destId="{9E8014E3-B8BA-4D54-95BF-7B29D2F5AE39}" srcOrd="0" destOrd="0" presId="urn:microsoft.com/office/officeart/2018/2/layout/IconCircleList"/>
    <dgm:cxn modelId="{5AE66CDB-64CF-4D25-A302-57098F45B304}" type="presOf" srcId="{A43A09D7-5CAD-42E4-8DBF-E2779C092167}" destId="{47BF3FB4-54D9-40E6-977E-E847A116E5FF}" srcOrd="0" destOrd="0" presId="urn:microsoft.com/office/officeart/2018/2/layout/IconCircleList"/>
    <dgm:cxn modelId="{8CA746DE-8C3E-4A4B-94EC-B181171472BA}" srcId="{B604B807-6A26-422A-8D6C-DB83E798AAA8}" destId="{6EC6A908-CC11-40B8-9567-19C2E944FE76}" srcOrd="5" destOrd="0" parTransId="{FC067C5E-B7C8-4054-9CE2-D5B172711D7A}" sibTransId="{747662ED-DC6A-4471-AA92-DCC03CD7B225}"/>
    <dgm:cxn modelId="{B8CB14E3-1AE8-4C32-9C60-161DC685AAD4}" type="presOf" srcId="{845A8521-3FE1-4456-95D4-EEC558A4FA27}" destId="{BB2739EB-3269-4B4D-AB0F-1032A4719141}" srcOrd="0" destOrd="0" presId="urn:microsoft.com/office/officeart/2018/2/layout/IconCircleList"/>
    <dgm:cxn modelId="{7AAB900D-4401-410F-91C9-066A69755820}" type="presParOf" srcId="{56DE9467-D261-4F5E-BEAB-24628561CE5B}" destId="{9A74134F-B6B0-40FE-B712-57EF5BE510D4}" srcOrd="0" destOrd="0" presId="urn:microsoft.com/office/officeart/2018/2/layout/IconCircleList"/>
    <dgm:cxn modelId="{6F806751-B5DB-481D-8E1D-94167A12B827}" type="presParOf" srcId="{9A74134F-B6B0-40FE-B712-57EF5BE510D4}" destId="{2EEC1B64-D716-42C3-BB80-B81C18EB20EA}" srcOrd="0" destOrd="0" presId="urn:microsoft.com/office/officeart/2018/2/layout/IconCircleList"/>
    <dgm:cxn modelId="{6240AFA9-E4C4-4FA6-BDB7-6D1B2BA1A6E6}" type="presParOf" srcId="{2EEC1B64-D716-42C3-BB80-B81C18EB20EA}" destId="{1D83BA8A-0465-4D65-AB54-0BA439F4AB89}" srcOrd="0" destOrd="0" presId="urn:microsoft.com/office/officeart/2018/2/layout/IconCircleList"/>
    <dgm:cxn modelId="{752AB214-EC04-4056-85FF-F1C9E8E7278D}" type="presParOf" srcId="{2EEC1B64-D716-42C3-BB80-B81C18EB20EA}" destId="{2EF68839-B2A6-4479-9B0E-20DFE83F7C55}" srcOrd="1" destOrd="0" presId="urn:microsoft.com/office/officeart/2018/2/layout/IconCircleList"/>
    <dgm:cxn modelId="{DD60D9CF-47B6-436F-834D-D19374C5382A}" type="presParOf" srcId="{2EEC1B64-D716-42C3-BB80-B81C18EB20EA}" destId="{8F19E7B0-1411-41F2-812E-3A8553B85FCC}" srcOrd="2" destOrd="0" presId="urn:microsoft.com/office/officeart/2018/2/layout/IconCircleList"/>
    <dgm:cxn modelId="{F7C5E1A1-13F8-49E0-A1AF-C38510346BBC}" type="presParOf" srcId="{2EEC1B64-D716-42C3-BB80-B81C18EB20EA}" destId="{47BF3FB4-54D9-40E6-977E-E847A116E5FF}" srcOrd="3" destOrd="0" presId="urn:microsoft.com/office/officeart/2018/2/layout/IconCircleList"/>
    <dgm:cxn modelId="{23847A18-1E37-4D6E-8DA9-09DEFA49133D}" type="presParOf" srcId="{9A74134F-B6B0-40FE-B712-57EF5BE510D4}" destId="{43AE681D-AD92-4556-9E43-5067061501A4}" srcOrd="1" destOrd="0" presId="urn:microsoft.com/office/officeart/2018/2/layout/IconCircleList"/>
    <dgm:cxn modelId="{E11E7927-7524-4EEA-B0C4-229A2C76FBF4}" type="presParOf" srcId="{9A74134F-B6B0-40FE-B712-57EF5BE510D4}" destId="{8E46AFF0-3AC4-49A7-BCD9-84FD34A37591}" srcOrd="2" destOrd="0" presId="urn:microsoft.com/office/officeart/2018/2/layout/IconCircleList"/>
    <dgm:cxn modelId="{5694EED6-F212-42D7-88F8-4731BF2A9619}" type="presParOf" srcId="{8E46AFF0-3AC4-49A7-BCD9-84FD34A37591}" destId="{A29101DB-D761-4B17-8C94-151880C264E8}" srcOrd="0" destOrd="0" presId="urn:microsoft.com/office/officeart/2018/2/layout/IconCircleList"/>
    <dgm:cxn modelId="{0FF30A1B-1BBD-4D38-BDCB-5F4D09219DCF}" type="presParOf" srcId="{8E46AFF0-3AC4-49A7-BCD9-84FD34A37591}" destId="{24D735B3-5886-4BE8-8BA7-8723F4C48971}" srcOrd="1" destOrd="0" presId="urn:microsoft.com/office/officeart/2018/2/layout/IconCircleList"/>
    <dgm:cxn modelId="{A4DF0735-5AB7-4965-B77A-AF336EC93BAC}" type="presParOf" srcId="{8E46AFF0-3AC4-49A7-BCD9-84FD34A37591}" destId="{543CFE77-B1FD-4B02-BAAD-74426F890AF6}" srcOrd="2" destOrd="0" presId="urn:microsoft.com/office/officeart/2018/2/layout/IconCircleList"/>
    <dgm:cxn modelId="{15BA1612-5F73-41BA-921A-0FAEA83AD0DC}" type="presParOf" srcId="{8E46AFF0-3AC4-49A7-BCD9-84FD34A37591}" destId="{9E8014E3-B8BA-4D54-95BF-7B29D2F5AE39}" srcOrd="3" destOrd="0" presId="urn:microsoft.com/office/officeart/2018/2/layout/IconCircleList"/>
    <dgm:cxn modelId="{C9F2B48F-AF55-4B66-BB83-395683B77310}" type="presParOf" srcId="{9A74134F-B6B0-40FE-B712-57EF5BE510D4}" destId="{20005E0B-5793-4CAC-AEDE-71E7A1F470BD}" srcOrd="3" destOrd="0" presId="urn:microsoft.com/office/officeart/2018/2/layout/IconCircleList"/>
    <dgm:cxn modelId="{A813D414-ACD1-4FDA-A61C-9634BEA3F93A}" type="presParOf" srcId="{9A74134F-B6B0-40FE-B712-57EF5BE510D4}" destId="{20C86CF5-913F-4A46-92C6-FEC57BED7BD2}" srcOrd="4" destOrd="0" presId="urn:microsoft.com/office/officeart/2018/2/layout/IconCircleList"/>
    <dgm:cxn modelId="{DD23F4F9-FC59-4A35-B596-2284B3D01DB5}" type="presParOf" srcId="{20C86CF5-913F-4A46-92C6-FEC57BED7BD2}" destId="{17579593-2B06-4181-AF4C-4741B2D85D46}" srcOrd="0" destOrd="0" presId="urn:microsoft.com/office/officeart/2018/2/layout/IconCircleList"/>
    <dgm:cxn modelId="{1C1D0DB2-978C-4D24-B42B-22B465BA2F7C}" type="presParOf" srcId="{20C86CF5-913F-4A46-92C6-FEC57BED7BD2}" destId="{9E398DD3-6D21-4E9C-B29F-1F37C30A665C}" srcOrd="1" destOrd="0" presId="urn:microsoft.com/office/officeart/2018/2/layout/IconCircleList"/>
    <dgm:cxn modelId="{13B66103-5513-4BDE-99F5-DE8C4D080331}" type="presParOf" srcId="{20C86CF5-913F-4A46-92C6-FEC57BED7BD2}" destId="{24ED2252-6463-4A99-B1F5-895333F5FA84}" srcOrd="2" destOrd="0" presId="urn:microsoft.com/office/officeart/2018/2/layout/IconCircleList"/>
    <dgm:cxn modelId="{8E4CEECC-297A-4084-A842-F00E31DECA32}" type="presParOf" srcId="{20C86CF5-913F-4A46-92C6-FEC57BED7BD2}" destId="{BB2739EB-3269-4B4D-AB0F-1032A4719141}" srcOrd="3" destOrd="0" presId="urn:microsoft.com/office/officeart/2018/2/layout/IconCircleList"/>
    <dgm:cxn modelId="{A521680F-CD24-4022-A5E1-B5DA5A8E7DEA}" type="presParOf" srcId="{9A74134F-B6B0-40FE-B712-57EF5BE510D4}" destId="{9D9EB133-8088-4CA3-900E-BD757F0A5833}" srcOrd="5" destOrd="0" presId="urn:microsoft.com/office/officeart/2018/2/layout/IconCircleList"/>
    <dgm:cxn modelId="{3F560866-0960-453C-85F2-93DB3A29F39F}" type="presParOf" srcId="{9A74134F-B6B0-40FE-B712-57EF5BE510D4}" destId="{13EEFD0E-8BE3-4067-A3C8-CC810523A149}" srcOrd="6" destOrd="0" presId="urn:microsoft.com/office/officeart/2018/2/layout/IconCircleList"/>
    <dgm:cxn modelId="{F055A466-2F66-47FB-90BB-4FB77CECB683}" type="presParOf" srcId="{13EEFD0E-8BE3-4067-A3C8-CC810523A149}" destId="{429A151A-1C74-4748-A277-0D38CA37D9EF}" srcOrd="0" destOrd="0" presId="urn:microsoft.com/office/officeart/2018/2/layout/IconCircleList"/>
    <dgm:cxn modelId="{266D8F8B-4C12-46E4-9A9D-7610893C5611}" type="presParOf" srcId="{13EEFD0E-8BE3-4067-A3C8-CC810523A149}" destId="{B2179A9A-A4C2-47BC-A6EE-B2D73D1F8A42}" srcOrd="1" destOrd="0" presId="urn:microsoft.com/office/officeart/2018/2/layout/IconCircleList"/>
    <dgm:cxn modelId="{2B5703E4-D68F-4AF8-B82B-E22F08735A31}" type="presParOf" srcId="{13EEFD0E-8BE3-4067-A3C8-CC810523A149}" destId="{09FFC7B1-196F-4BB7-9F81-814525C94490}" srcOrd="2" destOrd="0" presId="urn:microsoft.com/office/officeart/2018/2/layout/IconCircleList"/>
    <dgm:cxn modelId="{0734BABE-C5E2-4231-899F-106897916D95}" type="presParOf" srcId="{13EEFD0E-8BE3-4067-A3C8-CC810523A149}" destId="{2103681C-3F72-4EC9-811E-2905D5FF37E1}" srcOrd="3" destOrd="0" presId="urn:microsoft.com/office/officeart/2018/2/layout/IconCircleList"/>
    <dgm:cxn modelId="{AFFD9067-21E6-450C-8CFD-D1627E1C640C}" type="presParOf" srcId="{9A74134F-B6B0-40FE-B712-57EF5BE510D4}" destId="{0F4C347D-8B37-4FFD-8A49-8ACC2FB26A3C}" srcOrd="7" destOrd="0" presId="urn:microsoft.com/office/officeart/2018/2/layout/IconCircleList"/>
    <dgm:cxn modelId="{11471CB8-4DE4-48F1-B2DA-ADE9F53EEC4B}" type="presParOf" srcId="{9A74134F-B6B0-40FE-B712-57EF5BE510D4}" destId="{981C3A54-7C5A-4B48-95C9-29CE4BAE2BBF}" srcOrd="8" destOrd="0" presId="urn:microsoft.com/office/officeart/2018/2/layout/IconCircleList"/>
    <dgm:cxn modelId="{815BA0E8-15FC-42B1-8F6F-8C74C199E212}" type="presParOf" srcId="{981C3A54-7C5A-4B48-95C9-29CE4BAE2BBF}" destId="{854E9298-81CD-477B-81EC-CC99A9B660F2}" srcOrd="0" destOrd="0" presId="urn:microsoft.com/office/officeart/2018/2/layout/IconCircleList"/>
    <dgm:cxn modelId="{88462881-8770-4627-9388-DDC58CCFCFB9}" type="presParOf" srcId="{981C3A54-7C5A-4B48-95C9-29CE4BAE2BBF}" destId="{D2BC2B32-5C8C-4876-A6F3-0876C042A108}" srcOrd="1" destOrd="0" presId="urn:microsoft.com/office/officeart/2018/2/layout/IconCircleList"/>
    <dgm:cxn modelId="{5E806FC6-5444-4359-A105-5BAF8D76EDBE}" type="presParOf" srcId="{981C3A54-7C5A-4B48-95C9-29CE4BAE2BBF}" destId="{9FEDBCC8-4A07-47C7-9091-0F8A12DA2F07}" srcOrd="2" destOrd="0" presId="urn:microsoft.com/office/officeart/2018/2/layout/IconCircleList"/>
    <dgm:cxn modelId="{DE16C231-1998-405A-9688-46F160BDC6F4}" type="presParOf" srcId="{981C3A54-7C5A-4B48-95C9-29CE4BAE2BBF}" destId="{1BBF73C4-1861-4FC0-8C6B-05F3A2828C13}" srcOrd="3" destOrd="0" presId="urn:microsoft.com/office/officeart/2018/2/layout/IconCircleList"/>
    <dgm:cxn modelId="{EB5E9A9E-3137-456D-856E-4E42A3C0375E}" type="presParOf" srcId="{9A74134F-B6B0-40FE-B712-57EF5BE510D4}" destId="{55655217-C6C3-4ED8-A24B-FDE93771F5D3}" srcOrd="9" destOrd="0" presId="urn:microsoft.com/office/officeart/2018/2/layout/IconCircleList"/>
    <dgm:cxn modelId="{CF01790A-B43E-400F-989A-50668012F44C}" type="presParOf" srcId="{9A74134F-B6B0-40FE-B712-57EF5BE510D4}" destId="{EA7F919F-0CEA-4AC1-9E91-3F1B1B5DE7A6}" srcOrd="10" destOrd="0" presId="urn:microsoft.com/office/officeart/2018/2/layout/IconCircleList"/>
    <dgm:cxn modelId="{3CF85E1E-7DC4-4179-84F1-35503E86F01E}" type="presParOf" srcId="{EA7F919F-0CEA-4AC1-9E91-3F1B1B5DE7A6}" destId="{97A2A760-C296-433E-956A-BA637767A190}" srcOrd="0" destOrd="0" presId="urn:microsoft.com/office/officeart/2018/2/layout/IconCircleList"/>
    <dgm:cxn modelId="{CCFD3CAD-B6F7-4F24-8C31-A52CC5CB3397}" type="presParOf" srcId="{EA7F919F-0CEA-4AC1-9E91-3F1B1B5DE7A6}" destId="{B5F0808F-CC58-444A-B448-59A619A0974C}" srcOrd="1" destOrd="0" presId="urn:microsoft.com/office/officeart/2018/2/layout/IconCircleList"/>
    <dgm:cxn modelId="{80607E78-FE66-4409-A1F1-E32A9F37D57E}" type="presParOf" srcId="{EA7F919F-0CEA-4AC1-9E91-3F1B1B5DE7A6}" destId="{8E6773AB-E6E5-482A-8D62-C35A8432A552}" srcOrd="2" destOrd="0" presId="urn:microsoft.com/office/officeart/2018/2/layout/IconCircleList"/>
    <dgm:cxn modelId="{EBEE2828-2600-4F01-97BC-B9E4C95B2642}" type="presParOf" srcId="{EA7F919F-0CEA-4AC1-9E91-3F1B1B5DE7A6}" destId="{4BC33437-2A6C-4BE2-A964-84919DD63907}" srcOrd="3" destOrd="0" presId="urn:microsoft.com/office/officeart/2018/2/layout/IconCircleList"/>
    <dgm:cxn modelId="{4E9702E3-58C8-4520-A6B4-63823DAEC3A6}" type="presParOf" srcId="{9A74134F-B6B0-40FE-B712-57EF5BE510D4}" destId="{0FCE53E2-DBAD-42E9-86B2-FD45E9C9D43D}" srcOrd="11" destOrd="0" presId="urn:microsoft.com/office/officeart/2018/2/layout/IconCircleList"/>
    <dgm:cxn modelId="{866699E9-C829-41E3-8C4D-D2099F5613A0}" type="presParOf" srcId="{9A74134F-B6B0-40FE-B712-57EF5BE510D4}" destId="{AF4EAECC-9B64-4CA4-A21F-25E6F8CD1355}" srcOrd="12" destOrd="0" presId="urn:microsoft.com/office/officeart/2018/2/layout/IconCircleList"/>
    <dgm:cxn modelId="{71390A10-9E9A-4498-973E-BD24FCD7B9B8}" type="presParOf" srcId="{AF4EAECC-9B64-4CA4-A21F-25E6F8CD1355}" destId="{7F439C76-23A0-4183-BD50-E984A08ACC02}" srcOrd="0" destOrd="0" presId="urn:microsoft.com/office/officeart/2018/2/layout/IconCircleList"/>
    <dgm:cxn modelId="{F3DB4B27-5077-4D63-A9AA-E09C1982B591}" type="presParOf" srcId="{AF4EAECC-9B64-4CA4-A21F-25E6F8CD1355}" destId="{03CBCEFB-543C-4610-9065-6B801D7D7D85}" srcOrd="1" destOrd="0" presId="urn:microsoft.com/office/officeart/2018/2/layout/IconCircleList"/>
    <dgm:cxn modelId="{A38856D1-7296-4E95-8D35-F3E1A9D1C15C}" type="presParOf" srcId="{AF4EAECC-9B64-4CA4-A21F-25E6F8CD1355}" destId="{151AA106-8628-4195-86D4-DE32FE359D6C}" srcOrd="2" destOrd="0" presId="urn:microsoft.com/office/officeart/2018/2/layout/IconCircleList"/>
    <dgm:cxn modelId="{F81983CD-E71D-4454-BBF7-226A07FDDD6F}" type="presParOf" srcId="{AF4EAECC-9B64-4CA4-A21F-25E6F8CD1355}" destId="{C38D5CA2-FDD5-400D-A69C-E65E8553DC9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B6E6C5-CAC4-47EF-9236-3D2C78781D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AD932B-E0B4-4142-8F42-8E48227643A3}">
      <dgm:prSet/>
      <dgm:spPr/>
      <dgm:t>
        <a:bodyPr/>
        <a:lstStyle/>
        <a:p>
          <a:r>
            <a:rPr lang="tr-TR"/>
            <a:t>Normal bir eritrositin hacmi 80-100 femtolitre (fl) arasındadır </a:t>
          </a:r>
          <a:endParaRPr lang="en-US"/>
        </a:p>
      </dgm:t>
    </dgm:pt>
    <dgm:pt modelId="{A22EF456-D40F-45D0-A25C-664EDA93DA2B}" type="parTrans" cxnId="{6CD865E3-7E04-4BB7-B7A3-A607D0F19FAF}">
      <dgm:prSet/>
      <dgm:spPr/>
      <dgm:t>
        <a:bodyPr/>
        <a:lstStyle/>
        <a:p>
          <a:endParaRPr lang="en-US"/>
        </a:p>
      </dgm:t>
    </dgm:pt>
    <dgm:pt modelId="{AE596242-391E-4139-885A-8AB2CA7F5C35}" type="sibTrans" cxnId="{6CD865E3-7E04-4BB7-B7A3-A607D0F19FAF}">
      <dgm:prSet/>
      <dgm:spPr/>
      <dgm:t>
        <a:bodyPr/>
        <a:lstStyle/>
        <a:p>
          <a:endParaRPr lang="en-US"/>
        </a:p>
      </dgm:t>
    </dgm:pt>
    <dgm:pt modelId="{F7651DBB-6C25-4B06-9B5B-AC6161457571}">
      <dgm:prSet/>
      <dgm:spPr/>
      <dgm:t>
        <a:bodyPr/>
        <a:lstStyle/>
        <a:p>
          <a:pPr algn="ctr"/>
          <a:r>
            <a:rPr lang="tr-TR" b="1" dirty="0">
              <a:latin typeface="Comic Sans MS" panose="030F0902030302020204" pitchFamily="66" charset="0"/>
            </a:rPr>
            <a:t>(</a:t>
          </a:r>
          <a:r>
            <a:rPr lang="tr-TR" b="1" dirty="0" err="1">
              <a:latin typeface="Comic Sans MS" panose="030F0902030302020204" pitchFamily="66" charset="0"/>
            </a:rPr>
            <a:t>fl</a:t>
          </a:r>
          <a:r>
            <a:rPr lang="tr-TR" b="1" dirty="0">
              <a:latin typeface="Comic Sans MS" panose="030F0902030302020204" pitchFamily="66" charset="0"/>
            </a:rPr>
            <a:t>=10</a:t>
          </a:r>
          <a:r>
            <a:rPr lang="tr-TR" b="1" baseline="30000" dirty="0">
              <a:latin typeface="Comic Sans MS" panose="030F0902030302020204" pitchFamily="66" charset="0"/>
            </a:rPr>
            <a:t>-15</a:t>
          </a:r>
          <a:r>
            <a:rPr lang="tr-TR" b="1" dirty="0">
              <a:latin typeface="Comic Sans MS" panose="030F0902030302020204" pitchFamily="66" charset="0"/>
            </a:rPr>
            <a:t> m³) </a:t>
          </a:r>
          <a:r>
            <a:rPr lang="tr-TR" b="1" i="0" u="none" dirty="0" err="1"/>
            <a:t>Femto</a:t>
          </a:r>
          <a:r>
            <a:rPr lang="tr-TR" b="0" i="0" u="none" dirty="0"/>
            <a:t>, "katrilyonda bir" (10</a:t>
          </a:r>
          <a:r>
            <a:rPr lang="tr-TR" b="0" i="0" u="none" baseline="30000" dirty="0"/>
            <a:t>−15</a:t>
          </a:r>
          <a:r>
            <a:rPr lang="tr-TR" b="0" i="0" u="none" dirty="0"/>
            <a:t> = 1/1.000.000.000.000.000) anlamında bir </a:t>
          </a:r>
          <a:r>
            <a:rPr lang="tr-TR" b="0" i="0" dirty="0">
              <a:hlinkClick xmlns:r="http://schemas.openxmlformats.org/officeDocument/2006/relationships" r:id="rId1" tooltip="Ön ek"/>
            </a:rPr>
            <a:t>ön ek</a:t>
          </a:r>
          <a:r>
            <a:rPr lang="tr-TR" b="0" i="0" u="none" dirty="0"/>
            <a:t>. Genellikle </a:t>
          </a:r>
          <a:r>
            <a:rPr lang="tr-TR" b="0" i="0" dirty="0">
              <a:hlinkClick xmlns:r="http://schemas.openxmlformats.org/officeDocument/2006/relationships" r:id="rId2" tooltip="Metrik sistem"/>
            </a:rPr>
            <a:t>metrik sistemdeki</a:t>
          </a:r>
          <a:r>
            <a:rPr lang="tr-TR" b="0" i="0" u="none" dirty="0"/>
            <a:t> </a:t>
          </a:r>
          <a:r>
            <a:rPr lang="tr-TR" b="0" i="0" dirty="0">
              <a:hlinkClick xmlns:r="http://schemas.openxmlformats.org/officeDocument/2006/relationships" r:id="rId3" tooltip="Birim"/>
            </a:rPr>
            <a:t>birimlerle</a:t>
          </a:r>
          <a:r>
            <a:rPr lang="tr-TR" b="0" i="0" u="none" dirty="0"/>
            <a:t> beraber kullanılır.</a:t>
          </a:r>
          <a:endParaRPr lang="en-US" b="1" dirty="0">
            <a:latin typeface="Comic Sans MS" panose="030F0902030302020204" pitchFamily="66" charset="0"/>
          </a:endParaRPr>
        </a:p>
      </dgm:t>
    </dgm:pt>
    <dgm:pt modelId="{0DC43618-1365-498A-8096-B83D89667472}" type="parTrans" cxnId="{1A5C046B-556E-4F8F-95F2-6F0F0CC6F395}">
      <dgm:prSet/>
      <dgm:spPr/>
      <dgm:t>
        <a:bodyPr/>
        <a:lstStyle/>
        <a:p>
          <a:endParaRPr lang="en-US"/>
        </a:p>
      </dgm:t>
    </dgm:pt>
    <dgm:pt modelId="{0D7365A0-6881-487D-8274-2D4359E09F28}" type="sibTrans" cxnId="{1A5C046B-556E-4F8F-95F2-6F0F0CC6F395}">
      <dgm:prSet/>
      <dgm:spPr/>
      <dgm:t>
        <a:bodyPr/>
        <a:lstStyle/>
        <a:p>
          <a:endParaRPr lang="en-US"/>
        </a:p>
      </dgm:t>
    </dgm:pt>
    <dgm:pt modelId="{9E8EBA90-72B1-4C8E-9C43-7CC2EC7AAD9C}">
      <dgm:prSet/>
      <dgm:spPr/>
      <dgm:t>
        <a:bodyPr/>
        <a:lstStyle/>
        <a:p>
          <a:r>
            <a:rPr lang="tr-TR"/>
            <a:t>Eritrosit, hacmi 80 fl altında ise mikrosit, 100 fl üstünde ise makrosit isimlendirilir </a:t>
          </a:r>
          <a:endParaRPr lang="en-US"/>
        </a:p>
      </dgm:t>
    </dgm:pt>
    <dgm:pt modelId="{967B88E9-4936-46F1-A827-51589578EDD3}" type="parTrans" cxnId="{B2EF010E-D9D4-41F5-8D17-689F14E8EE84}">
      <dgm:prSet/>
      <dgm:spPr/>
      <dgm:t>
        <a:bodyPr/>
        <a:lstStyle/>
        <a:p>
          <a:endParaRPr lang="en-US"/>
        </a:p>
      </dgm:t>
    </dgm:pt>
    <dgm:pt modelId="{6236F8DB-027B-478C-B575-85481C3F2D6B}" type="sibTrans" cxnId="{B2EF010E-D9D4-41F5-8D17-689F14E8EE84}">
      <dgm:prSet/>
      <dgm:spPr/>
      <dgm:t>
        <a:bodyPr/>
        <a:lstStyle/>
        <a:p>
          <a:endParaRPr lang="en-US"/>
        </a:p>
      </dgm:t>
    </dgm:pt>
    <dgm:pt modelId="{A417930F-1623-43EA-8D2C-8A9E21E0ED55}">
      <dgm:prSet/>
      <dgm:spPr/>
      <dgm:t>
        <a:bodyPr/>
        <a:lstStyle/>
        <a:p>
          <a:r>
            <a:rPr lang="tr-TR"/>
            <a:t>Anemiler eritrosit hacmine göre mikrositer, normositer ve makrositer olmak üzere 3’e ayrılır</a:t>
          </a:r>
          <a:endParaRPr lang="en-US"/>
        </a:p>
      </dgm:t>
    </dgm:pt>
    <dgm:pt modelId="{80D64619-D826-4C43-A691-973F13AC9CCB}" type="parTrans" cxnId="{0594D699-6165-4563-B680-BB1D36F3EBB7}">
      <dgm:prSet/>
      <dgm:spPr/>
      <dgm:t>
        <a:bodyPr/>
        <a:lstStyle/>
        <a:p>
          <a:endParaRPr lang="en-US"/>
        </a:p>
      </dgm:t>
    </dgm:pt>
    <dgm:pt modelId="{81683219-1D27-43D9-85DA-051F0C840CA0}" type="sibTrans" cxnId="{0594D699-6165-4563-B680-BB1D36F3EBB7}">
      <dgm:prSet/>
      <dgm:spPr/>
      <dgm:t>
        <a:bodyPr/>
        <a:lstStyle/>
        <a:p>
          <a:endParaRPr lang="en-US"/>
        </a:p>
      </dgm:t>
    </dgm:pt>
    <dgm:pt modelId="{ED7CCE15-A15E-C64D-8C21-44F99B9D1D0B}" type="pres">
      <dgm:prSet presAssocID="{EAB6E6C5-CAC4-47EF-9236-3D2C78781D3D}" presName="vert0" presStyleCnt="0">
        <dgm:presLayoutVars>
          <dgm:dir/>
          <dgm:animOne val="branch"/>
          <dgm:animLvl val="lvl"/>
        </dgm:presLayoutVars>
      </dgm:prSet>
      <dgm:spPr/>
    </dgm:pt>
    <dgm:pt modelId="{B019E67B-54CB-0D41-9E7F-35FEA7CE1346}" type="pres">
      <dgm:prSet presAssocID="{15AD932B-E0B4-4142-8F42-8E48227643A3}" presName="thickLine" presStyleLbl="alignNode1" presStyleIdx="0" presStyleCnt="4"/>
      <dgm:spPr/>
    </dgm:pt>
    <dgm:pt modelId="{24B1B529-603B-164E-B9A8-958265742B39}" type="pres">
      <dgm:prSet presAssocID="{15AD932B-E0B4-4142-8F42-8E48227643A3}" presName="horz1" presStyleCnt="0"/>
      <dgm:spPr/>
    </dgm:pt>
    <dgm:pt modelId="{8DB128CE-7DE1-FB46-B8BD-62CA24AF5519}" type="pres">
      <dgm:prSet presAssocID="{15AD932B-E0B4-4142-8F42-8E48227643A3}" presName="tx1" presStyleLbl="revTx" presStyleIdx="0" presStyleCnt="4"/>
      <dgm:spPr/>
    </dgm:pt>
    <dgm:pt modelId="{68300EC1-0F95-9749-96B5-52918EC9E41B}" type="pres">
      <dgm:prSet presAssocID="{15AD932B-E0B4-4142-8F42-8E48227643A3}" presName="vert1" presStyleCnt="0"/>
      <dgm:spPr/>
    </dgm:pt>
    <dgm:pt modelId="{F3B8F3A9-DDD5-BF4E-927C-84C4CF87A882}" type="pres">
      <dgm:prSet presAssocID="{F7651DBB-6C25-4B06-9B5B-AC6161457571}" presName="thickLine" presStyleLbl="alignNode1" presStyleIdx="1" presStyleCnt="4"/>
      <dgm:spPr/>
    </dgm:pt>
    <dgm:pt modelId="{FB3C467E-AD5A-8849-9EB5-BA970CA34C1E}" type="pres">
      <dgm:prSet presAssocID="{F7651DBB-6C25-4B06-9B5B-AC6161457571}" presName="horz1" presStyleCnt="0"/>
      <dgm:spPr/>
    </dgm:pt>
    <dgm:pt modelId="{A1049941-023A-C141-B935-08DBD0AAEEFA}" type="pres">
      <dgm:prSet presAssocID="{F7651DBB-6C25-4B06-9B5B-AC6161457571}" presName="tx1" presStyleLbl="revTx" presStyleIdx="1" presStyleCnt="4" custScaleY="74622"/>
      <dgm:spPr/>
    </dgm:pt>
    <dgm:pt modelId="{4666746B-96ED-6847-BC02-A09DFBB6759E}" type="pres">
      <dgm:prSet presAssocID="{F7651DBB-6C25-4B06-9B5B-AC6161457571}" presName="vert1" presStyleCnt="0"/>
      <dgm:spPr/>
    </dgm:pt>
    <dgm:pt modelId="{EF22B56C-FEF7-AD4C-804D-8B45AA259F23}" type="pres">
      <dgm:prSet presAssocID="{9E8EBA90-72B1-4C8E-9C43-7CC2EC7AAD9C}" presName="thickLine" presStyleLbl="alignNode1" presStyleIdx="2" presStyleCnt="4"/>
      <dgm:spPr/>
    </dgm:pt>
    <dgm:pt modelId="{5C7E23D1-9DEB-4947-AB90-8039D7C8113B}" type="pres">
      <dgm:prSet presAssocID="{9E8EBA90-72B1-4C8E-9C43-7CC2EC7AAD9C}" presName="horz1" presStyleCnt="0"/>
      <dgm:spPr/>
    </dgm:pt>
    <dgm:pt modelId="{1C14005A-274E-EC4D-ABBF-8A1B9C483D1D}" type="pres">
      <dgm:prSet presAssocID="{9E8EBA90-72B1-4C8E-9C43-7CC2EC7AAD9C}" presName="tx1" presStyleLbl="revTx" presStyleIdx="2" presStyleCnt="4"/>
      <dgm:spPr/>
    </dgm:pt>
    <dgm:pt modelId="{5C9E0DA2-FB20-4F43-AE01-E281ABE76EEA}" type="pres">
      <dgm:prSet presAssocID="{9E8EBA90-72B1-4C8E-9C43-7CC2EC7AAD9C}" presName="vert1" presStyleCnt="0"/>
      <dgm:spPr/>
    </dgm:pt>
    <dgm:pt modelId="{BF6C564D-1946-284E-A97E-79D3BA7DA4B1}" type="pres">
      <dgm:prSet presAssocID="{A417930F-1623-43EA-8D2C-8A9E21E0ED55}" presName="thickLine" presStyleLbl="alignNode1" presStyleIdx="3" presStyleCnt="4"/>
      <dgm:spPr/>
    </dgm:pt>
    <dgm:pt modelId="{F7A08AB5-E4E7-A249-8FD1-C25D277DA8E6}" type="pres">
      <dgm:prSet presAssocID="{A417930F-1623-43EA-8D2C-8A9E21E0ED55}" presName="horz1" presStyleCnt="0"/>
      <dgm:spPr/>
    </dgm:pt>
    <dgm:pt modelId="{1A084219-2656-4445-B168-33ED49C0B781}" type="pres">
      <dgm:prSet presAssocID="{A417930F-1623-43EA-8D2C-8A9E21E0ED55}" presName="tx1" presStyleLbl="revTx" presStyleIdx="3" presStyleCnt="4"/>
      <dgm:spPr/>
    </dgm:pt>
    <dgm:pt modelId="{A6C084C2-8E55-1945-826B-0F4579CD2353}" type="pres">
      <dgm:prSet presAssocID="{A417930F-1623-43EA-8D2C-8A9E21E0ED55}" presName="vert1" presStyleCnt="0"/>
      <dgm:spPr/>
    </dgm:pt>
  </dgm:ptLst>
  <dgm:cxnLst>
    <dgm:cxn modelId="{B2EF010E-D9D4-41F5-8D17-689F14E8EE84}" srcId="{EAB6E6C5-CAC4-47EF-9236-3D2C78781D3D}" destId="{9E8EBA90-72B1-4C8E-9C43-7CC2EC7AAD9C}" srcOrd="2" destOrd="0" parTransId="{967B88E9-4936-46F1-A827-51589578EDD3}" sibTransId="{6236F8DB-027B-478C-B575-85481C3F2D6B}"/>
    <dgm:cxn modelId="{C2CEC730-75E3-E44E-ADDF-7D05D5BD11AF}" type="presOf" srcId="{F7651DBB-6C25-4B06-9B5B-AC6161457571}" destId="{A1049941-023A-C141-B935-08DBD0AAEEFA}" srcOrd="0" destOrd="0" presId="urn:microsoft.com/office/officeart/2008/layout/LinedList"/>
    <dgm:cxn modelId="{246A4538-4F97-7443-BC70-5428D1E16550}" type="presOf" srcId="{9E8EBA90-72B1-4C8E-9C43-7CC2EC7AAD9C}" destId="{1C14005A-274E-EC4D-ABBF-8A1B9C483D1D}" srcOrd="0" destOrd="0" presId="urn:microsoft.com/office/officeart/2008/layout/LinedList"/>
    <dgm:cxn modelId="{07411D59-A434-6446-8E1E-720640D13E47}" type="presOf" srcId="{A417930F-1623-43EA-8D2C-8A9E21E0ED55}" destId="{1A084219-2656-4445-B168-33ED49C0B781}" srcOrd="0" destOrd="0" presId="urn:microsoft.com/office/officeart/2008/layout/LinedList"/>
    <dgm:cxn modelId="{BA815F5F-5610-214C-94FA-3FFE4C3B74A3}" type="presOf" srcId="{15AD932B-E0B4-4142-8F42-8E48227643A3}" destId="{8DB128CE-7DE1-FB46-B8BD-62CA24AF5519}" srcOrd="0" destOrd="0" presId="urn:microsoft.com/office/officeart/2008/layout/LinedList"/>
    <dgm:cxn modelId="{1A5C046B-556E-4F8F-95F2-6F0F0CC6F395}" srcId="{EAB6E6C5-CAC4-47EF-9236-3D2C78781D3D}" destId="{F7651DBB-6C25-4B06-9B5B-AC6161457571}" srcOrd="1" destOrd="0" parTransId="{0DC43618-1365-498A-8096-B83D89667472}" sibTransId="{0D7365A0-6881-487D-8274-2D4359E09F28}"/>
    <dgm:cxn modelId="{DC1DE293-A991-B141-9020-901274B610C9}" type="presOf" srcId="{EAB6E6C5-CAC4-47EF-9236-3D2C78781D3D}" destId="{ED7CCE15-A15E-C64D-8C21-44F99B9D1D0B}" srcOrd="0" destOrd="0" presId="urn:microsoft.com/office/officeart/2008/layout/LinedList"/>
    <dgm:cxn modelId="{0594D699-6165-4563-B680-BB1D36F3EBB7}" srcId="{EAB6E6C5-CAC4-47EF-9236-3D2C78781D3D}" destId="{A417930F-1623-43EA-8D2C-8A9E21E0ED55}" srcOrd="3" destOrd="0" parTransId="{80D64619-D826-4C43-A691-973F13AC9CCB}" sibTransId="{81683219-1D27-43D9-85DA-051F0C840CA0}"/>
    <dgm:cxn modelId="{6CD865E3-7E04-4BB7-B7A3-A607D0F19FAF}" srcId="{EAB6E6C5-CAC4-47EF-9236-3D2C78781D3D}" destId="{15AD932B-E0B4-4142-8F42-8E48227643A3}" srcOrd="0" destOrd="0" parTransId="{A22EF456-D40F-45D0-A25C-664EDA93DA2B}" sibTransId="{AE596242-391E-4139-885A-8AB2CA7F5C35}"/>
    <dgm:cxn modelId="{FCF69F92-768F-D048-A199-02449F748A4F}" type="presParOf" srcId="{ED7CCE15-A15E-C64D-8C21-44F99B9D1D0B}" destId="{B019E67B-54CB-0D41-9E7F-35FEA7CE1346}" srcOrd="0" destOrd="0" presId="urn:microsoft.com/office/officeart/2008/layout/LinedList"/>
    <dgm:cxn modelId="{EADA921A-583D-084C-ADD2-2CB2F42B644E}" type="presParOf" srcId="{ED7CCE15-A15E-C64D-8C21-44F99B9D1D0B}" destId="{24B1B529-603B-164E-B9A8-958265742B39}" srcOrd="1" destOrd="0" presId="urn:microsoft.com/office/officeart/2008/layout/LinedList"/>
    <dgm:cxn modelId="{88F8310A-5FEA-EB4B-9EF1-893F1FEDD4FD}" type="presParOf" srcId="{24B1B529-603B-164E-B9A8-958265742B39}" destId="{8DB128CE-7DE1-FB46-B8BD-62CA24AF5519}" srcOrd="0" destOrd="0" presId="urn:microsoft.com/office/officeart/2008/layout/LinedList"/>
    <dgm:cxn modelId="{9024632F-F988-C84F-980C-060799C2E005}" type="presParOf" srcId="{24B1B529-603B-164E-B9A8-958265742B39}" destId="{68300EC1-0F95-9749-96B5-52918EC9E41B}" srcOrd="1" destOrd="0" presId="urn:microsoft.com/office/officeart/2008/layout/LinedList"/>
    <dgm:cxn modelId="{F3EC42FE-DA93-FD40-805B-261036136DF2}" type="presParOf" srcId="{ED7CCE15-A15E-C64D-8C21-44F99B9D1D0B}" destId="{F3B8F3A9-DDD5-BF4E-927C-84C4CF87A882}" srcOrd="2" destOrd="0" presId="urn:microsoft.com/office/officeart/2008/layout/LinedList"/>
    <dgm:cxn modelId="{3167FA67-4CF9-E940-AD77-55DBAFD748E7}" type="presParOf" srcId="{ED7CCE15-A15E-C64D-8C21-44F99B9D1D0B}" destId="{FB3C467E-AD5A-8849-9EB5-BA970CA34C1E}" srcOrd="3" destOrd="0" presId="urn:microsoft.com/office/officeart/2008/layout/LinedList"/>
    <dgm:cxn modelId="{153D94DB-F14B-EC40-9D5A-EF4900EAEA78}" type="presParOf" srcId="{FB3C467E-AD5A-8849-9EB5-BA970CA34C1E}" destId="{A1049941-023A-C141-B935-08DBD0AAEEFA}" srcOrd="0" destOrd="0" presId="urn:microsoft.com/office/officeart/2008/layout/LinedList"/>
    <dgm:cxn modelId="{9E526715-26E0-714C-9CE4-60E764BB9297}" type="presParOf" srcId="{FB3C467E-AD5A-8849-9EB5-BA970CA34C1E}" destId="{4666746B-96ED-6847-BC02-A09DFBB6759E}" srcOrd="1" destOrd="0" presId="urn:microsoft.com/office/officeart/2008/layout/LinedList"/>
    <dgm:cxn modelId="{27301521-8549-6B46-8340-897AACD93291}" type="presParOf" srcId="{ED7CCE15-A15E-C64D-8C21-44F99B9D1D0B}" destId="{EF22B56C-FEF7-AD4C-804D-8B45AA259F23}" srcOrd="4" destOrd="0" presId="urn:microsoft.com/office/officeart/2008/layout/LinedList"/>
    <dgm:cxn modelId="{1F60F4CB-6E5A-CC4F-A9E5-8E9BD967D4C2}" type="presParOf" srcId="{ED7CCE15-A15E-C64D-8C21-44F99B9D1D0B}" destId="{5C7E23D1-9DEB-4947-AB90-8039D7C8113B}" srcOrd="5" destOrd="0" presId="urn:microsoft.com/office/officeart/2008/layout/LinedList"/>
    <dgm:cxn modelId="{432A03B1-5B54-104F-A957-A8920B6B05BA}" type="presParOf" srcId="{5C7E23D1-9DEB-4947-AB90-8039D7C8113B}" destId="{1C14005A-274E-EC4D-ABBF-8A1B9C483D1D}" srcOrd="0" destOrd="0" presId="urn:microsoft.com/office/officeart/2008/layout/LinedList"/>
    <dgm:cxn modelId="{21487FFE-2571-E145-9489-325D0310AD74}" type="presParOf" srcId="{5C7E23D1-9DEB-4947-AB90-8039D7C8113B}" destId="{5C9E0DA2-FB20-4F43-AE01-E281ABE76EEA}" srcOrd="1" destOrd="0" presId="urn:microsoft.com/office/officeart/2008/layout/LinedList"/>
    <dgm:cxn modelId="{778CF980-5193-8446-9107-3B5765B25C8D}" type="presParOf" srcId="{ED7CCE15-A15E-C64D-8C21-44F99B9D1D0B}" destId="{BF6C564D-1946-284E-A97E-79D3BA7DA4B1}" srcOrd="6" destOrd="0" presId="urn:microsoft.com/office/officeart/2008/layout/LinedList"/>
    <dgm:cxn modelId="{244410B1-306B-DE41-8260-3EF44E335086}" type="presParOf" srcId="{ED7CCE15-A15E-C64D-8C21-44F99B9D1D0B}" destId="{F7A08AB5-E4E7-A249-8FD1-C25D277DA8E6}" srcOrd="7" destOrd="0" presId="urn:microsoft.com/office/officeart/2008/layout/LinedList"/>
    <dgm:cxn modelId="{3A432E9D-43EF-CD4E-AF35-47448F75B922}" type="presParOf" srcId="{F7A08AB5-E4E7-A249-8FD1-C25D277DA8E6}" destId="{1A084219-2656-4445-B168-33ED49C0B781}" srcOrd="0" destOrd="0" presId="urn:microsoft.com/office/officeart/2008/layout/LinedList"/>
    <dgm:cxn modelId="{F4540CB3-158C-AD46-96D6-6672294260D8}" type="presParOf" srcId="{F7A08AB5-E4E7-A249-8FD1-C25D277DA8E6}" destId="{A6C084C2-8E55-1945-826B-0F4579CD235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6FD9DE-E807-47FC-9CD0-68BE26CB65D1}"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6F81A5E2-624E-46FE-B9D0-FF2902461A39}">
      <dgm:prSet/>
      <dgm:spPr/>
      <dgm:t>
        <a:bodyPr/>
        <a:lstStyle/>
        <a:p>
          <a:r>
            <a:rPr lang="tr-TR">
              <a:latin typeface="Comic Sans MS" panose="030F0902030302020204" pitchFamily="66" charset="0"/>
            </a:rPr>
            <a:t>Demir doğada en fazla bulunan ikinci sıklıktaki element olup hemen tüm organizmalar için esansiyeldir</a:t>
          </a:r>
          <a:endParaRPr lang="en-US">
            <a:latin typeface="Comic Sans MS" panose="030F0902030302020204" pitchFamily="66" charset="0"/>
          </a:endParaRPr>
        </a:p>
      </dgm:t>
    </dgm:pt>
    <dgm:pt modelId="{0B04D43E-A5C6-4D68-84E8-70BC2E6A9A16}" type="parTrans" cxnId="{56C83F50-D370-4E52-9FCC-163488285064}">
      <dgm:prSet/>
      <dgm:spPr/>
      <dgm:t>
        <a:bodyPr/>
        <a:lstStyle/>
        <a:p>
          <a:endParaRPr lang="en-US">
            <a:latin typeface="Comic Sans MS" panose="030F0902030302020204" pitchFamily="66" charset="0"/>
          </a:endParaRPr>
        </a:p>
      </dgm:t>
    </dgm:pt>
    <dgm:pt modelId="{92391C10-8961-4BCC-B290-0B7BB7ACA1AB}" type="sibTrans" cxnId="{56C83F50-D370-4E52-9FCC-163488285064}">
      <dgm:prSet/>
      <dgm:spPr/>
      <dgm:t>
        <a:bodyPr/>
        <a:lstStyle/>
        <a:p>
          <a:endParaRPr lang="en-US">
            <a:latin typeface="Comic Sans MS" panose="030F0902030302020204" pitchFamily="66" charset="0"/>
          </a:endParaRPr>
        </a:p>
      </dgm:t>
    </dgm:pt>
    <dgm:pt modelId="{8C56B3C8-5E03-429D-AE3B-4180081C7FD1}">
      <dgm:prSet/>
      <dgm:spPr/>
      <dgm:t>
        <a:bodyPr/>
        <a:lstStyle/>
        <a:p>
          <a:r>
            <a:rPr lang="tr-TR">
              <a:latin typeface="Comic Sans MS" panose="030F0902030302020204" pitchFamily="66" charset="0"/>
            </a:rPr>
            <a:t>Hemoglobin ve myoglobin gibi oksijen taşıyan moleküllerin yapısında bulunur</a:t>
          </a:r>
          <a:endParaRPr lang="en-US">
            <a:latin typeface="Comic Sans MS" panose="030F0902030302020204" pitchFamily="66" charset="0"/>
          </a:endParaRPr>
        </a:p>
      </dgm:t>
    </dgm:pt>
    <dgm:pt modelId="{1F17ABD8-43A6-407D-9B1B-B47B208ED24D}" type="parTrans" cxnId="{69531C1C-58AF-4125-8F99-82F48AF19A20}">
      <dgm:prSet/>
      <dgm:spPr/>
      <dgm:t>
        <a:bodyPr/>
        <a:lstStyle/>
        <a:p>
          <a:endParaRPr lang="en-US">
            <a:latin typeface="Comic Sans MS" panose="030F0902030302020204" pitchFamily="66" charset="0"/>
          </a:endParaRPr>
        </a:p>
      </dgm:t>
    </dgm:pt>
    <dgm:pt modelId="{549DCBE6-423A-46ED-9538-0DD013324731}" type="sibTrans" cxnId="{69531C1C-58AF-4125-8F99-82F48AF19A20}">
      <dgm:prSet/>
      <dgm:spPr/>
      <dgm:t>
        <a:bodyPr/>
        <a:lstStyle/>
        <a:p>
          <a:endParaRPr lang="en-US">
            <a:latin typeface="Comic Sans MS" panose="030F0902030302020204" pitchFamily="66" charset="0"/>
          </a:endParaRPr>
        </a:p>
      </dgm:t>
    </dgm:pt>
    <dgm:pt modelId="{B3DBE6A5-9B9E-49E6-B15E-5EA8BBACBFE3}">
      <dgm:prSet/>
      <dgm:spPr/>
      <dgm:t>
        <a:bodyPr/>
        <a:lstStyle/>
        <a:p>
          <a:r>
            <a:rPr lang="tr-TR" dirty="0">
              <a:latin typeface="Comic Sans MS" panose="030F0902030302020204" pitchFamily="66" charset="0"/>
            </a:rPr>
            <a:t>Solunum zinciri enzimleri, </a:t>
          </a:r>
          <a:r>
            <a:rPr lang="tr-TR" dirty="0" err="1">
              <a:latin typeface="Comic Sans MS" panose="030F0902030302020204" pitchFamily="66" charset="0"/>
            </a:rPr>
            <a:t>akonitaz</a:t>
          </a:r>
          <a:r>
            <a:rPr lang="tr-TR" dirty="0">
              <a:latin typeface="Comic Sans MS" panose="030F0902030302020204" pitchFamily="66" charset="0"/>
            </a:rPr>
            <a:t>, </a:t>
          </a:r>
          <a:r>
            <a:rPr lang="tr-TR" dirty="0" err="1">
              <a:latin typeface="Comic Sans MS" panose="030F0902030302020204" pitchFamily="66" charset="0"/>
            </a:rPr>
            <a:t>ferroşelataz</a:t>
          </a:r>
          <a:r>
            <a:rPr lang="tr-TR" dirty="0">
              <a:latin typeface="Comic Sans MS" panose="030F0902030302020204" pitchFamily="66" charset="0"/>
            </a:rPr>
            <a:t> gibi çok sayıda enzimin yapısında bulunur</a:t>
          </a:r>
          <a:endParaRPr lang="en-US" dirty="0">
            <a:latin typeface="Comic Sans MS" panose="030F0902030302020204" pitchFamily="66" charset="0"/>
          </a:endParaRPr>
        </a:p>
      </dgm:t>
    </dgm:pt>
    <dgm:pt modelId="{EAFC8AD9-23A8-42B1-97AC-E4F2CCB075CA}" type="parTrans" cxnId="{D591DFE1-BE26-46D7-8016-EFF57FAAD491}">
      <dgm:prSet/>
      <dgm:spPr/>
      <dgm:t>
        <a:bodyPr/>
        <a:lstStyle/>
        <a:p>
          <a:endParaRPr lang="en-US">
            <a:latin typeface="Comic Sans MS" panose="030F0902030302020204" pitchFamily="66" charset="0"/>
          </a:endParaRPr>
        </a:p>
      </dgm:t>
    </dgm:pt>
    <dgm:pt modelId="{5EC9D2DF-1B64-4A99-BFFE-9F96653EB7AB}" type="sibTrans" cxnId="{D591DFE1-BE26-46D7-8016-EFF57FAAD491}">
      <dgm:prSet/>
      <dgm:spPr/>
      <dgm:t>
        <a:bodyPr/>
        <a:lstStyle/>
        <a:p>
          <a:endParaRPr lang="en-US">
            <a:latin typeface="Comic Sans MS" panose="030F0902030302020204" pitchFamily="66" charset="0"/>
          </a:endParaRPr>
        </a:p>
      </dgm:t>
    </dgm:pt>
    <dgm:pt modelId="{135B9965-4235-4FAE-9107-EE95480EAE77}">
      <dgm:prSet/>
      <dgm:spPr/>
      <dgm:t>
        <a:bodyPr/>
        <a:lstStyle/>
        <a:p>
          <a:r>
            <a:rPr lang="tr-TR">
              <a:latin typeface="Comic Sans MS" panose="030F0902030302020204" pitchFamily="66" charset="0"/>
            </a:rPr>
            <a:t>Serbest demir çok küçük oranlarda bile hücre membranı ve diğer hücresel kompanentlere zarar verir</a:t>
          </a:r>
          <a:endParaRPr lang="en-US">
            <a:latin typeface="Comic Sans MS" panose="030F0902030302020204" pitchFamily="66" charset="0"/>
          </a:endParaRPr>
        </a:p>
      </dgm:t>
    </dgm:pt>
    <dgm:pt modelId="{196C33ED-A590-452A-A7D0-2E4CDE31C8E7}" type="parTrans" cxnId="{14151960-BC2C-4BF6-A571-3A0DEE79C482}">
      <dgm:prSet/>
      <dgm:spPr/>
      <dgm:t>
        <a:bodyPr/>
        <a:lstStyle/>
        <a:p>
          <a:endParaRPr lang="en-US">
            <a:latin typeface="Comic Sans MS" panose="030F0902030302020204" pitchFamily="66" charset="0"/>
          </a:endParaRPr>
        </a:p>
      </dgm:t>
    </dgm:pt>
    <dgm:pt modelId="{3C31FCF2-C802-4D69-B661-80704EFA11F8}" type="sibTrans" cxnId="{14151960-BC2C-4BF6-A571-3A0DEE79C482}">
      <dgm:prSet/>
      <dgm:spPr/>
      <dgm:t>
        <a:bodyPr/>
        <a:lstStyle/>
        <a:p>
          <a:endParaRPr lang="en-US">
            <a:latin typeface="Comic Sans MS" panose="030F0902030302020204" pitchFamily="66" charset="0"/>
          </a:endParaRPr>
        </a:p>
      </dgm:t>
    </dgm:pt>
    <dgm:pt modelId="{4C796E9E-4DCC-45B8-BED8-15616AD29551}">
      <dgm:prSet/>
      <dgm:spPr/>
      <dgm:t>
        <a:bodyPr/>
        <a:lstStyle/>
        <a:p>
          <a:r>
            <a:rPr lang="tr-TR">
              <a:latin typeface="Comic Sans MS" panose="030F0902030302020204" pitchFamily="66" charset="0"/>
            </a:rPr>
            <a:t>Membranları serbest olarak geçmediği için özel taşıyıcılara ihtiyaç gösterir</a:t>
          </a:r>
          <a:endParaRPr lang="en-US">
            <a:latin typeface="Comic Sans MS" panose="030F0902030302020204" pitchFamily="66" charset="0"/>
          </a:endParaRPr>
        </a:p>
      </dgm:t>
    </dgm:pt>
    <dgm:pt modelId="{9BD54B56-2397-40D0-80B5-5D639D360947}" type="parTrans" cxnId="{BCC62027-72DA-477D-96A5-0157E84BEB2D}">
      <dgm:prSet/>
      <dgm:spPr/>
      <dgm:t>
        <a:bodyPr/>
        <a:lstStyle/>
        <a:p>
          <a:endParaRPr lang="en-US">
            <a:latin typeface="Comic Sans MS" panose="030F0902030302020204" pitchFamily="66" charset="0"/>
          </a:endParaRPr>
        </a:p>
      </dgm:t>
    </dgm:pt>
    <dgm:pt modelId="{A7AFD53D-7F71-4817-81B4-157417F2CCEA}" type="sibTrans" cxnId="{BCC62027-72DA-477D-96A5-0157E84BEB2D}">
      <dgm:prSet/>
      <dgm:spPr/>
      <dgm:t>
        <a:bodyPr/>
        <a:lstStyle/>
        <a:p>
          <a:endParaRPr lang="en-US">
            <a:latin typeface="Comic Sans MS" panose="030F0902030302020204" pitchFamily="66" charset="0"/>
          </a:endParaRPr>
        </a:p>
      </dgm:t>
    </dgm:pt>
    <dgm:pt modelId="{C1D5F777-B85F-1646-947E-13F45BDF79E0}" type="pres">
      <dgm:prSet presAssocID="{576FD9DE-E807-47FC-9CD0-68BE26CB65D1}" presName="vert0" presStyleCnt="0">
        <dgm:presLayoutVars>
          <dgm:dir/>
          <dgm:animOne val="branch"/>
          <dgm:animLvl val="lvl"/>
        </dgm:presLayoutVars>
      </dgm:prSet>
      <dgm:spPr/>
    </dgm:pt>
    <dgm:pt modelId="{B5724275-0501-6943-BFDA-FD2CDEDBF45D}" type="pres">
      <dgm:prSet presAssocID="{6F81A5E2-624E-46FE-B9D0-FF2902461A39}" presName="thickLine" presStyleLbl="alignNode1" presStyleIdx="0" presStyleCnt="5"/>
      <dgm:spPr/>
    </dgm:pt>
    <dgm:pt modelId="{37D10123-54B3-024A-A567-444D078B9D58}" type="pres">
      <dgm:prSet presAssocID="{6F81A5E2-624E-46FE-B9D0-FF2902461A39}" presName="horz1" presStyleCnt="0"/>
      <dgm:spPr/>
    </dgm:pt>
    <dgm:pt modelId="{AE492689-EF1A-9940-A43A-12AE9C2601A6}" type="pres">
      <dgm:prSet presAssocID="{6F81A5E2-624E-46FE-B9D0-FF2902461A39}" presName="tx1" presStyleLbl="revTx" presStyleIdx="0" presStyleCnt="5"/>
      <dgm:spPr/>
    </dgm:pt>
    <dgm:pt modelId="{E499F425-B5E6-8A41-BA4E-563B028B9F6F}" type="pres">
      <dgm:prSet presAssocID="{6F81A5E2-624E-46FE-B9D0-FF2902461A39}" presName="vert1" presStyleCnt="0"/>
      <dgm:spPr/>
    </dgm:pt>
    <dgm:pt modelId="{B79DEBE7-2478-3846-B8BC-349FF467F2C4}" type="pres">
      <dgm:prSet presAssocID="{8C56B3C8-5E03-429D-AE3B-4180081C7FD1}" presName="thickLine" presStyleLbl="alignNode1" presStyleIdx="1" presStyleCnt="5"/>
      <dgm:spPr/>
    </dgm:pt>
    <dgm:pt modelId="{0C1BFB2A-C4AC-E449-BAC3-4F98BB039215}" type="pres">
      <dgm:prSet presAssocID="{8C56B3C8-5E03-429D-AE3B-4180081C7FD1}" presName="horz1" presStyleCnt="0"/>
      <dgm:spPr/>
    </dgm:pt>
    <dgm:pt modelId="{4C294462-CA18-974D-A32A-950E4FC4855C}" type="pres">
      <dgm:prSet presAssocID="{8C56B3C8-5E03-429D-AE3B-4180081C7FD1}" presName="tx1" presStyleLbl="revTx" presStyleIdx="1" presStyleCnt="5"/>
      <dgm:spPr/>
    </dgm:pt>
    <dgm:pt modelId="{168BC5CF-1EA0-6446-BA33-5B5891BA4230}" type="pres">
      <dgm:prSet presAssocID="{8C56B3C8-5E03-429D-AE3B-4180081C7FD1}" presName="vert1" presStyleCnt="0"/>
      <dgm:spPr/>
    </dgm:pt>
    <dgm:pt modelId="{2D10DE47-2A4A-EF49-B44B-314E5F531EF8}" type="pres">
      <dgm:prSet presAssocID="{B3DBE6A5-9B9E-49E6-B15E-5EA8BBACBFE3}" presName="thickLine" presStyleLbl="alignNode1" presStyleIdx="2" presStyleCnt="5"/>
      <dgm:spPr/>
    </dgm:pt>
    <dgm:pt modelId="{E2F1CD9D-BF0A-DC46-891D-70FAC9E23C5B}" type="pres">
      <dgm:prSet presAssocID="{B3DBE6A5-9B9E-49E6-B15E-5EA8BBACBFE3}" presName="horz1" presStyleCnt="0"/>
      <dgm:spPr/>
    </dgm:pt>
    <dgm:pt modelId="{6E032AAC-8093-F748-A88E-B4A5D9F5B380}" type="pres">
      <dgm:prSet presAssocID="{B3DBE6A5-9B9E-49E6-B15E-5EA8BBACBFE3}" presName="tx1" presStyleLbl="revTx" presStyleIdx="2" presStyleCnt="5"/>
      <dgm:spPr/>
    </dgm:pt>
    <dgm:pt modelId="{73A0A2F3-AFE1-FF47-BC60-56D85054A10A}" type="pres">
      <dgm:prSet presAssocID="{B3DBE6A5-9B9E-49E6-B15E-5EA8BBACBFE3}" presName="vert1" presStyleCnt="0"/>
      <dgm:spPr/>
    </dgm:pt>
    <dgm:pt modelId="{FAEE374A-1CA6-1048-A1A3-0CE5D5E8CB3D}" type="pres">
      <dgm:prSet presAssocID="{135B9965-4235-4FAE-9107-EE95480EAE77}" presName="thickLine" presStyleLbl="alignNode1" presStyleIdx="3" presStyleCnt="5"/>
      <dgm:spPr/>
    </dgm:pt>
    <dgm:pt modelId="{347027BF-C42E-DC44-979D-E9A838A65F85}" type="pres">
      <dgm:prSet presAssocID="{135B9965-4235-4FAE-9107-EE95480EAE77}" presName="horz1" presStyleCnt="0"/>
      <dgm:spPr/>
    </dgm:pt>
    <dgm:pt modelId="{59394C1B-B773-CD44-B9FD-A9D4B545CCAD}" type="pres">
      <dgm:prSet presAssocID="{135B9965-4235-4FAE-9107-EE95480EAE77}" presName="tx1" presStyleLbl="revTx" presStyleIdx="3" presStyleCnt="5"/>
      <dgm:spPr/>
    </dgm:pt>
    <dgm:pt modelId="{44ED008C-996E-154E-9575-672703AA17E1}" type="pres">
      <dgm:prSet presAssocID="{135B9965-4235-4FAE-9107-EE95480EAE77}" presName="vert1" presStyleCnt="0"/>
      <dgm:spPr/>
    </dgm:pt>
    <dgm:pt modelId="{4A308343-5372-944D-8DC1-3741420DC80D}" type="pres">
      <dgm:prSet presAssocID="{4C796E9E-4DCC-45B8-BED8-15616AD29551}" presName="thickLine" presStyleLbl="alignNode1" presStyleIdx="4" presStyleCnt="5"/>
      <dgm:spPr/>
    </dgm:pt>
    <dgm:pt modelId="{E60E019D-66E7-2144-A133-12C27547A22B}" type="pres">
      <dgm:prSet presAssocID="{4C796E9E-4DCC-45B8-BED8-15616AD29551}" presName="horz1" presStyleCnt="0"/>
      <dgm:spPr/>
    </dgm:pt>
    <dgm:pt modelId="{60E578AF-F656-8548-B732-37552D4B259E}" type="pres">
      <dgm:prSet presAssocID="{4C796E9E-4DCC-45B8-BED8-15616AD29551}" presName="tx1" presStyleLbl="revTx" presStyleIdx="4" presStyleCnt="5"/>
      <dgm:spPr/>
    </dgm:pt>
    <dgm:pt modelId="{53DCDCF6-7751-6E44-9D53-BA44B24B6207}" type="pres">
      <dgm:prSet presAssocID="{4C796E9E-4DCC-45B8-BED8-15616AD29551}" presName="vert1" presStyleCnt="0"/>
      <dgm:spPr/>
    </dgm:pt>
  </dgm:ptLst>
  <dgm:cxnLst>
    <dgm:cxn modelId="{11F81E00-96C0-704E-AB53-F8506A9E7384}" type="presOf" srcId="{B3DBE6A5-9B9E-49E6-B15E-5EA8BBACBFE3}" destId="{6E032AAC-8093-F748-A88E-B4A5D9F5B380}" srcOrd="0" destOrd="0" presId="urn:microsoft.com/office/officeart/2008/layout/LinedList"/>
    <dgm:cxn modelId="{577BCA12-1649-B649-977C-20B633EB8330}" type="presOf" srcId="{6F81A5E2-624E-46FE-B9D0-FF2902461A39}" destId="{AE492689-EF1A-9940-A43A-12AE9C2601A6}" srcOrd="0" destOrd="0" presId="urn:microsoft.com/office/officeart/2008/layout/LinedList"/>
    <dgm:cxn modelId="{69531C1C-58AF-4125-8F99-82F48AF19A20}" srcId="{576FD9DE-E807-47FC-9CD0-68BE26CB65D1}" destId="{8C56B3C8-5E03-429D-AE3B-4180081C7FD1}" srcOrd="1" destOrd="0" parTransId="{1F17ABD8-43A6-407D-9B1B-B47B208ED24D}" sibTransId="{549DCBE6-423A-46ED-9538-0DD013324731}"/>
    <dgm:cxn modelId="{BCC62027-72DA-477D-96A5-0157E84BEB2D}" srcId="{576FD9DE-E807-47FC-9CD0-68BE26CB65D1}" destId="{4C796E9E-4DCC-45B8-BED8-15616AD29551}" srcOrd="4" destOrd="0" parTransId="{9BD54B56-2397-40D0-80B5-5D639D360947}" sibTransId="{A7AFD53D-7F71-4817-81B4-157417F2CCEA}"/>
    <dgm:cxn modelId="{56C83F50-D370-4E52-9FCC-163488285064}" srcId="{576FD9DE-E807-47FC-9CD0-68BE26CB65D1}" destId="{6F81A5E2-624E-46FE-B9D0-FF2902461A39}" srcOrd="0" destOrd="0" parTransId="{0B04D43E-A5C6-4D68-84E8-70BC2E6A9A16}" sibTransId="{92391C10-8961-4BCC-B290-0B7BB7ACA1AB}"/>
    <dgm:cxn modelId="{14151960-BC2C-4BF6-A571-3A0DEE79C482}" srcId="{576FD9DE-E807-47FC-9CD0-68BE26CB65D1}" destId="{135B9965-4235-4FAE-9107-EE95480EAE77}" srcOrd="3" destOrd="0" parTransId="{196C33ED-A590-452A-A7D0-2E4CDE31C8E7}" sibTransId="{3C31FCF2-C802-4D69-B661-80704EFA11F8}"/>
    <dgm:cxn modelId="{9634F392-3098-D148-B2D2-99C5B2869538}" type="presOf" srcId="{135B9965-4235-4FAE-9107-EE95480EAE77}" destId="{59394C1B-B773-CD44-B9FD-A9D4B545CCAD}" srcOrd="0" destOrd="0" presId="urn:microsoft.com/office/officeart/2008/layout/LinedList"/>
    <dgm:cxn modelId="{84597FA2-C985-0448-9177-8B66423FF2FD}" type="presOf" srcId="{8C56B3C8-5E03-429D-AE3B-4180081C7FD1}" destId="{4C294462-CA18-974D-A32A-950E4FC4855C}" srcOrd="0" destOrd="0" presId="urn:microsoft.com/office/officeart/2008/layout/LinedList"/>
    <dgm:cxn modelId="{A3C2DEA3-3D97-A24A-B8EF-2EEF79170764}" type="presOf" srcId="{4C796E9E-4DCC-45B8-BED8-15616AD29551}" destId="{60E578AF-F656-8548-B732-37552D4B259E}" srcOrd="0" destOrd="0" presId="urn:microsoft.com/office/officeart/2008/layout/LinedList"/>
    <dgm:cxn modelId="{D591DFE1-BE26-46D7-8016-EFF57FAAD491}" srcId="{576FD9DE-E807-47FC-9CD0-68BE26CB65D1}" destId="{B3DBE6A5-9B9E-49E6-B15E-5EA8BBACBFE3}" srcOrd="2" destOrd="0" parTransId="{EAFC8AD9-23A8-42B1-97AC-E4F2CCB075CA}" sibTransId="{5EC9D2DF-1B64-4A99-BFFE-9F96653EB7AB}"/>
    <dgm:cxn modelId="{8204B8EB-48D3-D745-BF6A-BB9A281F8A32}" type="presOf" srcId="{576FD9DE-E807-47FC-9CD0-68BE26CB65D1}" destId="{C1D5F777-B85F-1646-947E-13F45BDF79E0}" srcOrd="0" destOrd="0" presId="urn:microsoft.com/office/officeart/2008/layout/LinedList"/>
    <dgm:cxn modelId="{0BA1E1AD-5256-1540-928C-441EF0343B39}" type="presParOf" srcId="{C1D5F777-B85F-1646-947E-13F45BDF79E0}" destId="{B5724275-0501-6943-BFDA-FD2CDEDBF45D}" srcOrd="0" destOrd="0" presId="urn:microsoft.com/office/officeart/2008/layout/LinedList"/>
    <dgm:cxn modelId="{6FE90DC5-5F79-4A48-BFE2-CE17EC146DBA}" type="presParOf" srcId="{C1D5F777-B85F-1646-947E-13F45BDF79E0}" destId="{37D10123-54B3-024A-A567-444D078B9D58}" srcOrd="1" destOrd="0" presId="urn:microsoft.com/office/officeart/2008/layout/LinedList"/>
    <dgm:cxn modelId="{D0C19E15-A488-2B48-BE73-48DF84910250}" type="presParOf" srcId="{37D10123-54B3-024A-A567-444D078B9D58}" destId="{AE492689-EF1A-9940-A43A-12AE9C2601A6}" srcOrd="0" destOrd="0" presId="urn:microsoft.com/office/officeart/2008/layout/LinedList"/>
    <dgm:cxn modelId="{DCEE51C3-B75C-B842-AB2B-C095F1DE2313}" type="presParOf" srcId="{37D10123-54B3-024A-A567-444D078B9D58}" destId="{E499F425-B5E6-8A41-BA4E-563B028B9F6F}" srcOrd="1" destOrd="0" presId="urn:microsoft.com/office/officeart/2008/layout/LinedList"/>
    <dgm:cxn modelId="{924C93F4-AEC0-EC4E-A794-3A6D0916F284}" type="presParOf" srcId="{C1D5F777-B85F-1646-947E-13F45BDF79E0}" destId="{B79DEBE7-2478-3846-B8BC-349FF467F2C4}" srcOrd="2" destOrd="0" presId="urn:microsoft.com/office/officeart/2008/layout/LinedList"/>
    <dgm:cxn modelId="{6377BF49-05B7-1A41-9426-A654414CC424}" type="presParOf" srcId="{C1D5F777-B85F-1646-947E-13F45BDF79E0}" destId="{0C1BFB2A-C4AC-E449-BAC3-4F98BB039215}" srcOrd="3" destOrd="0" presId="urn:microsoft.com/office/officeart/2008/layout/LinedList"/>
    <dgm:cxn modelId="{01876632-1FAD-DE49-8AF3-FF5DFC795955}" type="presParOf" srcId="{0C1BFB2A-C4AC-E449-BAC3-4F98BB039215}" destId="{4C294462-CA18-974D-A32A-950E4FC4855C}" srcOrd="0" destOrd="0" presId="urn:microsoft.com/office/officeart/2008/layout/LinedList"/>
    <dgm:cxn modelId="{B519DC1E-66B2-584D-8864-402C79FDD236}" type="presParOf" srcId="{0C1BFB2A-C4AC-E449-BAC3-4F98BB039215}" destId="{168BC5CF-1EA0-6446-BA33-5B5891BA4230}" srcOrd="1" destOrd="0" presId="urn:microsoft.com/office/officeart/2008/layout/LinedList"/>
    <dgm:cxn modelId="{0E0E946C-59FD-9D44-AEA5-FC854E3AE90D}" type="presParOf" srcId="{C1D5F777-B85F-1646-947E-13F45BDF79E0}" destId="{2D10DE47-2A4A-EF49-B44B-314E5F531EF8}" srcOrd="4" destOrd="0" presId="urn:microsoft.com/office/officeart/2008/layout/LinedList"/>
    <dgm:cxn modelId="{BB00576E-673D-2C4D-B3E2-663EEC37270A}" type="presParOf" srcId="{C1D5F777-B85F-1646-947E-13F45BDF79E0}" destId="{E2F1CD9D-BF0A-DC46-891D-70FAC9E23C5B}" srcOrd="5" destOrd="0" presId="urn:microsoft.com/office/officeart/2008/layout/LinedList"/>
    <dgm:cxn modelId="{E86F44B3-898D-FB4E-9069-D6347EA29666}" type="presParOf" srcId="{E2F1CD9D-BF0A-DC46-891D-70FAC9E23C5B}" destId="{6E032AAC-8093-F748-A88E-B4A5D9F5B380}" srcOrd="0" destOrd="0" presId="urn:microsoft.com/office/officeart/2008/layout/LinedList"/>
    <dgm:cxn modelId="{7E04374A-20EF-B94D-96F1-692F525C0F5D}" type="presParOf" srcId="{E2F1CD9D-BF0A-DC46-891D-70FAC9E23C5B}" destId="{73A0A2F3-AFE1-FF47-BC60-56D85054A10A}" srcOrd="1" destOrd="0" presId="urn:microsoft.com/office/officeart/2008/layout/LinedList"/>
    <dgm:cxn modelId="{B3A1AA89-3890-C044-AD7F-9BD23215D3AD}" type="presParOf" srcId="{C1D5F777-B85F-1646-947E-13F45BDF79E0}" destId="{FAEE374A-1CA6-1048-A1A3-0CE5D5E8CB3D}" srcOrd="6" destOrd="0" presId="urn:microsoft.com/office/officeart/2008/layout/LinedList"/>
    <dgm:cxn modelId="{555A6734-DDA6-0045-ABB0-9C253EAB7232}" type="presParOf" srcId="{C1D5F777-B85F-1646-947E-13F45BDF79E0}" destId="{347027BF-C42E-DC44-979D-E9A838A65F85}" srcOrd="7" destOrd="0" presId="urn:microsoft.com/office/officeart/2008/layout/LinedList"/>
    <dgm:cxn modelId="{A5A0C283-0E98-9C41-86B4-58F6461BDB3D}" type="presParOf" srcId="{347027BF-C42E-DC44-979D-E9A838A65F85}" destId="{59394C1B-B773-CD44-B9FD-A9D4B545CCAD}" srcOrd="0" destOrd="0" presId="urn:microsoft.com/office/officeart/2008/layout/LinedList"/>
    <dgm:cxn modelId="{4AE957D0-29D6-3B49-A7EA-621EE2DC6085}" type="presParOf" srcId="{347027BF-C42E-DC44-979D-E9A838A65F85}" destId="{44ED008C-996E-154E-9575-672703AA17E1}" srcOrd="1" destOrd="0" presId="urn:microsoft.com/office/officeart/2008/layout/LinedList"/>
    <dgm:cxn modelId="{FCAFE70C-44CA-D04E-BAF8-D5AB461C26C6}" type="presParOf" srcId="{C1D5F777-B85F-1646-947E-13F45BDF79E0}" destId="{4A308343-5372-944D-8DC1-3741420DC80D}" srcOrd="8" destOrd="0" presId="urn:microsoft.com/office/officeart/2008/layout/LinedList"/>
    <dgm:cxn modelId="{415EC847-D82F-504B-885E-48539BB0B720}" type="presParOf" srcId="{C1D5F777-B85F-1646-947E-13F45BDF79E0}" destId="{E60E019D-66E7-2144-A133-12C27547A22B}" srcOrd="9" destOrd="0" presId="urn:microsoft.com/office/officeart/2008/layout/LinedList"/>
    <dgm:cxn modelId="{8ECC2B25-B2B1-CB4A-9823-A106FE0C6C1D}" type="presParOf" srcId="{E60E019D-66E7-2144-A133-12C27547A22B}" destId="{60E578AF-F656-8548-B732-37552D4B259E}" srcOrd="0" destOrd="0" presId="urn:microsoft.com/office/officeart/2008/layout/LinedList"/>
    <dgm:cxn modelId="{48D09EE3-EEF9-4C42-9E25-8825FDF7E440}" type="presParOf" srcId="{E60E019D-66E7-2144-A133-12C27547A22B}" destId="{53DCDCF6-7751-6E44-9D53-BA44B24B62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545702-2131-4209-8478-23870F120F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B0DCEA-21B0-40AB-932C-C88E7FBC0663}">
      <dgm:prSet custT="1"/>
      <dgm:spPr/>
      <dgm:t>
        <a:bodyPr/>
        <a:lstStyle/>
        <a:p>
          <a:r>
            <a:rPr lang="tr-TR" sz="2000" dirty="0">
              <a:latin typeface="Comic Sans MS" panose="030F0902030302020204" pitchFamily="66" charset="0"/>
            </a:rPr>
            <a:t>Demirin </a:t>
          </a:r>
          <a:r>
            <a:rPr lang="tr-TR" sz="2000" dirty="0" err="1">
              <a:latin typeface="Comic Sans MS" panose="030F0902030302020204" pitchFamily="66" charset="0"/>
            </a:rPr>
            <a:t>fiziyolojik</a:t>
          </a:r>
          <a:r>
            <a:rPr lang="tr-TR" sz="2000" dirty="0">
              <a:latin typeface="Comic Sans MS" panose="030F0902030302020204" pitchFamily="66" charset="0"/>
            </a:rPr>
            <a:t> bir atılım yolu yoktur. Vücuttan atılımı sadece deri, GIS ve GÜS gibi organların epitel hücrelerinin dökülmesi ve bayanlarda </a:t>
          </a:r>
          <a:r>
            <a:rPr lang="tr-TR" sz="2000" dirty="0" err="1">
              <a:latin typeface="Comic Sans MS" panose="030F0902030302020204" pitchFamily="66" charset="0"/>
            </a:rPr>
            <a:t>mensturasyon</a:t>
          </a:r>
          <a:r>
            <a:rPr lang="tr-TR" sz="2000" dirty="0">
              <a:latin typeface="Comic Sans MS" panose="030F0902030302020204" pitchFamily="66" charset="0"/>
            </a:rPr>
            <a:t> ile vücuttan kaybedilir</a:t>
          </a:r>
          <a:endParaRPr lang="en-US" sz="2000" dirty="0">
            <a:latin typeface="Comic Sans MS" panose="030F0902030302020204" pitchFamily="66" charset="0"/>
          </a:endParaRPr>
        </a:p>
      </dgm:t>
    </dgm:pt>
    <dgm:pt modelId="{D947873A-CB11-4858-AC6F-39E9A57C89FA}" type="parTrans" cxnId="{E4227F28-6614-44ED-8E00-83EFF6FD09C5}">
      <dgm:prSet/>
      <dgm:spPr/>
      <dgm:t>
        <a:bodyPr/>
        <a:lstStyle/>
        <a:p>
          <a:endParaRPr lang="en-US"/>
        </a:p>
      </dgm:t>
    </dgm:pt>
    <dgm:pt modelId="{78FD5B5F-1B3E-48A4-8B00-C74A66B8CCE4}" type="sibTrans" cxnId="{E4227F28-6614-44ED-8E00-83EFF6FD09C5}">
      <dgm:prSet/>
      <dgm:spPr/>
      <dgm:t>
        <a:bodyPr/>
        <a:lstStyle/>
        <a:p>
          <a:endParaRPr lang="en-US"/>
        </a:p>
      </dgm:t>
    </dgm:pt>
    <dgm:pt modelId="{F1FCCE66-BFF4-4387-81E5-D0A15EF4EC51}">
      <dgm:prSet/>
      <dgm:spPr/>
      <dgm:t>
        <a:bodyPr/>
        <a:lstStyle/>
        <a:p>
          <a:r>
            <a:rPr lang="tr-TR" dirty="0">
              <a:latin typeface="Comic Sans MS" panose="030F0902030302020204" pitchFamily="66" charset="0"/>
            </a:rPr>
            <a:t>Epitel hücrelerinin dökülmesi ile günlük kayıp ortalama 1mg </a:t>
          </a:r>
          <a:r>
            <a:rPr lang="tr-TR" dirty="0" err="1">
              <a:latin typeface="Comic Sans MS" panose="030F0902030302020204" pitchFamily="66" charset="0"/>
            </a:rPr>
            <a:t>dır</a:t>
          </a:r>
          <a:endParaRPr lang="en-US" dirty="0">
            <a:latin typeface="Comic Sans MS" panose="030F0902030302020204" pitchFamily="66" charset="0"/>
          </a:endParaRPr>
        </a:p>
      </dgm:t>
    </dgm:pt>
    <dgm:pt modelId="{9C7A7349-F7BB-4709-BC97-18B08D34F221}" type="parTrans" cxnId="{BEB6E8BF-1A02-4F81-A8DE-3A01D9102F14}">
      <dgm:prSet/>
      <dgm:spPr/>
      <dgm:t>
        <a:bodyPr/>
        <a:lstStyle/>
        <a:p>
          <a:endParaRPr lang="en-US"/>
        </a:p>
      </dgm:t>
    </dgm:pt>
    <dgm:pt modelId="{116AB903-EF1D-4AA6-AD9E-D21F22FF15AD}" type="sibTrans" cxnId="{BEB6E8BF-1A02-4F81-A8DE-3A01D9102F14}">
      <dgm:prSet/>
      <dgm:spPr/>
      <dgm:t>
        <a:bodyPr/>
        <a:lstStyle/>
        <a:p>
          <a:endParaRPr lang="en-US"/>
        </a:p>
      </dgm:t>
    </dgm:pt>
    <dgm:pt modelId="{E3540449-E7CB-479E-9253-D4C348A44907}">
      <dgm:prSet/>
      <dgm:spPr/>
      <dgm:t>
        <a:bodyPr/>
        <a:lstStyle/>
        <a:p>
          <a:r>
            <a:rPr lang="tr-TR" dirty="0">
              <a:latin typeface="Comic Sans MS" panose="030F0902030302020204" pitchFamily="66" charset="0"/>
            </a:rPr>
            <a:t>Bu nedenle vücut demir dengesini belirleyen tek faktör GIS demir </a:t>
          </a:r>
          <a:r>
            <a:rPr lang="tr-TR" dirty="0" err="1">
              <a:latin typeface="Comic Sans MS" panose="030F0902030302020204" pitchFamily="66" charset="0"/>
            </a:rPr>
            <a:t>absorbsiyonudur</a:t>
          </a:r>
          <a:endParaRPr lang="en-US" dirty="0">
            <a:latin typeface="Comic Sans MS" panose="030F0902030302020204" pitchFamily="66" charset="0"/>
          </a:endParaRPr>
        </a:p>
      </dgm:t>
    </dgm:pt>
    <dgm:pt modelId="{ED302459-34DC-493E-B0C0-BD24379F8280}" type="parTrans" cxnId="{52FDE5DB-0A92-4E70-9E2B-CD2A672B5669}">
      <dgm:prSet/>
      <dgm:spPr/>
      <dgm:t>
        <a:bodyPr/>
        <a:lstStyle/>
        <a:p>
          <a:endParaRPr lang="en-US"/>
        </a:p>
      </dgm:t>
    </dgm:pt>
    <dgm:pt modelId="{8633E515-E78C-4DE7-8195-C8B18A8D49CC}" type="sibTrans" cxnId="{52FDE5DB-0A92-4E70-9E2B-CD2A672B5669}">
      <dgm:prSet/>
      <dgm:spPr/>
      <dgm:t>
        <a:bodyPr/>
        <a:lstStyle/>
        <a:p>
          <a:endParaRPr lang="en-US"/>
        </a:p>
      </dgm:t>
    </dgm:pt>
    <dgm:pt modelId="{E3E2CF21-8963-4D30-A063-F4C02914407E}" type="pres">
      <dgm:prSet presAssocID="{A5545702-2131-4209-8478-23870F120F4D}" presName="root" presStyleCnt="0">
        <dgm:presLayoutVars>
          <dgm:dir/>
          <dgm:resizeHandles val="exact"/>
        </dgm:presLayoutVars>
      </dgm:prSet>
      <dgm:spPr/>
    </dgm:pt>
    <dgm:pt modelId="{F8B47E29-365A-494A-9BB8-0A79D2607FEE}" type="pres">
      <dgm:prSet presAssocID="{91B0DCEA-21B0-40AB-932C-C88E7FBC0663}" presName="compNode" presStyleCnt="0"/>
      <dgm:spPr/>
    </dgm:pt>
    <dgm:pt modelId="{00FAD1D5-1AC3-4695-9E59-73CB6443CDC2}" type="pres">
      <dgm:prSet presAssocID="{91B0DCEA-21B0-40AB-932C-C88E7FBC0663}" presName="bgRect" presStyleLbl="bgShp" presStyleIdx="0" presStyleCnt="3"/>
      <dgm:spPr/>
    </dgm:pt>
    <dgm:pt modelId="{7A0EAAB1-DBA7-4046-8D7B-F65762F50BC6}" type="pres">
      <dgm:prSet presAssocID="{91B0DCEA-21B0-40AB-932C-C88E7FBC06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lim insanı"/>
        </a:ext>
      </dgm:extLst>
    </dgm:pt>
    <dgm:pt modelId="{FFF8A8A7-7CB1-4C15-90BC-EE73AD5A44F6}" type="pres">
      <dgm:prSet presAssocID="{91B0DCEA-21B0-40AB-932C-C88E7FBC0663}" presName="spaceRect" presStyleCnt="0"/>
      <dgm:spPr/>
    </dgm:pt>
    <dgm:pt modelId="{EE3285E6-40BB-4221-B3F6-D7D0AF2F04FF}" type="pres">
      <dgm:prSet presAssocID="{91B0DCEA-21B0-40AB-932C-C88E7FBC0663}" presName="parTx" presStyleLbl="revTx" presStyleIdx="0" presStyleCnt="3">
        <dgm:presLayoutVars>
          <dgm:chMax val="0"/>
          <dgm:chPref val="0"/>
        </dgm:presLayoutVars>
      </dgm:prSet>
      <dgm:spPr/>
    </dgm:pt>
    <dgm:pt modelId="{75BDA6DC-33AC-4352-81D8-B6EBED916B14}" type="pres">
      <dgm:prSet presAssocID="{78FD5B5F-1B3E-48A4-8B00-C74A66B8CCE4}" presName="sibTrans" presStyleCnt="0"/>
      <dgm:spPr/>
    </dgm:pt>
    <dgm:pt modelId="{FFB04567-00D1-4A26-9B7F-3C647112169C}" type="pres">
      <dgm:prSet presAssocID="{F1FCCE66-BFF4-4387-81E5-D0A15EF4EC51}" presName="compNode" presStyleCnt="0"/>
      <dgm:spPr/>
    </dgm:pt>
    <dgm:pt modelId="{026C71F2-9407-46EC-9CA1-5A1E8ADAB562}" type="pres">
      <dgm:prSet presAssocID="{F1FCCE66-BFF4-4387-81E5-D0A15EF4EC51}" presName="bgRect" presStyleLbl="bgShp" presStyleIdx="1" presStyleCnt="3"/>
      <dgm:spPr/>
    </dgm:pt>
    <dgm:pt modelId="{3891D087-6D3E-472E-9D62-DA4EE00D88CC}" type="pres">
      <dgm:prSet presAssocID="{F1FCCE66-BFF4-4387-81E5-D0A15EF4EC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3E508B58-8474-4512-B319-E7CE6CDB56E4}" type="pres">
      <dgm:prSet presAssocID="{F1FCCE66-BFF4-4387-81E5-D0A15EF4EC51}" presName="spaceRect" presStyleCnt="0"/>
      <dgm:spPr/>
    </dgm:pt>
    <dgm:pt modelId="{DED32E8A-59CA-4796-B8B4-0F3099442E10}" type="pres">
      <dgm:prSet presAssocID="{F1FCCE66-BFF4-4387-81E5-D0A15EF4EC51}" presName="parTx" presStyleLbl="revTx" presStyleIdx="1" presStyleCnt="3">
        <dgm:presLayoutVars>
          <dgm:chMax val="0"/>
          <dgm:chPref val="0"/>
        </dgm:presLayoutVars>
      </dgm:prSet>
      <dgm:spPr/>
    </dgm:pt>
    <dgm:pt modelId="{F0AB2BD4-B72B-42F7-BAAF-B935606845E0}" type="pres">
      <dgm:prSet presAssocID="{116AB903-EF1D-4AA6-AD9E-D21F22FF15AD}" presName="sibTrans" presStyleCnt="0"/>
      <dgm:spPr/>
    </dgm:pt>
    <dgm:pt modelId="{5E37D93F-451C-47D3-A2CC-91C0545DC5ED}" type="pres">
      <dgm:prSet presAssocID="{E3540449-E7CB-479E-9253-D4C348A44907}" presName="compNode" presStyleCnt="0"/>
      <dgm:spPr/>
    </dgm:pt>
    <dgm:pt modelId="{B4274640-02C2-41E1-8918-00912CF514FF}" type="pres">
      <dgm:prSet presAssocID="{E3540449-E7CB-479E-9253-D4C348A44907}" presName="bgRect" presStyleLbl="bgShp" presStyleIdx="2" presStyleCnt="3"/>
      <dgm:spPr/>
    </dgm:pt>
    <dgm:pt modelId="{4AAA6B22-1940-44B4-A867-ABA3C86B9ECD}" type="pres">
      <dgm:prSet presAssocID="{E3540449-E7CB-479E-9253-D4C348A449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Çıpa"/>
        </a:ext>
      </dgm:extLst>
    </dgm:pt>
    <dgm:pt modelId="{09862B97-BF53-4F6D-B26A-461D5D203A21}" type="pres">
      <dgm:prSet presAssocID="{E3540449-E7CB-479E-9253-D4C348A44907}" presName="spaceRect" presStyleCnt="0"/>
      <dgm:spPr/>
    </dgm:pt>
    <dgm:pt modelId="{ED8C179C-060C-4ED5-BB77-496AE21FC4BB}" type="pres">
      <dgm:prSet presAssocID="{E3540449-E7CB-479E-9253-D4C348A44907}" presName="parTx" presStyleLbl="revTx" presStyleIdx="2" presStyleCnt="3" custScaleX="107142">
        <dgm:presLayoutVars>
          <dgm:chMax val="0"/>
          <dgm:chPref val="0"/>
        </dgm:presLayoutVars>
      </dgm:prSet>
      <dgm:spPr/>
    </dgm:pt>
  </dgm:ptLst>
  <dgm:cxnLst>
    <dgm:cxn modelId="{E4227F28-6614-44ED-8E00-83EFF6FD09C5}" srcId="{A5545702-2131-4209-8478-23870F120F4D}" destId="{91B0DCEA-21B0-40AB-932C-C88E7FBC0663}" srcOrd="0" destOrd="0" parTransId="{D947873A-CB11-4858-AC6F-39E9A57C89FA}" sibTransId="{78FD5B5F-1B3E-48A4-8B00-C74A66B8CCE4}"/>
    <dgm:cxn modelId="{FFBDE864-8173-4B5B-81DA-2BB463D8AB2F}" type="presOf" srcId="{91B0DCEA-21B0-40AB-932C-C88E7FBC0663}" destId="{EE3285E6-40BB-4221-B3F6-D7D0AF2F04FF}" srcOrd="0" destOrd="0" presId="urn:microsoft.com/office/officeart/2018/2/layout/IconVerticalSolidList"/>
    <dgm:cxn modelId="{7029C696-F050-4354-96E9-A1E24EE16E73}" type="presOf" srcId="{E3540449-E7CB-479E-9253-D4C348A44907}" destId="{ED8C179C-060C-4ED5-BB77-496AE21FC4BB}" srcOrd="0" destOrd="0" presId="urn:microsoft.com/office/officeart/2018/2/layout/IconVerticalSolidList"/>
    <dgm:cxn modelId="{C1DE6EA1-3581-43C2-922E-7EDF5A463880}" type="presOf" srcId="{A5545702-2131-4209-8478-23870F120F4D}" destId="{E3E2CF21-8963-4D30-A063-F4C02914407E}" srcOrd="0" destOrd="0" presId="urn:microsoft.com/office/officeart/2018/2/layout/IconVerticalSolidList"/>
    <dgm:cxn modelId="{BEB6E8BF-1A02-4F81-A8DE-3A01D9102F14}" srcId="{A5545702-2131-4209-8478-23870F120F4D}" destId="{F1FCCE66-BFF4-4387-81E5-D0A15EF4EC51}" srcOrd="1" destOrd="0" parTransId="{9C7A7349-F7BB-4709-BC97-18B08D34F221}" sibTransId="{116AB903-EF1D-4AA6-AD9E-D21F22FF15AD}"/>
    <dgm:cxn modelId="{0727F0CC-B8AA-488C-9C93-9C7989ABBCC2}" type="presOf" srcId="{F1FCCE66-BFF4-4387-81E5-D0A15EF4EC51}" destId="{DED32E8A-59CA-4796-B8B4-0F3099442E10}" srcOrd="0" destOrd="0" presId="urn:microsoft.com/office/officeart/2018/2/layout/IconVerticalSolidList"/>
    <dgm:cxn modelId="{52FDE5DB-0A92-4E70-9E2B-CD2A672B5669}" srcId="{A5545702-2131-4209-8478-23870F120F4D}" destId="{E3540449-E7CB-479E-9253-D4C348A44907}" srcOrd="2" destOrd="0" parTransId="{ED302459-34DC-493E-B0C0-BD24379F8280}" sibTransId="{8633E515-E78C-4DE7-8195-C8B18A8D49CC}"/>
    <dgm:cxn modelId="{05997E70-A2EF-4C4F-9762-B25A641E60DD}" type="presParOf" srcId="{E3E2CF21-8963-4D30-A063-F4C02914407E}" destId="{F8B47E29-365A-494A-9BB8-0A79D2607FEE}" srcOrd="0" destOrd="0" presId="urn:microsoft.com/office/officeart/2018/2/layout/IconVerticalSolidList"/>
    <dgm:cxn modelId="{8BBE4FB7-8578-4165-923D-A9048EBE6542}" type="presParOf" srcId="{F8B47E29-365A-494A-9BB8-0A79D2607FEE}" destId="{00FAD1D5-1AC3-4695-9E59-73CB6443CDC2}" srcOrd="0" destOrd="0" presId="urn:microsoft.com/office/officeart/2018/2/layout/IconVerticalSolidList"/>
    <dgm:cxn modelId="{0092F056-3B67-4194-A60A-4C0D4B1DFE1C}" type="presParOf" srcId="{F8B47E29-365A-494A-9BB8-0A79D2607FEE}" destId="{7A0EAAB1-DBA7-4046-8D7B-F65762F50BC6}" srcOrd="1" destOrd="0" presId="urn:microsoft.com/office/officeart/2018/2/layout/IconVerticalSolidList"/>
    <dgm:cxn modelId="{5E37191C-1D3D-4BD2-AD4A-2D840444D436}" type="presParOf" srcId="{F8B47E29-365A-494A-9BB8-0A79D2607FEE}" destId="{FFF8A8A7-7CB1-4C15-90BC-EE73AD5A44F6}" srcOrd="2" destOrd="0" presId="urn:microsoft.com/office/officeart/2018/2/layout/IconVerticalSolidList"/>
    <dgm:cxn modelId="{E49B1B41-6674-4701-9011-4BE784A727D8}" type="presParOf" srcId="{F8B47E29-365A-494A-9BB8-0A79D2607FEE}" destId="{EE3285E6-40BB-4221-B3F6-D7D0AF2F04FF}" srcOrd="3" destOrd="0" presId="urn:microsoft.com/office/officeart/2018/2/layout/IconVerticalSolidList"/>
    <dgm:cxn modelId="{57F87D77-136D-4E50-8E36-370C56338265}" type="presParOf" srcId="{E3E2CF21-8963-4D30-A063-F4C02914407E}" destId="{75BDA6DC-33AC-4352-81D8-B6EBED916B14}" srcOrd="1" destOrd="0" presId="urn:microsoft.com/office/officeart/2018/2/layout/IconVerticalSolidList"/>
    <dgm:cxn modelId="{8E4E998A-4E94-4B83-A991-D1DFDF1EE461}" type="presParOf" srcId="{E3E2CF21-8963-4D30-A063-F4C02914407E}" destId="{FFB04567-00D1-4A26-9B7F-3C647112169C}" srcOrd="2" destOrd="0" presId="urn:microsoft.com/office/officeart/2018/2/layout/IconVerticalSolidList"/>
    <dgm:cxn modelId="{634C7E79-F32F-437D-A893-989CD2A745C9}" type="presParOf" srcId="{FFB04567-00D1-4A26-9B7F-3C647112169C}" destId="{026C71F2-9407-46EC-9CA1-5A1E8ADAB562}" srcOrd="0" destOrd="0" presId="urn:microsoft.com/office/officeart/2018/2/layout/IconVerticalSolidList"/>
    <dgm:cxn modelId="{FBC4A562-C365-48A0-8BB1-44DAA8578F8D}" type="presParOf" srcId="{FFB04567-00D1-4A26-9B7F-3C647112169C}" destId="{3891D087-6D3E-472E-9D62-DA4EE00D88CC}" srcOrd="1" destOrd="0" presId="urn:microsoft.com/office/officeart/2018/2/layout/IconVerticalSolidList"/>
    <dgm:cxn modelId="{22047E54-A00E-4D0C-805D-85E71FE47482}" type="presParOf" srcId="{FFB04567-00D1-4A26-9B7F-3C647112169C}" destId="{3E508B58-8474-4512-B319-E7CE6CDB56E4}" srcOrd="2" destOrd="0" presId="urn:microsoft.com/office/officeart/2018/2/layout/IconVerticalSolidList"/>
    <dgm:cxn modelId="{F23453B8-54D0-4176-9471-942ED1B7284C}" type="presParOf" srcId="{FFB04567-00D1-4A26-9B7F-3C647112169C}" destId="{DED32E8A-59CA-4796-B8B4-0F3099442E10}" srcOrd="3" destOrd="0" presId="urn:microsoft.com/office/officeart/2018/2/layout/IconVerticalSolidList"/>
    <dgm:cxn modelId="{0FFAA482-05D8-42EA-9B55-D5ED15924ADF}" type="presParOf" srcId="{E3E2CF21-8963-4D30-A063-F4C02914407E}" destId="{F0AB2BD4-B72B-42F7-BAAF-B935606845E0}" srcOrd="3" destOrd="0" presId="urn:microsoft.com/office/officeart/2018/2/layout/IconVerticalSolidList"/>
    <dgm:cxn modelId="{017409B7-08E1-407E-A12D-EF86E0FD3840}" type="presParOf" srcId="{E3E2CF21-8963-4D30-A063-F4C02914407E}" destId="{5E37D93F-451C-47D3-A2CC-91C0545DC5ED}" srcOrd="4" destOrd="0" presId="urn:microsoft.com/office/officeart/2018/2/layout/IconVerticalSolidList"/>
    <dgm:cxn modelId="{56374C71-20C2-4510-9A1E-35E956B642F0}" type="presParOf" srcId="{5E37D93F-451C-47D3-A2CC-91C0545DC5ED}" destId="{B4274640-02C2-41E1-8918-00912CF514FF}" srcOrd="0" destOrd="0" presId="urn:microsoft.com/office/officeart/2018/2/layout/IconVerticalSolidList"/>
    <dgm:cxn modelId="{2DB61C3E-8DFD-4731-A2AA-678A960FACFB}" type="presParOf" srcId="{5E37D93F-451C-47D3-A2CC-91C0545DC5ED}" destId="{4AAA6B22-1940-44B4-A867-ABA3C86B9ECD}" srcOrd="1" destOrd="0" presId="urn:microsoft.com/office/officeart/2018/2/layout/IconVerticalSolidList"/>
    <dgm:cxn modelId="{2A1191E6-EA90-42A9-8411-B4BBD3A81BC5}" type="presParOf" srcId="{5E37D93F-451C-47D3-A2CC-91C0545DC5ED}" destId="{09862B97-BF53-4F6D-B26A-461D5D203A21}" srcOrd="2" destOrd="0" presId="urn:microsoft.com/office/officeart/2018/2/layout/IconVerticalSolidList"/>
    <dgm:cxn modelId="{FA6D25F0-2554-440C-BFFA-055F5C8DB8C4}" type="presParOf" srcId="{5E37D93F-451C-47D3-A2CC-91C0545DC5ED}" destId="{ED8C179C-060C-4ED5-BB77-496AE21FC4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1698FA-9EBB-4ED1-8513-99017EA4189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4960CBC-1034-4C1C-B206-C895C3404F29}">
      <dgm:prSet custT="1"/>
      <dgm:spPr/>
      <dgm:t>
        <a:bodyPr/>
        <a:lstStyle/>
        <a:p>
          <a:r>
            <a:rPr lang="tr-TR" sz="1800" dirty="0">
              <a:solidFill>
                <a:schemeClr val="tx1"/>
              </a:solidFill>
              <a:latin typeface="Comic Sans MS" panose="030F0902030302020204" pitchFamily="66" charset="0"/>
            </a:rPr>
            <a:t>Fonksiyonel demir vücutta esas olarak oksijen taşınmasında ve enzimlerde kullanılır</a:t>
          </a:r>
          <a:endParaRPr lang="en-US" sz="1800" dirty="0">
            <a:solidFill>
              <a:schemeClr val="tx1"/>
            </a:solidFill>
            <a:latin typeface="Comic Sans MS" panose="030F0902030302020204" pitchFamily="66" charset="0"/>
          </a:endParaRPr>
        </a:p>
      </dgm:t>
    </dgm:pt>
    <dgm:pt modelId="{962F977D-08EA-47A0-9524-983C915E7B17}" type="parTrans" cxnId="{EC7094C0-5EFE-4621-A13A-A75EFC0D4D33}">
      <dgm:prSet/>
      <dgm:spPr/>
      <dgm:t>
        <a:bodyPr/>
        <a:lstStyle/>
        <a:p>
          <a:endParaRPr lang="en-US" sz="2800">
            <a:solidFill>
              <a:schemeClr val="tx1"/>
            </a:solidFill>
            <a:latin typeface="Comic Sans MS" panose="030F0902030302020204" pitchFamily="66" charset="0"/>
          </a:endParaRPr>
        </a:p>
      </dgm:t>
    </dgm:pt>
    <dgm:pt modelId="{CBEAB6EF-C463-4D65-9C96-E913A40F6F8F}" type="sibTrans" cxnId="{EC7094C0-5EFE-4621-A13A-A75EFC0D4D33}">
      <dgm:prSet/>
      <dgm:spPr/>
      <dgm:t>
        <a:bodyPr/>
        <a:lstStyle/>
        <a:p>
          <a:endParaRPr lang="en-US" sz="2800">
            <a:solidFill>
              <a:schemeClr val="tx1"/>
            </a:solidFill>
            <a:latin typeface="Comic Sans MS" panose="030F0902030302020204" pitchFamily="66" charset="0"/>
          </a:endParaRPr>
        </a:p>
      </dgm:t>
    </dgm:pt>
    <dgm:pt modelId="{827C238F-DED8-48D5-A341-FC45D97B2FD0}">
      <dgm:prSet custT="1"/>
      <dgm:spPr/>
      <dgm:t>
        <a:bodyPr/>
        <a:lstStyle/>
        <a:p>
          <a:r>
            <a:rPr lang="tr-TR" sz="1800" dirty="0" err="1">
              <a:solidFill>
                <a:schemeClr val="tx1"/>
              </a:solidFill>
              <a:latin typeface="Comic Sans MS" panose="030F0902030302020204" pitchFamily="66" charset="0"/>
            </a:rPr>
            <a:t>Heme</a:t>
          </a:r>
          <a:r>
            <a:rPr lang="tr-TR" sz="1800" dirty="0">
              <a:solidFill>
                <a:schemeClr val="tx1"/>
              </a:solidFill>
              <a:latin typeface="Comic Sans MS" panose="030F0902030302020204" pitchFamily="66" charset="0"/>
            </a:rPr>
            <a:t> </a:t>
          </a:r>
          <a:r>
            <a:rPr lang="tr-TR" sz="1800" dirty="0" err="1">
              <a:solidFill>
                <a:schemeClr val="tx1"/>
              </a:solidFill>
              <a:latin typeface="Comic Sans MS" panose="030F0902030302020204" pitchFamily="66" charset="0"/>
            </a:rPr>
            <a:t>protoporfirin</a:t>
          </a:r>
          <a:r>
            <a:rPr lang="tr-TR" sz="1800" dirty="0">
              <a:solidFill>
                <a:schemeClr val="tx1"/>
              </a:solidFill>
              <a:latin typeface="Comic Sans MS" panose="030F0902030302020204" pitchFamily="66" charset="0"/>
            </a:rPr>
            <a:t> </a:t>
          </a:r>
          <a:r>
            <a:rPr lang="tr-TR" sz="1800" dirty="0" err="1">
              <a:solidFill>
                <a:schemeClr val="tx1"/>
              </a:solidFill>
              <a:latin typeface="Comic Sans MS" panose="030F0902030302020204" pitchFamily="66" charset="0"/>
            </a:rPr>
            <a:t>IX’a</a:t>
          </a:r>
          <a:r>
            <a:rPr lang="tr-TR" sz="1800" dirty="0">
              <a:solidFill>
                <a:schemeClr val="tx1"/>
              </a:solidFill>
              <a:latin typeface="Comic Sans MS" panose="030F0902030302020204" pitchFamily="66" charset="0"/>
            </a:rPr>
            <a:t> </a:t>
          </a:r>
          <a:r>
            <a:rPr lang="tr-TR" sz="1800" dirty="0" err="1">
              <a:solidFill>
                <a:schemeClr val="tx1"/>
              </a:solidFill>
              <a:highlight>
                <a:srgbClr val="FFFF00"/>
              </a:highlight>
              <a:latin typeface="Comic Sans MS" panose="030F0902030302020204" pitchFamily="66" charset="0"/>
            </a:rPr>
            <a:t>ferroşelataz</a:t>
          </a:r>
          <a:r>
            <a:rPr lang="tr-TR" sz="1800" dirty="0">
              <a:solidFill>
                <a:schemeClr val="tx1"/>
              </a:solidFill>
              <a:latin typeface="Comic Sans MS" panose="030F0902030302020204" pitchFamily="66" charset="0"/>
            </a:rPr>
            <a:t> enzimi vasıtasıyla F+2 eklenmesi sonucu oluşur</a:t>
          </a:r>
          <a:endParaRPr lang="en-US" sz="1800" dirty="0">
            <a:solidFill>
              <a:schemeClr val="tx1"/>
            </a:solidFill>
            <a:latin typeface="Comic Sans MS" panose="030F0902030302020204" pitchFamily="66" charset="0"/>
          </a:endParaRPr>
        </a:p>
      </dgm:t>
    </dgm:pt>
    <dgm:pt modelId="{FF5FC61B-72FB-4AAD-9116-BBD826D9D01B}" type="parTrans" cxnId="{F74E005B-8CD5-4AF1-A68E-76CC3E726BEA}">
      <dgm:prSet/>
      <dgm:spPr/>
      <dgm:t>
        <a:bodyPr/>
        <a:lstStyle/>
        <a:p>
          <a:endParaRPr lang="en-US" sz="2800">
            <a:solidFill>
              <a:schemeClr val="tx1"/>
            </a:solidFill>
            <a:latin typeface="Comic Sans MS" panose="030F0902030302020204" pitchFamily="66" charset="0"/>
          </a:endParaRPr>
        </a:p>
      </dgm:t>
    </dgm:pt>
    <dgm:pt modelId="{0DCB54D9-10B6-4AEC-A4ED-18C11EA0CFF2}" type="sibTrans" cxnId="{F74E005B-8CD5-4AF1-A68E-76CC3E726BEA}">
      <dgm:prSet/>
      <dgm:spPr/>
      <dgm:t>
        <a:bodyPr/>
        <a:lstStyle/>
        <a:p>
          <a:endParaRPr lang="en-US" sz="2800">
            <a:solidFill>
              <a:schemeClr val="tx1"/>
            </a:solidFill>
            <a:latin typeface="Comic Sans MS" panose="030F0902030302020204" pitchFamily="66" charset="0"/>
          </a:endParaRPr>
        </a:p>
      </dgm:t>
    </dgm:pt>
    <dgm:pt modelId="{228615B4-4C6D-490A-A698-F0E6F9042540}">
      <dgm:prSet custT="1"/>
      <dgm:spPr/>
      <dgm:t>
        <a:bodyPr/>
        <a:lstStyle/>
        <a:p>
          <a:r>
            <a:rPr lang="tr-TR" sz="1800">
              <a:solidFill>
                <a:schemeClr val="tx1"/>
              </a:solidFill>
              <a:latin typeface="Comic Sans MS" panose="030F0902030302020204" pitchFamily="66" charset="0"/>
            </a:rPr>
            <a:t>Hemdeki demir atomu oksijeni revesibl olarak bağlayıp bırakabilme özelliğine sahiptir</a:t>
          </a:r>
          <a:endParaRPr lang="en-US" sz="1800">
            <a:solidFill>
              <a:schemeClr val="tx1"/>
            </a:solidFill>
            <a:latin typeface="Comic Sans MS" panose="030F0902030302020204" pitchFamily="66" charset="0"/>
          </a:endParaRPr>
        </a:p>
      </dgm:t>
    </dgm:pt>
    <dgm:pt modelId="{7DC8837A-35B0-4651-BC6E-10EBBB063103}" type="parTrans" cxnId="{AF2A547C-B436-4210-A08D-1EE62009A617}">
      <dgm:prSet/>
      <dgm:spPr/>
      <dgm:t>
        <a:bodyPr/>
        <a:lstStyle/>
        <a:p>
          <a:endParaRPr lang="en-US" sz="2800">
            <a:solidFill>
              <a:schemeClr val="tx1"/>
            </a:solidFill>
            <a:latin typeface="Comic Sans MS" panose="030F0902030302020204" pitchFamily="66" charset="0"/>
          </a:endParaRPr>
        </a:p>
      </dgm:t>
    </dgm:pt>
    <dgm:pt modelId="{4E5988A7-E608-4B6C-8AC8-66B72E0C2160}" type="sibTrans" cxnId="{AF2A547C-B436-4210-A08D-1EE62009A617}">
      <dgm:prSet/>
      <dgm:spPr/>
      <dgm:t>
        <a:bodyPr/>
        <a:lstStyle/>
        <a:p>
          <a:endParaRPr lang="en-US" sz="2800">
            <a:solidFill>
              <a:schemeClr val="tx1"/>
            </a:solidFill>
            <a:latin typeface="Comic Sans MS" panose="030F0902030302020204" pitchFamily="66" charset="0"/>
          </a:endParaRPr>
        </a:p>
      </dgm:t>
    </dgm:pt>
    <dgm:pt modelId="{574B9389-ADDF-4B45-88C6-F49EF24BC812}">
      <dgm:prSet custT="1"/>
      <dgm:spPr/>
      <dgm:t>
        <a:bodyPr/>
        <a:lstStyle/>
        <a:p>
          <a:r>
            <a:rPr lang="tr-TR" sz="1800">
              <a:solidFill>
                <a:schemeClr val="tx1"/>
              </a:solidFill>
              <a:latin typeface="Comic Sans MS" panose="030F0902030302020204" pitchFamily="66" charset="0"/>
            </a:rPr>
            <a:t>Normal koşullarda hemoglobin vücut demirinin 2/3’ünü içerir</a:t>
          </a:r>
          <a:endParaRPr lang="en-US" sz="1800">
            <a:solidFill>
              <a:schemeClr val="tx1"/>
            </a:solidFill>
            <a:latin typeface="Comic Sans MS" panose="030F0902030302020204" pitchFamily="66" charset="0"/>
          </a:endParaRPr>
        </a:p>
      </dgm:t>
    </dgm:pt>
    <dgm:pt modelId="{CB48486D-E3A7-4F35-9E04-DA55E67824C1}" type="parTrans" cxnId="{AE4896EF-9BEE-4891-B2D3-B0965BBD88DA}">
      <dgm:prSet/>
      <dgm:spPr/>
      <dgm:t>
        <a:bodyPr/>
        <a:lstStyle/>
        <a:p>
          <a:endParaRPr lang="en-US" sz="2800">
            <a:solidFill>
              <a:schemeClr val="tx1"/>
            </a:solidFill>
            <a:latin typeface="Comic Sans MS" panose="030F0902030302020204" pitchFamily="66" charset="0"/>
          </a:endParaRPr>
        </a:p>
      </dgm:t>
    </dgm:pt>
    <dgm:pt modelId="{6F362A1E-B2F6-4EB7-A000-7DDE8C0422E6}" type="sibTrans" cxnId="{AE4896EF-9BEE-4891-B2D3-B0965BBD88DA}">
      <dgm:prSet/>
      <dgm:spPr/>
      <dgm:t>
        <a:bodyPr/>
        <a:lstStyle/>
        <a:p>
          <a:endParaRPr lang="en-US" sz="2800">
            <a:solidFill>
              <a:schemeClr val="tx1"/>
            </a:solidFill>
            <a:latin typeface="Comic Sans MS" panose="030F0902030302020204" pitchFamily="66" charset="0"/>
          </a:endParaRPr>
        </a:p>
      </dgm:t>
    </dgm:pt>
    <dgm:pt modelId="{7BA82291-EA50-4B9E-A9AA-E6EF2A429637}">
      <dgm:prSet custT="1"/>
      <dgm:spPr/>
      <dgm:t>
        <a:bodyPr/>
        <a:lstStyle/>
        <a:p>
          <a:r>
            <a:rPr lang="tr-TR" sz="1800" dirty="0">
              <a:solidFill>
                <a:schemeClr val="tx1"/>
              </a:solidFill>
              <a:highlight>
                <a:srgbClr val="FFFF00"/>
              </a:highlight>
              <a:latin typeface="Comic Sans MS" panose="030F0902030302020204" pitchFamily="66" charset="0"/>
            </a:rPr>
            <a:t>1 ml eritrosit, 1mg demir içerir</a:t>
          </a:r>
          <a:endParaRPr lang="en-US" sz="1800" dirty="0">
            <a:solidFill>
              <a:schemeClr val="tx1"/>
            </a:solidFill>
            <a:highlight>
              <a:srgbClr val="FFFF00"/>
            </a:highlight>
            <a:latin typeface="Comic Sans MS" panose="030F0902030302020204" pitchFamily="66" charset="0"/>
          </a:endParaRPr>
        </a:p>
      </dgm:t>
    </dgm:pt>
    <dgm:pt modelId="{B44A62F5-E650-432B-AEF4-3147A6116550}" type="parTrans" cxnId="{C8C5560F-0E36-4858-9650-55C62FF1429F}">
      <dgm:prSet/>
      <dgm:spPr/>
      <dgm:t>
        <a:bodyPr/>
        <a:lstStyle/>
        <a:p>
          <a:endParaRPr lang="en-US" sz="2800">
            <a:solidFill>
              <a:schemeClr val="tx1"/>
            </a:solidFill>
            <a:latin typeface="Comic Sans MS" panose="030F0902030302020204" pitchFamily="66" charset="0"/>
          </a:endParaRPr>
        </a:p>
      </dgm:t>
    </dgm:pt>
    <dgm:pt modelId="{7A47EE55-F1E4-4F5A-BF4B-8CF7E6F978E8}" type="sibTrans" cxnId="{C8C5560F-0E36-4858-9650-55C62FF1429F}">
      <dgm:prSet/>
      <dgm:spPr/>
      <dgm:t>
        <a:bodyPr/>
        <a:lstStyle/>
        <a:p>
          <a:endParaRPr lang="en-US" sz="2800">
            <a:solidFill>
              <a:schemeClr val="tx1"/>
            </a:solidFill>
            <a:latin typeface="Comic Sans MS" panose="030F0902030302020204" pitchFamily="66" charset="0"/>
          </a:endParaRPr>
        </a:p>
      </dgm:t>
    </dgm:pt>
    <dgm:pt modelId="{F5E57676-346C-4EA3-B4A5-21A145CCC88E}">
      <dgm:prSet custT="1"/>
      <dgm:spPr/>
      <dgm:t>
        <a:bodyPr/>
        <a:lstStyle/>
        <a:p>
          <a:r>
            <a:rPr lang="tr-TR" sz="1800">
              <a:solidFill>
                <a:schemeClr val="tx1"/>
              </a:solidFill>
              <a:latin typeface="Comic Sans MS" panose="030F0902030302020204" pitchFamily="66" charset="0"/>
            </a:rPr>
            <a:t>Peroksidaz, katalaz ve sitokrom gibi heme içeren enzimlerde de demir bulunur</a:t>
          </a:r>
          <a:endParaRPr lang="en-US" sz="1800">
            <a:solidFill>
              <a:schemeClr val="tx1"/>
            </a:solidFill>
            <a:latin typeface="Comic Sans MS" panose="030F0902030302020204" pitchFamily="66" charset="0"/>
          </a:endParaRPr>
        </a:p>
      </dgm:t>
    </dgm:pt>
    <dgm:pt modelId="{FF910FC7-DD07-4087-BC8F-927356AC379A}" type="parTrans" cxnId="{669B8BB3-D44C-45C7-A93E-B26DA795978A}">
      <dgm:prSet/>
      <dgm:spPr/>
      <dgm:t>
        <a:bodyPr/>
        <a:lstStyle/>
        <a:p>
          <a:endParaRPr lang="en-US" sz="2800">
            <a:solidFill>
              <a:schemeClr val="tx1"/>
            </a:solidFill>
            <a:latin typeface="Comic Sans MS" panose="030F0902030302020204" pitchFamily="66" charset="0"/>
          </a:endParaRPr>
        </a:p>
      </dgm:t>
    </dgm:pt>
    <dgm:pt modelId="{99CDB2CB-1C66-4AFA-8EE9-8BFE15BA0155}" type="sibTrans" cxnId="{669B8BB3-D44C-45C7-A93E-B26DA795978A}">
      <dgm:prSet/>
      <dgm:spPr/>
      <dgm:t>
        <a:bodyPr/>
        <a:lstStyle/>
        <a:p>
          <a:endParaRPr lang="en-US" sz="2800">
            <a:solidFill>
              <a:schemeClr val="tx1"/>
            </a:solidFill>
            <a:latin typeface="Comic Sans MS" panose="030F0902030302020204" pitchFamily="66" charset="0"/>
          </a:endParaRPr>
        </a:p>
      </dgm:t>
    </dgm:pt>
    <dgm:pt modelId="{76BDB07F-D0FC-40E4-B6EB-FBEC5AACB1D8}">
      <dgm:prSet custT="1"/>
      <dgm:spPr/>
      <dgm:t>
        <a:bodyPr/>
        <a:lstStyle/>
        <a:p>
          <a:r>
            <a:rPr lang="tr-TR" sz="1800" dirty="0" err="1">
              <a:solidFill>
                <a:schemeClr val="tx1"/>
              </a:solidFill>
              <a:latin typeface="Comic Sans MS" panose="030F0902030302020204" pitchFamily="66" charset="0"/>
            </a:rPr>
            <a:t>Non-heme</a:t>
          </a:r>
          <a:r>
            <a:rPr lang="tr-TR" sz="1800" dirty="0">
              <a:solidFill>
                <a:schemeClr val="tx1"/>
              </a:solidFill>
              <a:latin typeface="Comic Sans MS" panose="030F0902030302020204" pitchFamily="66" charset="0"/>
            </a:rPr>
            <a:t> demir amine </a:t>
          </a:r>
          <a:r>
            <a:rPr lang="tr-TR" sz="1800" dirty="0" err="1">
              <a:solidFill>
                <a:schemeClr val="tx1"/>
              </a:solidFill>
              <a:latin typeface="Comic Sans MS" panose="030F0902030302020204" pitchFamily="66" charset="0"/>
            </a:rPr>
            <a:t>nörotransmitter</a:t>
          </a:r>
          <a:r>
            <a:rPr lang="tr-TR" sz="1800" dirty="0">
              <a:solidFill>
                <a:schemeClr val="tx1"/>
              </a:solidFill>
              <a:latin typeface="Comic Sans MS" panose="030F0902030302020204" pitchFamily="66" charset="0"/>
            </a:rPr>
            <a:t> metabolizması, </a:t>
          </a:r>
          <a:r>
            <a:rPr lang="tr-TR" sz="1800" dirty="0" err="1">
              <a:solidFill>
                <a:schemeClr val="tx1"/>
              </a:solidFill>
              <a:latin typeface="Comic Sans MS" panose="030F0902030302020204" pitchFamily="66" charset="0"/>
            </a:rPr>
            <a:t>ribonükleotid</a:t>
          </a:r>
          <a:r>
            <a:rPr lang="tr-TR" sz="1800" dirty="0">
              <a:solidFill>
                <a:schemeClr val="tx1"/>
              </a:solidFill>
              <a:latin typeface="Comic Sans MS" panose="030F0902030302020204" pitchFamily="66" charset="0"/>
            </a:rPr>
            <a:t> redüksiyonu ve </a:t>
          </a:r>
          <a:r>
            <a:rPr lang="tr-TR" sz="1800" dirty="0" err="1">
              <a:solidFill>
                <a:schemeClr val="tx1"/>
              </a:solidFill>
              <a:latin typeface="Comic Sans MS" panose="030F0902030302020204" pitchFamily="66" charset="0"/>
            </a:rPr>
            <a:t>metionin</a:t>
          </a:r>
          <a:r>
            <a:rPr lang="tr-TR" sz="1800" dirty="0">
              <a:solidFill>
                <a:schemeClr val="tx1"/>
              </a:solidFill>
              <a:latin typeface="Comic Sans MS" panose="030F0902030302020204" pitchFamily="66" charset="0"/>
            </a:rPr>
            <a:t> sentezi gibi reaksiyonlarda rol alan enzimlerde bulunur. Bunların eksikliği DEA de görülen bazı bulgulardan sorumludur</a:t>
          </a:r>
          <a:endParaRPr lang="en-US" sz="1800" dirty="0">
            <a:solidFill>
              <a:schemeClr val="tx1"/>
            </a:solidFill>
            <a:latin typeface="Comic Sans MS" panose="030F0902030302020204" pitchFamily="66" charset="0"/>
          </a:endParaRPr>
        </a:p>
      </dgm:t>
    </dgm:pt>
    <dgm:pt modelId="{2B2B16A6-A254-4AAC-B2D1-B8727444C84D}" type="parTrans" cxnId="{6B294F91-33A4-4CF5-ACA5-814368C2DACB}">
      <dgm:prSet/>
      <dgm:spPr/>
      <dgm:t>
        <a:bodyPr/>
        <a:lstStyle/>
        <a:p>
          <a:endParaRPr lang="en-US" sz="2800">
            <a:solidFill>
              <a:schemeClr val="tx1"/>
            </a:solidFill>
            <a:latin typeface="Comic Sans MS" panose="030F0902030302020204" pitchFamily="66" charset="0"/>
          </a:endParaRPr>
        </a:p>
      </dgm:t>
    </dgm:pt>
    <dgm:pt modelId="{18B00026-46E2-46E7-ADB1-9DDB96A66F6D}" type="sibTrans" cxnId="{6B294F91-33A4-4CF5-ACA5-814368C2DACB}">
      <dgm:prSet/>
      <dgm:spPr/>
      <dgm:t>
        <a:bodyPr/>
        <a:lstStyle/>
        <a:p>
          <a:endParaRPr lang="en-US" sz="2800">
            <a:solidFill>
              <a:schemeClr val="tx1"/>
            </a:solidFill>
            <a:latin typeface="Comic Sans MS" panose="030F0902030302020204" pitchFamily="66" charset="0"/>
          </a:endParaRPr>
        </a:p>
      </dgm:t>
    </dgm:pt>
    <dgm:pt modelId="{69F544B5-E1A2-DF4B-A984-5917AB939EE7}" type="pres">
      <dgm:prSet presAssocID="{3E1698FA-9EBB-4ED1-8513-99017EA41895}" presName="diagram" presStyleCnt="0">
        <dgm:presLayoutVars>
          <dgm:dir/>
          <dgm:resizeHandles val="exact"/>
        </dgm:presLayoutVars>
      </dgm:prSet>
      <dgm:spPr/>
    </dgm:pt>
    <dgm:pt modelId="{3CF70815-CF37-B542-9E09-EF71C5DF15E8}" type="pres">
      <dgm:prSet presAssocID="{B4960CBC-1034-4C1C-B206-C895C3404F29}" presName="node" presStyleLbl="node1" presStyleIdx="0" presStyleCnt="7">
        <dgm:presLayoutVars>
          <dgm:bulletEnabled val="1"/>
        </dgm:presLayoutVars>
      </dgm:prSet>
      <dgm:spPr/>
    </dgm:pt>
    <dgm:pt modelId="{DF406CBB-680D-E846-82A0-B477F43841A7}" type="pres">
      <dgm:prSet presAssocID="{CBEAB6EF-C463-4D65-9C96-E913A40F6F8F}" presName="sibTrans" presStyleCnt="0"/>
      <dgm:spPr/>
    </dgm:pt>
    <dgm:pt modelId="{1C93788E-A961-CA49-9DA2-6B1186D2F4A2}" type="pres">
      <dgm:prSet presAssocID="{827C238F-DED8-48D5-A341-FC45D97B2FD0}" presName="node" presStyleLbl="node1" presStyleIdx="1" presStyleCnt="7">
        <dgm:presLayoutVars>
          <dgm:bulletEnabled val="1"/>
        </dgm:presLayoutVars>
      </dgm:prSet>
      <dgm:spPr/>
    </dgm:pt>
    <dgm:pt modelId="{7B105BD3-870B-7C46-9A62-EBA68AD60364}" type="pres">
      <dgm:prSet presAssocID="{0DCB54D9-10B6-4AEC-A4ED-18C11EA0CFF2}" presName="sibTrans" presStyleCnt="0"/>
      <dgm:spPr/>
    </dgm:pt>
    <dgm:pt modelId="{59AA60C4-2383-E944-8FF2-612F4C65C4D3}" type="pres">
      <dgm:prSet presAssocID="{228615B4-4C6D-490A-A698-F0E6F9042540}" presName="node" presStyleLbl="node1" presStyleIdx="2" presStyleCnt="7">
        <dgm:presLayoutVars>
          <dgm:bulletEnabled val="1"/>
        </dgm:presLayoutVars>
      </dgm:prSet>
      <dgm:spPr/>
    </dgm:pt>
    <dgm:pt modelId="{50AC170F-8A54-0346-92C5-BE5D6B6DF63A}" type="pres">
      <dgm:prSet presAssocID="{4E5988A7-E608-4B6C-8AC8-66B72E0C2160}" presName="sibTrans" presStyleCnt="0"/>
      <dgm:spPr/>
    </dgm:pt>
    <dgm:pt modelId="{ACAAB637-7D1E-0043-BAC1-F882D1846E7B}" type="pres">
      <dgm:prSet presAssocID="{574B9389-ADDF-4B45-88C6-F49EF24BC812}" presName="node" presStyleLbl="node1" presStyleIdx="3" presStyleCnt="7">
        <dgm:presLayoutVars>
          <dgm:bulletEnabled val="1"/>
        </dgm:presLayoutVars>
      </dgm:prSet>
      <dgm:spPr/>
    </dgm:pt>
    <dgm:pt modelId="{B1496202-C0AE-584A-B299-E199902AB8FD}" type="pres">
      <dgm:prSet presAssocID="{6F362A1E-B2F6-4EB7-A000-7DDE8C0422E6}" presName="sibTrans" presStyleCnt="0"/>
      <dgm:spPr/>
    </dgm:pt>
    <dgm:pt modelId="{8F59C2E0-E4A2-D34F-B116-2E971A91B1AC}" type="pres">
      <dgm:prSet presAssocID="{7BA82291-EA50-4B9E-A9AA-E6EF2A429637}" presName="node" presStyleLbl="node1" presStyleIdx="4" presStyleCnt="7">
        <dgm:presLayoutVars>
          <dgm:bulletEnabled val="1"/>
        </dgm:presLayoutVars>
      </dgm:prSet>
      <dgm:spPr/>
    </dgm:pt>
    <dgm:pt modelId="{76EFEC35-4D74-6847-8232-CF256857D4E0}" type="pres">
      <dgm:prSet presAssocID="{7A47EE55-F1E4-4F5A-BF4B-8CF7E6F978E8}" presName="sibTrans" presStyleCnt="0"/>
      <dgm:spPr/>
    </dgm:pt>
    <dgm:pt modelId="{E23E5722-FCCD-ED4A-A22A-ACBDFBB235B0}" type="pres">
      <dgm:prSet presAssocID="{F5E57676-346C-4EA3-B4A5-21A145CCC88E}" presName="node" presStyleLbl="node1" presStyleIdx="5" presStyleCnt="7">
        <dgm:presLayoutVars>
          <dgm:bulletEnabled val="1"/>
        </dgm:presLayoutVars>
      </dgm:prSet>
      <dgm:spPr/>
    </dgm:pt>
    <dgm:pt modelId="{1FFE1DDD-3526-C448-A77F-F98EC8C789AF}" type="pres">
      <dgm:prSet presAssocID="{99CDB2CB-1C66-4AFA-8EE9-8BFE15BA0155}" presName="sibTrans" presStyleCnt="0"/>
      <dgm:spPr/>
    </dgm:pt>
    <dgm:pt modelId="{A66CCE36-B473-1E41-B9A4-11EA8F6609DC}" type="pres">
      <dgm:prSet presAssocID="{76BDB07F-D0FC-40E4-B6EB-FBEC5AACB1D8}" presName="node" presStyleLbl="node1" presStyleIdx="6" presStyleCnt="7" custScaleX="316257" custScaleY="110777">
        <dgm:presLayoutVars>
          <dgm:bulletEnabled val="1"/>
        </dgm:presLayoutVars>
      </dgm:prSet>
      <dgm:spPr/>
    </dgm:pt>
  </dgm:ptLst>
  <dgm:cxnLst>
    <dgm:cxn modelId="{C8C5560F-0E36-4858-9650-55C62FF1429F}" srcId="{3E1698FA-9EBB-4ED1-8513-99017EA41895}" destId="{7BA82291-EA50-4B9E-A9AA-E6EF2A429637}" srcOrd="4" destOrd="0" parTransId="{B44A62F5-E650-432B-AEF4-3147A6116550}" sibTransId="{7A47EE55-F1E4-4F5A-BF4B-8CF7E6F978E8}"/>
    <dgm:cxn modelId="{F74E005B-8CD5-4AF1-A68E-76CC3E726BEA}" srcId="{3E1698FA-9EBB-4ED1-8513-99017EA41895}" destId="{827C238F-DED8-48D5-A341-FC45D97B2FD0}" srcOrd="1" destOrd="0" parTransId="{FF5FC61B-72FB-4AAD-9116-BBD826D9D01B}" sibTransId="{0DCB54D9-10B6-4AEC-A4ED-18C11EA0CFF2}"/>
    <dgm:cxn modelId="{31A0A65B-8DBB-124F-907A-44D6F2582236}" type="presOf" srcId="{574B9389-ADDF-4B45-88C6-F49EF24BC812}" destId="{ACAAB637-7D1E-0043-BAC1-F882D1846E7B}" srcOrd="0" destOrd="0" presId="urn:microsoft.com/office/officeart/2005/8/layout/default"/>
    <dgm:cxn modelId="{F2529769-8A80-4549-824B-F6E4261E02A8}" type="presOf" srcId="{76BDB07F-D0FC-40E4-B6EB-FBEC5AACB1D8}" destId="{A66CCE36-B473-1E41-B9A4-11EA8F6609DC}" srcOrd="0" destOrd="0" presId="urn:microsoft.com/office/officeart/2005/8/layout/default"/>
    <dgm:cxn modelId="{F3F06F70-15B9-F54C-91DF-37F768FAA969}" type="presOf" srcId="{3E1698FA-9EBB-4ED1-8513-99017EA41895}" destId="{69F544B5-E1A2-DF4B-A984-5917AB939EE7}" srcOrd="0" destOrd="0" presId="urn:microsoft.com/office/officeart/2005/8/layout/default"/>
    <dgm:cxn modelId="{AF2A547C-B436-4210-A08D-1EE62009A617}" srcId="{3E1698FA-9EBB-4ED1-8513-99017EA41895}" destId="{228615B4-4C6D-490A-A698-F0E6F9042540}" srcOrd="2" destOrd="0" parTransId="{7DC8837A-35B0-4651-BC6E-10EBBB063103}" sibTransId="{4E5988A7-E608-4B6C-8AC8-66B72E0C2160}"/>
    <dgm:cxn modelId="{6B294F91-33A4-4CF5-ACA5-814368C2DACB}" srcId="{3E1698FA-9EBB-4ED1-8513-99017EA41895}" destId="{76BDB07F-D0FC-40E4-B6EB-FBEC5AACB1D8}" srcOrd="6" destOrd="0" parTransId="{2B2B16A6-A254-4AAC-B2D1-B8727444C84D}" sibTransId="{18B00026-46E2-46E7-ADB1-9DDB96A66F6D}"/>
    <dgm:cxn modelId="{2CFB5A9A-BF29-1741-93D0-30AD1224EF0D}" type="presOf" srcId="{827C238F-DED8-48D5-A341-FC45D97B2FD0}" destId="{1C93788E-A961-CA49-9DA2-6B1186D2F4A2}" srcOrd="0" destOrd="0" presId="urn:microsoft.com/office/officeart/2005/8/layout/default"/>
    <dgm:cxn modelId="{216305A0-B67F-7B42-88A5-F3FAFDCC283F}" type="presOf" srcId="{7BA82291-EA50-4B9E-A9AA-E6EF2A429637}" destId="{8F59C2E0-E4A2-D34F-B116-2E971A91B1AC}" srcOrd="0" destOrd="0" presId="urn:microsoft.com/office/officeart/2005/8/layout/default"/>
    <dgm:cxn modelId="{9B04E9AE-832B-9B46-ABD3-B8B5310D1FA1}" type="presOf" srcId="{228615B4-4C6D-490A-A698-F0E6F9042540}" destId="{59AA60C4-2383-E944-8FF2-612F4C65C4D3}" srcOrd="0" destOrd="0" presId="urn:microsoft.com/office/officeart/2005/8/layout/default"/>
    <dgm:cxn modelId="{8E2835B3-C667-DD42-B2F7-7430FA15994F}" type="presOf" srcId="{B4960CBC-1034-4C1C-B206-C895C3404F29}" destId="{3CF70815-CF37-B542-9E09-EF71C5DF15E8}" srcOrd="0" destOrd="0" presId="urn:microsoft.com/office/officeart/2005/8/layout/default"/>
    <dgm:cxn modelId="{669B8BB3-D44C-45C7-A93E-B26DA795978A}" srcId="{3E1698FA-9EBB-4ED1-8513-99017EA41895}" destId="{F5E57676-346C-4EA3-B4A5-21A145CCC88E}" srcOrd="5" destOrd="0" parTransId="{FF910FC7-DD07-4087-BC8F-927356AC379A}" sibTransId="{99CDB2CB-1C66-4AFA-8EE9-8BFE15BA0155}"/>
    <dgm:cxn modelId="{EC7094C0-5EFE-4621-A13A-A75EFC0D4D33}" srcId="{3E1698FA-9EBB-4ED1-8513-99017EA41895}" destId="{B4960CBC-1034-4C1C-B206-C895C3404F29}" srcOrd="0" destOrd="0" parTransId="{962F977D-08EA-47A0-9524-983C915E7B17}" sibTransId="{CBEAB6EF-C463-4D65-9C96-E913A40F6F8F}"/>
    <dgm:cxn modelId="{BCAF68C3-19E2-2C43-9A55-7BBAC8514357}" type="presOf" srcId="{F5E57676-346C-4EA3-B4A5-21A145CCC88E}" destId="{E23E5722-FCCD-ED4A-A22A-ACBDFBB235B0}" srcOrd="0" destOrd="0" presId="urn:microsoft.com/office/officeart/2005/8/layout/default"/>
    <dgm:cxn modelId="{AE4896EF-9BEE-4891-B2D3-B0965BBD88DA}" srcId="{3E1698FA-9EBB-4ED1-8513-99017EA41895}" destId="{574B9389-ADDF-4B45-88C6-F49EF24BC812}" srcOrd="3" destOrd="0" parTransId="{CB48486D-E3A7-4F35-9E04-DA55E67824C1}" sibTransId="{6F362A1E-B2F6-4EB7-A000-7DDE8C0422E6}"/>
    <dgm:cxn modelId="{D658A89B-03C7-0948-90F0-7BBD6B17895B}" type="presParOf" srcId="{69F544B5-E1A2-DF4B-A984-5917AB939EE7}" destId="{3CF70815-CF37-B542-9E09-EF71C5DF15E8}" srcOrd="0" destOrd="0" presId="urn:microsoft.com/office/officeart/2005/8/layout/default"/>
    <dgm:cxn modelId="{200EA960-132A-2248-8A8B-893FC55393FA}" type="presParOf" srcId="{69F544B5-E1A2-DF4B-A984-5917AB939EE7}" destId="{DF406CBB-680D-E846-82A0-B477F43841A7}" srcOrd="1" destOrd="0" presId="urn:microsoft.com/office/officeart/2005/8/layout/default"/>
    <dgm:cxn modelId="{4EE6D212-0633-4647-9B51-4130987F9C31}" type="presParOf" srcId="{69F544B5-E1A2-DF4B-A984-5917AB939EE7}" destId="{1C93788E-A961-CA49-9DA2-6B1186D2F4A2}" srcOrd="2" destOrd="0" presId="urn:microsoft.com/office/officeart/2005/8/layout/default"/>
    <dgm:cxn modelId="{197B670A-11F8-2C46-A500-18E20B0C955C}" type="presParOf" srcId="{69F544B5-E1A2-DF4B-A984-5917AB939EE7}" destId="{7B105BD3-870B-7C46-9A62-EBA68AD60364}" srcOrd="3" destOrd="0" presId="urn:microsoft.com/office/officeart/2005/8/layout/default"/>
    <dgm:cxn modelId="{7F2B86FF-6D5E-B04C-8D90-6040B9C1E628}" type="presParOf" srcId="{69F544B5-E1A2-DF4B-A984-5917AB939EE7}" destId="{59AA60C4-2383-E944-8FF2-612F4C65C4D3}" srcOrd="4" destOrd="0" presId="urn:microsoft.com/office/officeart/2005/8/layout/default"/>
    <dgm:cxn modelId="{BE08222A-CC78-1341-AE77-99EF5D37A7A6}" type="presParOf" srcId="{69F544B5-E1A2-DF4B-A984-5917AB939EE7}" destId="{50AC170F-8A54-0346-92C5-BE5D6B6DF63A}" srcOrd="5" destOrd="0" presId="urn:microsoft.com/office/officeart/2005/8/layout/default"/>
    <dgm:cxn modelId="{3D90B3BC-6420-4446-8003-8FF45F8A2F7B}" type="presParOf" srcId="{69F544B5-E1A2-DF4B-A984-5917AB939EE7}" destId="{ACAAB637-7D1E-0043-BAC1-F882D1846E7B}" srcOrd="6" destOrd="0" presId="urn:microsoft.com/office/officeart/2005/8/layout/default"/>
    <dgm:cxn modelId="{D296FC10-B02B-394C-A5C2-3888E29FB460}" type="presParOf" srcId="{69F544B5-E1A2-DF4B-A984-5917AB939EE7}" destId="{B1496202-C0AE-584A-B299-E199902AB8FD}" srcOrd="7" destOrd="0" presId="urn:microsoft.com/office/officeart/2005/8/layout/default"/>
    <dgm:cxn modelId="{56D084E4-7346-FC44-A500-CEE74C31FF92}" type="presParOf" srcId="{69F544B5-E1A2-DF4B-A984-5917AB939EE7}" destId="{8F59C2E0-E4A2-D34F-B116-2E971A91B1AC}" srcOrd="8" destOrd="0" presId="urn:microsoft.com/office/officeart/2005/8/layout/default"/>
    <dgm:cxn modelId="{2A4117D0-8AC8-D046-8275-5717986D9126}" type="presParOf" srcId="{69F544B5-E1A2-DF4B-A984-5917AB939EE7}" destId="{76EFEC35-4D74-6847-8232-CF256857D4E0}" srcOrd="9" destOrd="0" presId="urn:microsoft.com/office/officeart/2005/8/layout/default"/>
    <dgm:cxn modelId="{47E73321-4794-E748-8C6C-165F78ED9F1B}" type="presParOf" srcId="{69F544B5-E1A2-DF4B-A984-5917AB939EE7}" destId="{E23E5722-FCCD-ED4A-A22A-ACBDFBB235B0}" srcOrd="10" destOrd="0" presId="urn:microsoft.com/office/officeart/2005/8/layout/default"/>
    <dgm:cxn modelId="{5FE111C6-D5B0-5C42-AB06-0DC09009108C}" type="presParOf" srcId="{69F544B5-E1A2-DF4B-A984-5917AB939EE7}" destId="{1FFE1DDD-3526-C448-A77F-F98EC8C789AF}" srcOrd="11" destOrd="0" presId="urn:microsoft.com/office/officeart/2005/8/layout/default"/>
    <dgm:cxn modelId="{41AE8BE6-CD8E-F547-9F20-C012853692B4}" type="presParOf" srcId="{69F544B5-E1A2-DF4B-A984-5917AB939EE7}" destId="{A66CCE36-B473-1E41-B9A4-11EA8F6609D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E802F7-F5A0-48DA-9C48-C2E8B574D41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5190088-D33F-4BF3-BCF4-6652C3417E88}">
      <dgm:prSet custT="1"/>
      <dgm:spPr/>
      <dgm:t>
        <a:bodyPr/>
        <a:lstStyle/>
        <a:p>
          <a:r>
            <a:rPr lang="tr-TR" sz="2800" dirty="0">
              <a:solidFill>
                <a:schemeClr val="tx1"/>
              </a:solidFill>
              <a:latin typeface="Comic Sans MS" panose="030F0902030302020204" pitchFamily="66" charset="0"/>
            </a:rPr>
            <a:t>Depo demiri </a:t>
          </a:r>
          <a:r>
            <a:rPr lang="tr-TR" sz="2800" dirty="0" err="1">
              <a:solidFill>
                <a:schemeClr val="tx1"/>
              </a:solidFill>
              <a:highlight>
                <a:srgbClr val="FFFF00"/>
              </a:highlight>
              <a:latin typeface="Comic Sans MS" panose="030F0902030302020204" pitchFamily="66" charset="0"/>
            </a:rPr>
            <a:t>ferritin</a:t>
          </a:r>
          <a:r>
            <a:rPr lang="tr-TR" sz="2800" dirty="0">
              <a:solidFill>
                <a:schemeClr val="tx1"/>
              </a:solidFill>
              <a:latin typeface="Comic Sans MS" panose="030F0902030302020204" pitchFamily="66" charset="0"/>
            </a:rPr>
            <a:t> ve </a:t>
          </a:r>
          <a:r>
            <a:rPr lang="tr-TR" sz="2800" dirty="0" err="1">
              <a:solidFill>
                <a:schemeClr val="tx1"/>
              </a:solidFill>
              <a:highlight>
                <a:srgbClr val="FFFF00"/>
              </a:highlight>
              <a:latin typeface="Comic Sans MS" panose="030F0902030302020204" pitchFamily="66" charset="0"/>
            </a:rPr>
            <a:t>hemosiderin</a:t>
          </a:r>
          <a:r>
            <a:rPr lang="tr-TR" sz="2800" dirty="0">
              <a:solidFill>
                <a:schemeClr val="tx1"/>
              </a:solidFill>
              <a:highlight>
                <a:srgbClr val="FFFF00"/>
              </a:highlight>
              <a:latin typeface="Comic Sans MS" panose="030F0902030302020204" pitchFamily="66" charset="0"/>
            </a:rPr>
            <a:t> </a:t>
          </a:r>
          <a:r>
            <a:rPr lang="tr-TR" sz="2800" dirty="0">
              <a:solidFill>
                <a:schemeClr val="tx1"/>
              </a:solidFill>
              <a:latin typeface="Comic Sans MS" panose="030F0902030302020204" pitchFamily="66" charset="0"/>
            </a:rPr>
            <a:t>olmak üzere iki şekilde bulunur</a:t>
          </a:r>
          <a:endParaRPr lang="en-US" sz="2800" dirty="0">
            <a:solidFill>
              <a:schemeClr val="tx1"/>
            </a:solidFill>
            <a:latin typeface="Comic Sans MS" panose="030F0902030302020204" pitchFamily="66" charset="0"/>
          </a:endParaRPr>
        </a:p>
      </dgm:t>
    </dgm:pt>
    <dgm:pt modelId="{43EC3EB5-1706-44F1-BF81-1B67EA78E8F1}" type="parTrans" cxnId="{8AC90B4B-5C9A-444B-81FB-EC5267661D4C}">
      <dgm:prSet/>
      <dgm:spPr/>
      <dgm:t>
        <a:bodyPr/>
        <a:lstStyle/>
        <a:p>
          <a:endParaRPr lang="en-US" sz="2000">
            <a:solidFill>
              <a:schemeClr val="tx1"/>
            </a:solidFill>
            <a:latin typeface="Comic Sans MS" panose="030F0902030302020204" pitchFamily="66" charset="0"/>
          </a:endParaRPr>
        </a:p>
      </dgm:t>
    </dgm:pt>
    <dgm:pt modelId="{A8A2477C-2E87-4F68-87AE-C0865138CC2C}" type="sibTrans" cxnId="{8AC90B4B-5C9A-444B-81FB-EC5267661D4C}">
      <dgm:prSet/>
      <dgm:spPr/>
      <dgm:t>
        <a:bodyPr/>
        <a:lstStyle/>
        <a:p>
          <a:endParaRPr lang="en-US" sz="2000">
            <a:solidFill>
              <a:schemeClr val="tx1"/>
            </a:solidFill>
            <a:latin typeface="Comic Sans MS" panose="030F0902030302020204" pitchFamily="66" charset="0"/>
          </a:endParaRPr>
        </a:p>
      </dgm:t>
    </dgm:pt>
    <dgm:pt modelId="{F8F52C39-879A-466D-822B-2AAC5CE3F3B2}">
      <dgm:prSet custT="1"/>
      <dgm:spPr/>
      <dgm:t>
        <a:bodyPr/>
        <a:lstStyle/>
        <a:p>
          <a:r>
            <a:rPr lang="tr-TR" sz="2800">
              <a:solidFill>
                <a:schemeClr val="tx1"/>
              </a:solidFill>
              <a:latin typeface="Comic Sans MS" panose="030F0902030302020204" pitchFamily="66" charset="0"/>
            </a:rPr>
            <a:t>Depo demirinin büyük çoğunluğu ferritin şeklinde karaciğer ve makrofajlarda bulunur</a:t>
          </a:r>
          <a:endParaRPr lang="en-US" sz="2800">
            <a:solidFill>
              <a:schemeClr val="tx1"/>
            </a:solidFill>
            <a:latin typeface="Comic Sans MS" panose="030F0902030302020204" pitchFamily="66" charset="0"/>
          </a:endParaRPr>
        </a:p>
      </dgm:t>
    </dgm:pt>
    <dgm:pt modelId="{823EAC12-BA74-40ED-A9BF-FC6272D8EE73}" type="parTrans" cxnId="{625B3637-BCB3-4F1B-8C7E-BAADF1F4293B}">
      <dgm:prSet/>
      <dgm:spPr/>
      <dgm:t>
        <a:bodyPr/>
        <a:lstStyle/>
        <a:p>
          <a:endParaRPr lang="en-US" sz="2000">
            <a:solidFill>
              <a:schemeClr val="tx1"/>
            </a:solidFill>
            <a:latin typeface="Comic Sans MS" panose="030F0902030302020204" pitchFamily="66" charset="0"/>
          </a:endParaRPr>
        </a:p>
      </dgm:t>
    </dgm:pt>
    <dgm:pt modelId="{0C0915DF-5F92-4C94-9696-B3CCD5C24F6F}" type="sibTrans" cxnId="{625B3637-BCB3-4F1B-8C7E-BAADF1F4293B}">
      <dgm:prSet/>
      <dgm:spPr/>
      <dgm:t>
        <a:bodyPr/>
        <a:lstStyle/>
        <a:p>
          <a:endParaRPr lang="en-US" sz="2000">
            <a:solidFill>
              <a:schemeClr val="tx1"/>
            </a:solidFill>
            <a:latin typeface="Comic Sans MS" panose="030F0902030302020204" pitchFamily="66" charset="0"/>
          </a:endParaRPr>
        </a:p>
      </dgm:t>
    </dgm:pt>
    <dgm:pt modelId="{8569778E-B9C2-4EA9-9379-A5F06BC99AEE}">
      <dgm:prSet custT="1"/>
      <dgm:spPr/>
      <dgm:t>
        <a:bodyPr/>
        <a:lstStyle/>
        <a:p>
          <a:r>
            <a:rPr lang="tr-TR" sz="2800">
              <a:solidFill>
                <a:schemeClr val="tx1"/>
              </a:solidFill>
              <a:latin typeface="Comic Sans MS" panose="030F0902030302020204" pitchFamily="66" charset="0"/>
            </a:rPr>
            <a:t>Ferritin demiri nonreaktif formda tutar ve ihtiyaç halinde dolaşıma verir</a:t>
          </a:r>
          <a:endParaRPr lang="en-US" sz="2800">
            <a:solidFill>
              <a:schemeClr val="tx1"/>
            </a:solidFill>
            <a:latin typeface="Comic Sans MS" panose="030F0902030302020204" pitchFamily="66" charset="0"/>
          </a:endParaRPr>
        </a:p>
      </dgm:t>
    </dgm:pt>
    <dgm:pt modelId="{33ACA0ED-C255-4B46-9D5C-EB51D62E0772}" type="parTrans" cxnId="{C345E801-C766-401E-86B3-3C9A9F7C70AB}">
      <dgm:prSet/>
      <dgm:spPr/>
      <dgm:t>
        <a:bodyPr/>
        <a:lstStyle/>
        <a:p>
          <a:endParaRPr lang="en-US" sz="2000">
            <a:solidFill>
              <a:schemeClr val="tx1"/>
            </a:solidFill>
            <a:latin typeface="Comic Sans MS" panose="030F0902030302020204" pitchFamily="66" charset="0"/>
          </a:endParaRPr>
        </a:p>
      </dgm:t>
    </dgm:pt>
    <dgm:pt modelId="{E5E5DB89-0CC1-4AAB-B98F-8686E32D6A62}" type="sibTrans" cxnId="{C345E801-C766-401E-86B3-3C9A9F7C70AB}">
      <dgm:prSet/>
      <dgm:spPr/>
      <dgm:t>
        <a:bodyPr/>
        <a:lstStyle/>
        <a:p>
          <a:endParaRPr lang="en-US" sz="2000">
            <a:solidFill>
              <a:schemeClr val="tx1"/>
            </a:solidFill>
            <a:latin typeface="Comic Sans MS" panose="030F0902030302020204" pitchFamily="66" charset="0"/>
          </a:endParaRPr>
        </a:p>
      </dgm:t>
    </dgm:pt>
    <dgm:pt modelId="{D1968AEB-9424-45BE-9026-8741378F0B29}">
      <dgm:prSet custT="1"/>
      <dgm:spPr/>
      <dgm:t>
        <a:bodyPr/>
        <a:lstStyle/>
        <a:p>
          <a:r>
            <a:rPr lang="tr-TR" sz="2800">
              <a:solidFill>
                <a:schemeClr val="tx1"/>
              </a:solidFill>
              <a:latin typeface="Comic Sans MS" panose="030F0902030302020204" pitchFamily="66" charset="0"/>
            </a:rPr>
            <a:t>Hemosiderin demirin çeşitli protein ve moleküllerle şelatlar oluşturmuş şeklidir. Zor çözündüğü için acil ihtiyaçlar için kullanılamaz</a:t>
          </a:r>
          <a:endParaRPr lang="en-US" sz="2800">
            <a:solidFill>
              <a:schemeClr val="tx1"/>
            </a:solidFill>
            <a:latin typeface="Comic Sans MS" panose="030F0902030302020204" pitchFamily="66" charset="0"/>
          </a:endParaRPr>
        </a:p>
      </dgm:t>
    </dgm:pt>
    <dgm:pt modelId="{83AB4AB2-2371-408F-AFB5-25D2753669EC}" type="parTrans" cxnId="{3E4A2B88-E892-4834-861F-3B5B09F5E234}">
      <dgm:prSet/>
      <dgm:spPr/>
      <dgm:t>
        <a:bodyPr/>
        <a:lstStyle/>
        <a:p>
          <a:endParaRPr lang="en-US" sz="2000">
            <a:solidFill>
              <a:schemeClr val="tx1"/>
            </a:solidFill>
            <a:latin typeface="Comic Sans MS" panose="030F0902030302020204" pitchFamily="66" charset="0"/>
          </a:endParaRPr>
        </a:p>
      </dgm:t>
    </dgm:pt>
    <dgm:pt modelId="{EC7E180E-68A1-42C8-BF95-EF6C6E2B6886}" type="sibTrans" cxnId="{3E4A2B88-E892-4834-861F-3B5B09F5E234}">
      <dgm:prSet/>
      <dgm:spPr/>
      <dgm:t>
        <a:bodyPr/>
        <a:lstStyle/>
        <a:p>
          <a:endParaRPr lang="en-US" sz="2000">
            <a:solidFill>
              <a:schemeClr val="tx1"/>
            </a:solidFill>
            <a:latin typeface="Comic Sans MS" panose="030F0902030302020204" pitchFamily="66" charset="0"/>
          </a:endParaRPr>
        </a:p>
      </dgm:t>
    </dgm:pt>
    <dgm:pt modelId="{EDE91B4A-DD84-E146-982F-E01FC9F48F3A}" type="pres">
      <dgm:prSet presAssocID="{11E802F7-F5A0-48DA-9C48-C2E8B574D417}" presName="linear" presStyleCnt="0">
        <dgm:presLayoutVars>
          <dgm:animLvl val="lvl"/>
          <dgm:resizeHandles val="exact"/>
        </dgm:presLayoutVars>
      </dgm:prSet>
      <dgm:spPr/>
    </dgm:pt>
    <dgm:pt modelId="{E6DCD1C9-A93A-8543-8BFC-393B151E0B28}" type="pres">
      <dgm:prSet presAssocID="{C5190088-D33F-4BF3-BCF4-6652C3417E88}" presName="parentText" presStyleLbl="node1" presStyleIdx="0" presStyleCnt="4">
        <dgm:presLayoutVars>
          <dgm:chMax val="0"/>
          <dgm:bulletEnabled val="1"/>
        </dgm:presLayoutVars>
      </dgm:prSet>
      <dgm:spPr/>
    </dgm:pt>
    <dgm:pt modelId="{77641613-FD51-A641-B094-55158A190EBC}" type="pres">
      <dgm:prSet presAssocID="{A8A2477C-2E87-4F68-87AE-C0865138CC2C}" presName="spacer" presStyleCnt="0"/>
      <dgm:spPr/>
    </dgm:pt>
    <dgm:pt modelId="{079FE996-74D2-284C-8BD9-9A8E7A6BE65E}" type="pres">
      <dgm:prSet presAssocID="{F8F52C39-879A-466D-822B-2AAC5CE3F3B2}" presName="parentText" presStyleLbl="node1" presStyleIdx="1" presStyleCnt="4">
        <dgm:presLayoutVars>
          <dgm:chMax val="0"/>
          <dgm:bulletEnabled val="1"/>
        </dgm:presLayoutVars>
      </dgm:prSet>
      <dgm:spPr/>
    </dgm:pt>
    <dgm:pt modelId="{0211D8E0-821E-0743-82F9-B141E23DC4A6}" type="pres">
      <dgm:prSet presAssocID="{0C0915DF-5F92-4C94-9696-B3CCD5C24F6F}" presName="spacer" presStyleCnt="0"/>
      <dgm:spPr/>
    </dgm:pt>
    <dgm:pt modelId="{3B52A8A7-5F59-8247-B885-557BEE1D53EE}" type="pres">
      <dgm:prSet presAssocID="{8569778E-B9C2-4EA9-9379-A5F06BC99AEE}" presName="parentText" presStyleLbl="node1" presStyleIdx="2" presStyleCnt="4">
        <dgm:presLayoutVars>
          <dgm:chMax val="0"/>
          <dgm:bulletEnabled val="1"/>
        </dgm:presLayoutVars>
      </dgm:prSet>
      <dgm:spPr/>
    </dgm:pt>
    <dgm:pt modelId="{81D49768-395B-BA47-AD2C-A1DEF56BC1D3}" type="pres">
      <dgm:prSet presAssocID="{E5E5DB89-0CC1-4AAB-B98F-8686E32D6A62}" presName="spacer" presStyleCnt="0"/>
      <dgm:spPr/>
    </dgm:pt>
    <dgm:pt modelId="{88003B61-480D-844E-AB64-B69BF5D0357E}" type="pres">
      <dgm:prSet presAssocID="{D1968AEB-9424-45BE-9026-8741378F0B29}" presName="parentText" presStyleLbl="node1" presStyleIdx="3" presStyleCnt="4">
        <dgm:presLayoutVars>
          <dgm:chMax val="0"/>
          <dgm:bulletEnabled val="1"/>
        </dgm:presLayoutVars>
      </dgm:prSet>
      <dgm:spPr/>
    </dgm:pt>
  </dgm:ptLst>
  <dgm:cxnLst>
    <dgm:cxn modelId="{C345E801-C766-401E-86B3-3C9A9F7C70AB}" srcId="{11E802F7-F5A0-48DA-9C48-C2E8B574D417}" destId="{8569778E-B9C2-4EA9-9379-A5F06BC99AEE}" srcOrd="2" destOrd="0" parTransId="{33ACA0ED-C255-4B46-9D5C-EB51D62E0772}" sibTransId="{E5E5DB89-0CC1-4AAB-B98F-8686E32D6A62}"/>
    <dgm:cxn modelId="{625B3637-BCB3-4F1B-8C7E-BAADF1F4293B}" srcId="{11E802F7-F5A0-48DA-9C48-C2E8B574D417}" destId="{F8F52C39-879A-466D-822B-2AAC5CE3F3B2}" srcOrd="1" destOrd="0" parTransId="{823EAC12-BA74-40ED-A9BF-FC6272D8EE73}" sibTransId="{0C0915DF-5F92-4C94-9696-B3CCD5C24F6F}"/>
    <dgm:cxn modelId="{8AC90B4B-5C9A-444B-81FB-EC5267661D4C}" srcId="{11E802F7-F5A0-48DA-9C48-C2E8B574D417}" destId="{C5190088-D33F-4BF3-BCF4-6652C3417E88}" srcOrd="0" destOrd="0" parTransId="{43EC3EB5-1706-44F1-BF81-1B67EA78E8F1}" sibTransId="{A8A2477C-2E87-4F68-87AE-C0865138CC2C}"/>
    <dgm:cxn modelId="{62726665-74DA-8F43-BA43-2DE0A1399604}" type="presOf" srcId="{F8F52C39-879A-466D-822B-2AAC5CE3F3B2}" destId="{079FE996-74D2-284C-8BD9-9A8E7A6BE65E}" srcOrd="0" destOrd="0" presId="urn:microsoft.com/office/officeart/2005/8/layout/vList2"/>
    <dgm:cxn modelId="{552F7D79-D478-574F-9885-A5690FB57117}" type="presOf" srcId="{C5190088-D33F-4BF3-BCF4-6652C3417E88}" destId="{E6DCD1C9-A93A-8543-8BFC-393B151E0B28}" srcOrd="0" destOrd="0" presId="urn:microsoft.com/office/officeart/2005/8/layout/vList2"/>
    <dgm:cxn modelId="{3E4A2B88-E892-4834-861F-3B5B09F5E234}" srcId="{11E802F7-F5A0-48DA-9C48-C2E8B574D417}" destId="{D1968AEB-9424-45BE-9026-8741378F0B29}" srcOrd="3" destOrd="0" parTransId="{83AB4AB2-2371-408F-AFB5-25D2753669EC}" sibTransId="{EC7E180E-68A1-42C8-BF95-EF6C6E2B6886}"/>
    <dgm:cxn modelId="{584FD4B2-1427-DC4D-A0C0-30DE84A69D1B}" type="presOf" srcId="{D1968AEB-9424-45BE-9026-8741378F0B29}" destId="{88003B61-480D-844E-AB64-B69BF5D0357E}" srcOrd="0" destOrd="0" presId="urn:microsoft.com/office/officeart/2005/8/layout/vList2"/>
    <dgm:cxn modelId="{D1005CC4-9DB8-3E41-BEDB-8342323AC30E}" type="presOf" srcId="{8569778E-B9C2-4EA9-9379-A5F06BC99AEE}" destId="{3B52A8A7-5F59-8247-B885-557BEE1D53EE}" srcOrd="0" destOrd="0" presId="urn:microsoft.com/office/officeart/2005/8/layout/vList2"/>
    <dgm:cxn modelId="{457A6CD7-4C45-014C-A959-273D793387A3}" type="presOf" srcId="{11E802F7-F5A0-48DA-9C48-C2E8B574D417}" destId="{EDE91B4A-DD84-E146-982F-E01FC9F48F3A}" srcOrd="0" destOrd="0" presId="urn:microsoft.com/office/officeart/2005/8/layout/vList2"/>
    <dgm:cxn modelId="{AC7F6918-4886-5E4A-87E0-0C9089A9114D}" type="presParOf" srcId="{EDE91B4A-DD84-E146-982F-E01FC9F48F3A}" destId="{E6DCD1C9-A93A-8543-8BFC-393B151E0B28}" srcOrd="0" destOrd="0" presId="urn:microsoft.com/office/officeart/2005/8/layout/vList2"/>
    <dgm:cxn modelId="{0BC37934-6E9D-884C-AF12-CF19C11D46B0}" type="presParOf" srcId="{EDE91B4A-DD84-E146-982F-E01FC9F48F3A}" destId="{77641613-FD51-A641-B094-55158A190EBC}" srcOrd="1" destOrd="0" presId="urn:microsoft.com/office/officeart/2005/8/layout/vList2"/>
    <dgm:cxn modelId="{85F988BB-F9D5-C640-9003-04343F2EEE8E}" type="presParOf" srcId="{EDE91B4A-DD84-E146-982F-E01FC9F48F3A}" destId="{079FE996-74D2-284C-8BD9-9A8E7A6BE65E}" srcOrd="2" destOrd="0" presId="urn:microsoft.com/office/officeart/2005/8/layout/vList2"/>
    <dgm:cxn modelId="{47BB46C3-7EE1-904E-9EEB-C18FD7EAA394}" type="presParOf" srcId="{EDE91B4A-DD84-E146-982F-E01FC9F48F3A}" destId="{0211D8E0-821E-0743-82F9-B141E23DC4A6}" srcOrd="3" destOrd="0" presId="urn:microsoft.com/office/officeart/2005/8/layout/vList2"/>
    <dgm:cxn modelId="{78C457BA-6EF3-8B4B-923F-32892834E19C}" type="presParOf" srcId="{EDE91B4A-DD84-E146-982F-E01FC9F48F3A}" destId="{3B52A8A7-5F59-8247-B885-557BEE1D53EE}" srcOrd="4" destOrd="0" presId="urn:microsoft.com/office/officeart/2005/8/layout/vList2"/>
    <dgm:cxn modelId="{E6CDDB52-0940-974E-9CF1-5AB6577B83C9}" type="presParOf" srcId="{EDE91B4A-DD84-E146-982F-E01FC9F48F3A}" destId="{81D49768-395B-BA47-AD2C-A1DEF56BC1D3}" srcOrd="5" destOrd="0" presId="urn:microsoft.com/office/officeart/2005/8/layout/vList2"/>
    <dgm:cxn modelId="{FF540E13-E083-9E48-B111-1B758357AA0E}" type="presParOf" srcId="{EDE91B4A-DD84-E146-982F-E01FC9F48F3A}" destId="{88003B61-480D-844E-AB64-B69BF5D035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92E811-1E2B-4732-A73A-00AC6426E78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F45939B-0635-4E48-A7C9-03FC9DF9F249}">
      <dgm:prSet/>
      <dgm:spPr/>
      <dgm:t>
        <a:bodyPr/>
        <a:lstStyle/>
        <a:p>
          <a:r>
            <a:rPr lang="tr-TR" b="1" dirty="0" err="1">
              <a:solidFill>
                <a:schemeClr val="tx1"/>
              </a:solidFill>
              <a:highlight>
                <a:srgbClr val="FFFF00"/>
              </a:highlight>
              <a:latin typeface="Comic Sans MS" panose="030F0902030302020204" pitchFamily="66" charset="0"/>
            </a:rPr>
            <a:t>Duedonumdan</a:t>
          </a:r>
          <a:r>
            <a:rPr lang="tr-TR" b="1" dirty="0">
              <a:latin typeface="Comic Sans MS" panose="030F0902030302020204" pitchFamily="66" charset="0"/>
            </a:rPr>
            <a:t> emilir</a:t>
          </a:r>
          <a:endParaRPr lang="en-US" b="1" dirty="0">
            <a:latin typeface="Comic Sans MS" panose="030F0902030302020204" pitchFamily="66" charset="0"/>
          </a:endParaRPr>
        </a:p>
      </dgm:t>
    </dgm:pt>
    <dgm:pt modelId="{1340AB80-8748-4B0C-AA91-4E28ECA94580}" type="parTrans" cxnId="{3174E567-558D-4D2A-B14A-1CD1436FF77D}">
      <dgm:prSet/>
      <dgm:spPr/>
      <dgm:t>
        <a:bodyPr/>
        <a:lstStyle/>
        <a:p>
          <a:endParaRPr lang="en-US" b="1">
            <a:latin typeface="Comic Sans MS" panose="030F0902030302020204" pitchFamily="66" charset="0"/>
          </a:endParaRPr>
        </a:p>
      </dgm:t>
    </dgm:pt>
    <dgm:pt modelId="{376CA084-ECBB-44DB-9114-F9B4F7267BD0}" type="sibTrans" cxnId="{3174E567-558D-4D2A-B14A-1CD1436FF77D}">
      <dgm:prSet/>
      <dgm:spPr/>
      <dgm:t>
        <a:bodyPr/>
        <a:lstStyle/>
        <a:p>
          <a:endParaRPr lang="en-US" b="1">
            <a:latin typeface="Comic Sans MS" panose="030F0902030302020204" pitchFamily="66" charset="0"/>
          </a:endParaRPr>
        </a:p>
      </dgm:t>
    </dgm:pt>
    <dgm:pt modelId="{0D8993D7-A79B-47F1-8A3A-B840D6849960}">
      <dgm:prSet/>
      <dgm:spPr/>
      <dgm:t>
        <a:bodyPr/>
        <a:lstStyle/>
        <a:p>
          <a:r>
            <a:rPr lang="tr-TR" b="1" dirty="0">
              <a:latin typeface="Comic Sans MS" panose="030F0902030302020204" pitchFamily="66" charset="0"/>
            </a:rPr>
            <a:t>Mukozal hücre yüzeyinde bulunan DMT1 ile olur</a:t>
          </a:r>
          <a:endParaRPr lang="en-US" b="1" dirty="0">
            <a:latin typeface="Comic Sans MS" panose="030F0902030302020204" pitchFamily="66" charset="0"/>
          </a:endParaRPr>
        </a:p>
      </dgm:t>
    </dgm:pt>
    <dgm:pt modelId="{A8FB4375-95AD-4530-AFF8-49ADFD1E896E}" type="parTrans" cxnId="{40C808E0-BB47-42DC-B314-7B945B9BFDFE}">
      <dgm:prSet/>
      <dgm:spPr/>
      <dgm:t>
        <a:bodyPr/>
        <a:lstStyle/>
        <a:p>
          <a:endParaRPr lang="en-US" b="1">
            <a:latin typeface="Comic Sans MS" panose="030F0902030302020204" pitchFamily="66" charset="0"/>
          </a:endParaRPr>
        </a:p>
      </dgm:t>
    </dgm:pt>
    <dgm:pt modelId="{88804827-E1B2-487C-BF2A-BC098A35938F}" type="sibTrans" cxnId="{40C808E0-BB47-42DC-B314-7B945B9BFDFE}">
      <dgm:prSet/>
      <dgm:spPr/>
      <dgm:t>
        <a:bodyPr/>
        <a:lstStyle/>
        <a:p>
          <a:endParaRPr lang="en-US" b="1">
            <a:latin typeface="Comic Sans MS" panose="030F0902030302020204" pitchFamily="66" charset="0"/>
          </a:endParaRPr>
        </a:p>
      </dgm:t>
    </dgm:pt>
    <dgm:pt modelId="{4D5A53B7-4E21-49E5-A580-C159325EAF52}">
      <dgm:prSet/>
      <dgm:spPr/>
      <dgm:t>
        <a:bodyPr/>
        <a:lstStyle/>
        <a:p>
          <a:r>
            <a:rPr lang="tr-TR" b="1" dirty="0">
              <a:latin typeface="Comic Sans MS" panose="030F0902030302020204" pitchFamily="66" charset="0"/>
            </a:rPr>
            <a:t>Kana </a:t>
          </a:r>
          <a:r>
            <a:rPr lang="tr-TR" b="1" dirty="0" err="1">
              <a:latin typeface="Comic Sans MS" panose="030F0902030302020204" pitchFamily="66" charset="0"/>
            </a:rPr>
            <a:t>ferroportin</a:t>
          </a:r>
          <a:r>
            <a:rPr lang="tr-TR" b="1" dirty="0">
              <a:latin typeface="Comic Sans MS" panose="030F0902030302020204" pitchFamily="66" charset="0"/>
            </a:rPr>
            <a:t> </a:t>
          </a:r>
          <a:r>
            <a:rPr lang="tr-TR" b="1" dirty="0" err="1">
              <a:latin typeface="Comic Sans MS" panose="030F0902030302020204" pitchFamily="66" charset="0"/>
            </a:rPr>
            <a:t>yolula</a:t>
          </a:r>
          <a:r>
            <a:rPr lang="tr-TR" b="1" dirty="0">
              <a:latin typeface="Comic Sans MS" panose="030F0902030302020204" pitchFamily="66" charset="0"/>
            </a:rPr>
            <a:t> geçer</a:t>
          </a:r>
          <a:endParaRPr lang="en-US" b="1" dirty="0">
            <a:latin typeface="Comic Sans MS" panose="030F0902030302020204" pitchFamily="66" charset="0"/>
          </a:endParaRPr>
        </a:p>
      </dgm:t>
    </dgm:pt>
    <dgm:pt modelId="{FBC8A631-241B-4011-9BF1-A12EB4B0D665}" type="parTrans" cxnId="{882EB9FC-0636-401C-B5AA-899DFC35F88C}">
      <dgm:prSet/>
      <dgm:spPr/>
      <dgm:t>
        <a:bodyPr/>
        <a:lstStyle/>
        <a:p>
          <a:endParaRPr lang="en-US" b="1">
            <a:latin typeface="Comic Sans MS" panose="030F0902030302020204" pitchFamily="66" charset="0"/>
          </a:endParaRPr>
        </a:p>
      </dgm:t>
    </dgm:pt>
    <dgm:pt modelId="{6551BADE-9C59-4F42-A84E-C0C33E6611B0}" type="sibTrans" cxnId="{882EB9FC-0636-401C-B5AA-899DFC35F88C}">
      <dgm:prSet/>
      <dgm:spPr/>
      <dgm:t>
        <a:bodyPr/>
        <a:lstStyle/>
        <a:p>
          <a:endParaRPr lang="en-US" b="1">
            <a:latin typeface="Comic Sans MS" panose="030F0902030302020204" pitchFamily="66" charset="0"/>
          </a:endParaRPr>
        </a:p>
      </dgm:t>
    </dgm:pt>
    <dgm:pt modelId="{FE098369-0761-4D46-8C72-E1168B683C98}">
      <dgm:prSet/>
      <dgm:spPr/>
      <dgm:t>
        <a:bodyPr/>
        <a:lstStyle/>
        <a:p>
          <a:r>
            <a:rPr lang="tr-TR" b="1">
              <a:latin typeface="Comic Sans MS" panose="030F0902030302020204" pitchFamily="66" charset="0"/>
            </a:rPr>
            <a:t>Burda transferine bağlanır</a:t>
          </a:r>
          <a:endParaRPr lang="en-US" b="1">
            <a:latin typeface="Comic Sans MS" panose="030F0902030302020204" pitchFamily="66" charset="0"/>
          </a:endParaRPr>
        </a:p>
      </dgm:t>
    </dgm:pt>
    <dgm:pt modelId="{7DC4694F-037E-4927-8527-A6863CC96803}" type="parTrans" cxnId="{73F145AF-2650-486B-9373-BBDF0A7292BE}">
      <dgm:prSet/>
      <dgm:spPr/>
      <dgm:t>
        <a:bodyPr/>
        <a:lstStyle/>
        <a:p>
          <a:endParaRPr lang="en-US" b="1">
            <a:latin typeface="Comic Sans MS" panose="030F0902030302020204" pitchFamily="66" charset="0"/>
          </a:endParaRPr>
        </a:p>
      </dgm:t>
    </dgm:pt>
    <dgm:pt modelId="{2AB62C5F-4708-4E17-A002-9F579FF1B940}" type="sibTrans" cxnId="{73F145AF-2650-486B-9373-BBDF0A7292BE}">
      <dgm:prSet/>
      <dgm:spPr/>
      <dgm:t>
        <a:bodyPr/>
        <a:lstStyle/>
        <a:p>
          <a:endParaRPr lang="en-US" b="1">
            <a:latin typeface="Comic Sans MS" panose="030F0902030302020204" pitchFamily="66" charset="0"/>
          </a:endParaRPr>
        </a:p>
      </dgm:t>
    </dgm:pt>
    <dgm:pt modelId="{E835457F-9835-5F4A-802F-997D3FA94A80}" type="pres">
      <dgm:prSet presAssocID="{DF92E811-1E2B-4732-A73A-00AC6426E783}" presName="Name0" presStyleCnt="0">
        <dgm:presLayoutVars>
          <dgm:dir/>
          <dgm:animLvl val="lvl"/>
          <dgm:resizeHandles val="exact"/>
        </dgm:presLayoutVars>
      </dgm:prSet>
      <dgm:spPr/>
    </dgm:pt>
    <dgm:pt modelId="{4EBE4350-3660-304C-BD53-ED5FB118D524}" type="pres">
      <dgm:prSet presAssocID="{AF45939B-0635-4E48-A7C9-03FC9DF9F249}" presName="linNode" presStyleCnt="0"/>
      <dgm:spPr/>
    </dgm:pt>
    <dgm:pt modelId="{114C7927-BAE2-9140-9789-88A81013E708}" type="pres">
      <dgm:prSet presAssocID="{AF45939B-0635-4E48-A7C9-03FC9DF9F249}" presName="parentText" presStyleLbl="node1" presStyleIdx="0" presStyleCnt="4" custScaleX="160028">
        <dgm:presLayoutVars>
          <dgm:chMax val="1"/>
          <dgm:bulletEnabled val="1"/>
        </dgm:presLayoutVars>
      </dgm:prSet>
      <dgm:spPr/>
    </dgm:pt>
    <dgm:pt modelId="{6ADE4B21-AFC6-B04C-87CC-788DB8B498F0}" type="pres">
      <dgm:prSet presAssocID="{376CA084-ECBB-44DB-9114-F9B4F7267BD0}" presName="sp" presStyleCnt="0"/>
      <dgm:spPr/>
    </dgm:pt>
    <dgm:pt modelId="{2492EB83-C3EF-C64C-BC06-C4C6BFE26540}" type="pres">
      <dgm:prSet presAssocID="{0D8993D7-A79B-47F1-8A3A-B840D6849960}" presName="linNode" presStyleCnt="0"/>
      <dgm:spPr/>
    </dgm:pt>
    <dgm:pt modelId="{47916798-AD57-0941-9549-855C074E545D}" type="pres">
      <dgm:prSet presAssocID="{0D8993D7-A79B-47F1-8A3A-B840D6849960}" presName="parentText" presStyleLbl="node1" presStyleIdx="1" presStyleCnt="4" custScaleX="202179">
        <dgm:presLayoutVars>
          <dgm:chMax val="1"/>
          <dgm:bulletEnabled val="1"/>
        </dgm:presLayoutVars>
      </dgm:prSet>
      <dgm:spPr/>
    </dgm:pt>
    <dgm:pt modelId="{7394D89F-1E2C-E041-B103-244D10CA931A}" type="pres">
      <dgm:prSet presAssocID="{88804827-E1B2-487C-BF2A-BC098A35938F}" presName="sp" presStyleCnt="0"/>
      <dgm:spPr/>
    </dgm:pt>
    <dgm:pt modelId="{09D4F03C-7819-824B-9822-33E6C55A47C2}" type="pres">
      <dgm:prSet presAssocID="{4D5A53B7-4E21-49E5-A580-C159325EAF52}" presName="linNode" presStyleCnt="0"/>
      <dgm:spPr/>
    </dgm:pt>
    <dgm:pt modelId="{D42BA1BD-A8B4-0D43-BDCF-F316B40619A5}" type="pres">
      <dgm:prSet presAssocID="{4D5A53B7-4E21-49E5-A580-C159325EAF52}" presName="parentText" presStyleLbl="node1" presStyleIdx="2" presStyleCnt="4" custScaleX="277778">
        <dgm:presLayoutVars>
          <dgm:chMax val="1"/>
          <dgm:bulletEnabled val="1"/>
        </dgm:presLayoutVars>
      </dgm:prSet>
      <dgm:spPr/>
    </dgm:pt>
    <dgm:pt modelId="{3AB14108-8833-694D-965C-81825CE5370E}" type="pres">
      <dgm:prSet presAssocID="{6551BADE-9C59-4F42-A84E-C0C33E6611B0}" presName="sp" presStyleCnt="0"/>
      <dgm:spPr/>
    </dgm:pt>
    <dgm:pt modelId="{B95363D4-90F1-DC48-ADFD-8706B04EADA8}" type="pres">
      <dgm:prSet presAssocID="{FE098369-0761-4D46-8C72-E1168B683C98}" presName="linNode" presStyleCnt="0"/>
      <dgm:spPr/>
    </dgm:pt>
    <dgm:pt modelId="{06C4C932-4889-B74B-A365-D23B900A710C}" type="pres">
      <dgm:prSet presAssocID="{FE098369-0761-4D46-8C72-E1168B683C98}" presName="parentText" presStyleLbl="node1" presStyleIdx="3" presStyleCnt="4" custScaleX="277778">
        <dgm:presLayoutVars>
          <dgm:chMax val="1"/>
          <dgm:bulletEnabled val="1"/>
        </dgm:presLayoutVars>
      </dgm:prSet>
      <dgm:spPr/>
    </dgm:pt>
  </dgm:ptLst>
  <dgm:cxnLst>
    <dgm:cxn modelId="{80550224-D04A-9C43-BB65-4ECD7485B3DC}" type="presOf" srcId="{DF92E811-1E2B-4732-A73A-00AC6426E783}" destId="{E835457F-9835-5F4A-802F-997D3FA94A80}" srcOrd="0" destOrd="0" presId="urn:microsoft.com/office/officeart/2005/8/layout/vList5"/>
    <dgm:cxn modelId="{A33D8649-41C4-1746-9AC0-4B94B714A6CC}" type="presOf" srcId="{4D5A53B7-4E21-49E5-A580-C159325EAF52}" destId="{D42BA1BD-A8B4-0D43-BDCF-F316B40619A5}" srcOrd="0" destOrd="0" presId="urn:microsoft.com/office/officeart/2005/8/layout/vList5"/>
    <dgm:cxn modelId="{6A536F54-E397-D24E-90EB-F7759BFD5A62}" type="presOf" srcId="{FE098369-0761-4D46-8C72-E1168B683C98}" destId="{06C4C932-4889-B74B-A365-D23B900A710C}" srcOrd="0" destOrd="0" presId="urn:microsoft.com/office/officeart/2005/8/layout/vList5"/>
    <dgm:cxn modelId="{3174E567-558D-4D2A-B14A-1CD1436FF77D}" srcId="{DF92E811-1E2B-4732-A73A-00AC6426E783}" destId="{AF45939B-0635-4E48-A7C9-03FC9DF9F249}" srcOrd="0" destOrd="0" parTransId="{1340AB80-8748-4B0C-AA91-4E28ECA94580}" sibTransId="{376CA084-ECBB-44DB-9114-F9B4F7267BD0}"/>
    <dgm:cxn modelId="{24A0B76B-58E3-2146-9F8F-169CD48959CA}" type="presOf" srcId="{AF45939B-0635-4E48-A7C9-03FC9DF9F249}" destId="{114C7927-BAE2-9140-9789-88A81013E708}" srcOrd="0" destOrd="0" presId="urn:microsoft.com/office/officeart/2005/8/layout/vList5"/>
    <dgm:cxn modelId="{73F145AF-2650-486B-9373-BBDF0A7292BE}" srcId="{DF92E811-1E2B-4732-A73A-00AC6426E783}" destId="{FE098369-0761-4D46-8C72-E1168B683C98}" srcOrd="3" destOrd="0" parTransId="{7DC4694F-037E-4927-8527-A6863CC96803}" sibTransId="{2AB62C5F-4708-4E17-A002-9F579FF1B940}"/>
    <dgm:cxn modelId="{40C808E0-BB47-42DC-B314-7B945B9BFDFE}" srcId="{DF92E811-1E2B-4732-A73A-00AC6426E783}" destId="{0D8993D7-A79B-47F1-8A3A-B840D6849960}" srcOrd="1" destOrd="0" parTransId="{A8FB4375-95AD-4530-AFF8-49ADFD1E896E}" sibTransId="{88804827-E1B2-487C-BF2A-BC098A35938F}"/>
    <dgm:cxn modelId="{C5B4E5F0-E381-5947-8085-9397D3902B2A}" type="presOf" srcId="{0D8993D7-A79B-47F1-8A3A-B840D6849960}" destId="{47916798-AD57-0941-9549-855C074E545D}" srcOrd="0" destOrd="0" presId="urn:microsoft.com/office/officeart/2005/8/layout/vList5"/>
    <dgm:cxn modelId="{882EB9FC-0636-401C-B5AA-899DFC35F88C}" srcId="{DF92E811-1E2B-4732-A73A-00AC6426E783}" destId="{4D5A53B7-4E21-49E5-A580-C159325EAF52}" srcOrd="2" destOrd="0" parTransId="{FBC8A631-241B-4011-9BF1-A12EB4B0D665}" sibTransId="{6551BADE-9C59-4F42-A84E-C0C33E6611B0}"/>
    <dgm:cxn modelId="{54EF81B8-FE60-BA46-B454-D36147980A96}" type="presParOf" srcId="{E835457F-9835-5F4A-802F-997D3FA94A80}" destId="{4EBE4350-3660-304C-BD53-ED5FB118D524}" srcOrd="0" destOrd="0" presId="urn:microsoft.com/office/officeart/2005/8/layout/vList5"/>
    <dgm:cxn modelId="{6B997241-E686-7249-A88F-7C06C70BB7B5}" type="presParOf" srcId="{4EBE4350-3660-304C-BD53-ED5FB118D524}" destId="{114C7927-BAE2-9140-9789-88A81013E708}" srcOrd="0" destOrd="0" presId="urn:microsoft.com/office/officeart/2005/8/layout/vList5"/>
    <dgm:cxn modelId="{93B277E8-85EC-CC40-8AA0-8ED9755856A8}" type="presParOf" srcId="{E835457F-9835-5F4A-802F-997D3FA94A80}" destId="{6ADE4B21-AFC6-B04C-87CC-788DB8B498F0}" srcOrd="1" destOrd="0" presId="urn:microsoft.com/office/officeart/2005/8/layout/vList5"/>
    <dgm:cxn modelId="{04BEF57A-956C-F047-A5CE-31A479F81F78}" type="presParOf" srcId="{E835457F-9835-5F4A-802F-997D3FA94A80}" destId="{2492EB83-C3EF-C64C-BC06-C4C6BFE26540}" srcOrd="2" destOrd="0" presId="urn:microsoft.com/office/officeart/2005/8/layout/vList5"/>
    <dgm:cxn modelId="{360F5BEF-21CE-7A4F-B1A9-B8686E392A07}" type="presParOf" srcId="{2492EB83-C3EF-C64C-BC06-C4C6BFE26540}" destId="{47916798-AD57-0941-9549-855C074E545D}" srcOrd="0" destOrd="0" presId="urn:microsoft.com/office/officeart/2005/8/layout/vList5"/>
    <dgm:cxn modelId="{205013E4-D2B8-AC49-ADB1-17A436BADCA5}" type="presParOf" srcId="{E835457F-9835-5F4A-802F-997D3FA94A80}" destId="{7394D89F-1E2C-E041-B103-244D10CA931A}" srcOrd="3" destOrd="0" presId="urn:microsoft.com/office/officeart/2005/8/layout/vList5"/>
    <dgm:cxn modelId="{542DC634-65DC-BA4D-B665-32ABA41D00DD}" type="presParOf" srcId="{E835457F-9835-5F4A-802F-997D3FA94A80}" destId="{09D4F03C-7819-824B-9822-33E6C55A47C2}" srcOrd="4" destOrd="0" presId="urn:microsoft.com/office/officeart/2005/8/layout/vList5"/>
    <dgm:cxn modelId="{3003615E-1289-7E46-B0EC-063F51E2FA84}" type="presParOf" srcId="{09D4F03C-7819-824B-9822-33E6C55A47C2}" destId="{D42BA1BD-A8B4-0D43-BDCF-F316B40619A5}" srcOrd="0" destOrd="0" presId="urn:microsoft.com/office/officeart/2005/8/layout/vList5"/>
    <dgm:cxn modelId="{2D13946C-DE5E-814E-94D8-7BAFDBF066B8}" type="presParOf" srcId="{E835457F-9835-5F4A-802F-997D3FA94A80}" destId="{3AB14108-8833-694D-965C-81825CE5370E}" srcOrd="5" destOrd="0" presId="urn:microsoft.com/office/officeart/2005/8/layout/vList5"/>
    <dgm:cxn modelId="{D752819D-B39D-4948-8BDF-F3ECD6BD4D58}" type="presParOf" srcId="{E835457F-9835-5F4A-802F-997D3FA94A80}" destId="{B95363D4-90F1-DC48-ADFD-8706B04EADA8}" srcOrd="6" destOrd="0" presId="urn:microsoft.com/office/officeart/2005/8/layout/vList5"/>
    <dgm:cxn modelId="{220D0DBD-5363-194A-8CBC-51B8EDF24F33}" type="presParOf" srcId="{B95363D4-90F1-DC48-ADFD-8706B04EADA8}" destId="{06C4C932-4889-B74B-A365-D23B900A710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2BB7F-D313-4EE7-8B95-773EF9345A3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3E17B75-2DD4-47DC-ADE6-B636935CB588}">
      <dgm:prSet/>
      <dgm:spPr/>
      <dgm:t>
        <a:bodyPr/>
        <a:lstStyle/>
        <a:p>
          <a:endParaRPr lang="tr-TR" dirty="0"/>
        </a:p>
        <a:p>
          <a:r>
            <a:rPr lang="tr-TR" dirty="0"/>
            <a:t>Genellikle </a:t>
          </a:r>
          <a:r>
            <a:rPr lang="tr-TR" dirty="0" err="1"/>
            <a:t>Hb</a:t>
          </a:r>
          <a:r>
            <a:rPr lang="tr-TR" dirty="0"/>
            <a:t> konsantrasyonu ile birlikte eritrosit sayısı ve </a:t>
          </a:r>
          <a:r>
            <a:rPr lang="tr-TR" dirty="0" err="1"/>
            <a:t>hematokrit</a:t>
          </a:r>
          <a:r>
            <a:rPr lang="tr-TR" dirty="0"/>
            <a:t> değeri de azalmıştır.</a:t>
          </a:r>
          <a:endParaRPr lang="en-US" dirty="0"/>
        </a:p>
      </dgm:t>
    </dgm:pt>
    <dgm:pt modelId="{ACB9C39B-89FE-4AB8-95FD-ACC2B4D9CE7E}" type="parTrans" cxnId="{94898D5B-F94D-4D0C-81D7-0EF4C974D54C}">
      <dgm:prSet/>
      <dgm:spPr/>
      <dgm:t>
        <a:bodyPr/>
        <a:lstStyle/>
        <a:p>
          <a:endParaRPr lang="en-US"/>
        </a:p>
      </dgm:t>
    </dgm:pt>
    <dgm:pt modelId="{E947DF81-349A-48E6-AB23-0E3E716A7F93}" type="sibTrans" cxnId="{94898D5B-F94D-4D0C-81D7-0EF4C974D54C}">
      <dgm:prSet/>
      <dgm:spPr/>
      <dgm:t>
        <a:bodyPr/>
        <a:lstStyle/>
        <a:p>
          <a:endParaRPr lang="en-US"/>
        </a:p>
      </dgm:t>
    </dgm:pt>
    <dgm:pt modelId="{58856530-3395-48D7-AE82-03E3856E1CE3}">
      <dgm:prSet/>
      <dgm:spPr/>
      <dgm:t>
        <a:bodyPr/>
        <a:lstStyle/>
        <a:p>
          <a:r>
            <a:rPr lang="tr-TR" dirty="0">
              <a:latin typeface="Comic Sans MS" panose="030F0902030302020204" pitchFamily="66" charset="0"/>
            </a:rPr>
            <a:t>Ancak bu bir kural değildir: </a:t>
          </a:r>
          <a:r>
            <a:rPr lang="tr-TR" dirty="0"/>
            <a:t>Bazen, eritrosit sayısı normal ya da artmış olduğu halde, bu eritrositlerin içerisindeki </a:t>
          </a:r>
          <a:r>
            <a:rPr lang="tr-TR" dirty="0" err="1"/>
            <a:t>Hb</a:t>
          </a:r>
          <a:r>
            <a:rPr lang="tr-TR" dirty="0"/>
            <a:t> miktarının normalden az olması ile anemi tanısı konabilir. Örneğin: </a:t>
          </a:r>
          <a:r>
            <a:rPr lang="el-GR" dirty="0"/>
            <a:t>β</a:t>
          </a:r>
          <a:r>
            <a:rPr lang="tr-TR" dirty="0"/>
            <a:t>-</a:t>
          </a:r>
          <a:r>
            <a:rPr lang="tr-TR" dirty="0" err="1"/>
            <a:t>thalassemia</a:t>
          </a:r>
          <a:r>
            <a:rPr lang="tr-TR" dirty="0"/>
            <a:t> minör</a:t>
          </a:r>
          <a:endParaRPr lang="en-US" dirty="0"/>
        </a:p>
      </dgm:t>
    </dgm:pt>
    <dgm:pt modelId="{0C7D9C71-0EFA-4E80-8AFB-0AA1C8D22479}" type="parTrans" cxnId="{77CCA229-1BB4-40BD-A148-6F44DF68E4D0}">
      <dgm:prSet/>
      <dgm:spPr/>
      <dgm:t>
        <a:bodyPr/>
        <a:lstStyle/>
        <a:p>
          <a:endParaRPr lang="en-US"/>
        </a:p>
      </dgm:t>
    </dgm:pt>
    <dgm:pt modelId="{085CDCE5-A62F-43E0-ABEF-A10A996AC382}" type="sibTrans" cxnId="{77CCA229-1BB4-40BD-A148-6F44DF68E4D0}">
      <dgm:prSet/>
      <dgm:spPr/>
      <dgm:t>
        <a:bodyPr/>
        <a:lstStyle/>
        <a:p>
          <a:endParaRPr lang="en-US"/>
        </a:p>
      </dgm:t>
    </dgm:pt>
    <dgm:pt modelId="{F818FE04-BA8F-DE4D-9E7D-CC70D82CE5AF}" type="pres">
      <dgm:prSet presAssocID="{1902BB7F-D313-4EE7-8B95-773EF9345A38}" presName="vert0" presStyleCnt="0">
        <dgm:presLayoutVars>
          <dgm:dir/>
          <dgm:animOne val="branch"/>
          <dgm:animLvl val="lvl"/>
        </dgm:presLayoutVars>
      </dgm:prSet>
      <dgm:spPr/>
    </dgm:pt>
    <dgm:pt modelId="{EDD252EB-A05E-954A-A6B0-8D1683C9FD5B}" type="pres">
      <dgm:prSet presAssocID="{43E17B75-2DD4-47DC-ADE6-B636935CB588}" presName="thickLine" presStyleLbl="alignNode1" presStyleIdx="0" presStyleCnt="2"/>
      <dgm:spPr/>
    </dgm:pt>
    <dgm:pt modelId="{517ABEE4-F1CF-9B4B-9611-BA6CD93AA5C0}" type="pres">
      <dgm:prSet presAssocID="{43E17B75-2DD4-47DC-ADE6-B636935CB588}" presName="horz1" presStyleCnt="0"/>
      <dgm:spPr/>
    </dgm:pt>
    <dgm:pt modelId="{C911D5E8-8CF5-B348-9D67-30E4F59602BD}" type="pres">
      <dgm:prSet presAssocID="{43E17B75-2DD4-47DC-ADE6-B636935CB588}" presName="tx1" presStyleLbl="revTx" presStyleIdx="0" presStyleCnt="2"/>
      <dgm:spPr/>
    </dgm:pt>
    <dgm:pt modelId="{DB348A2A-0A66-E641-A79B-EA5D4176D793}" type="pres">
      <dgm:prSet presAssocID="{43E17B75-2DD4-47DC-ADE6-B636935CB588}" presName="vert1" presStyleCnt="0"/>
      <dgm:spPr/>
    </dgm:pt>
    <dgm:pt modelId="{287F3919-092C-0740-8F39-482D1D3255B7}" type="pres">
      <dgm:prSet presAssocID="{58856530-3395-48D7-AE82-03E3856E1CE3}" presName="thickLine" presStyleLbl="alignNode1" presStyleIdx="1" presStyleCnt="2"/>
      <dgm:spPr/>
    </dgm:pt>
    <dgm:pt modelId="{41F8F8BF-7B73-D440-A94F-29B2A4982950}" type="pres">
      <dgm:prSet presAssocID="{58856530-3395-48D7-AE82-03E3856E1CE3}" presName="horz1" presStyleCnt="0"/>
      <dgm:spPr/>
    </dgm:pt>
    <dgm:pt modelId="{4AD23615-0F6A-D648-ACFC-75FA0C8FCD7E}" type="pres">
      <dgm:prSet presAssocID="{58856530-3395-48D7-AE82-03E3856E1CE3}" presName="tx1" presStyleLbl="revTx" presStyleIdx="1" presStyleCnt="2"/>
      <dgm:spPr/>
    </dgm:pt>
    <dgm:pt modelId="{8A7C31FC-4B26-3B4C-966C-2FA94E549693}" type="pres">
      <dgm:prSet presAssocID="{58856530-3395-48D7-AE82-03E3856E1CE3}" presName="vert1" presStyleCnt="0"/>
      <dgm:spPr/>
    </dgm:pt>
  </dgm:ptLst>
  <dgm:cxnLst>
    <dgm:cxn modelId="{E0E56817-BCDE-D746-AB35-613EABC6B2F1}" type="presOf" srcId="{1902BB7F-D313-4EE7-8B95-773EF9345A38}" destId="{F818FE04-BA8F-DE4D-9E7D-CC70D82CE5AF}" srcOrd="0" destOrd="0" presId="urn:microsoft.com/office/officeart/2008/layout/LinedList"/>
    <dgm:cxn modelId="{77CCA229-1BB4-40BD-A148-6F44DF68E4D0}" srcId="{1902BB7F-D313-4EE7-8B95-773EF9345A38}" destId="{58856530-3395-48D7-AE82-03E3856E1CE3}" srcOrd="1" destOrd="0" parTransId="{0C7D9C71-0EFA-4E80-8AFB-0AA1C8D22479}" sibTransId="{085CDCE5-A62F-43E0-ABEF-A10A996AC382}"/>
    <dgm:cxn modelId="{0D90FE2E-9598-7B43-8DAC-EB42110D7EAE}" type="presOf" srcId="{58856530-3395-48D7-AE82-03E3856E1CE3}" destId="{4AD23615-0F6A-D648-ACFC-75FA0C8FCD7E}" srcOrd="0" destOrd="0" presId="urn:microsoft.com/office/officeart/2008/layout/LinedList"/>
    <dgm:cxn modelId="{94898D5B-F94D-4D0C-81D7-0EF4C974D54C}" srcId="{1902BB7F-D313-4EE7-8B95-773EF9345A38}" destId="{43E17B75-2DD4-47DC-ADE6-B636935CB588}" srcOrd="0" destOrd="0" parTransId="{ACB9C39B-89FE-4AB8-95FD-ACC2B4D9CE7E}" sibTransId="{E947DF81-349A-48E6-AB23-0E3E716A7F93}"/>
    <dgm:cxn modelId="{E787F96C-92AC-8E4A-B5E2-A71428BB9DBD}" type="presOf" srcId="{43E17B75-2DD4-47DC-ADE6-B636935CB588}" destId="{C911D5E8-8CF5-B348-9D67-30E4F59602BD}" srcOrd="0" destOrd="0" presId="urn:microsoft.com/office/officeart/2008/layout/LinedList"/>
    <dgm:cxn modelId="{8F895F40-3165-F546-A0CA-3A9D5B0D50CE}" type="presParOf" srcId="{F818FE04-BA8F-DE4D-9E7D-CC70D82CE5AF}" destId="{EDD252EB-A05E-954A-A6B0-8D1683C9FD5B}" srcOrd="0" destOrd="0" presId="urn:microsoft.com/office/officeart/2008/layout/LinedList"/>
    <dgm:cxn modelId="{9EEED949-AEBF-E048-B9F4-753812F98613}" type="presParOf" srcId="{F818FE04-BA8F-DE4D-9E7D-CC70D82CE5AF}" destId="{517ABEE4-F1CF-9B4B-9611-BA6CD93AA5C0}" srcOrd="1" destOrd="0" presId="urn:microsoft.com/office/officeart/2008/layout/LinedList"/>
    <dgm:cxn modelId="{FA46452C-827C-0D49-BE19-47632D2089C1}" type="presParOf" srcId="{517ABEE4-F1CF-9B4B-9611-BA6CD93AA5C0}" destId="{C911D5E8-8CF5-B348-9D67-30E4F59602BD}" srcOrd="0" destOrd="0" presId="urn:microsoft.com/office/officeart/2008/layout/LinedList"/>
    <dgm:cxn modelId="{6B7C15B3-99E0-6845-B484-2BC671218686}" type="presParOf" srcId="{517ABEE4-F1CF-9B4B-9611-BA6CD93AA5C0}" destId="{DB348A2A-0A66-E641-A79B-EA5D4176D793}" srcOrd="1" destOrd="0" presId="urn:microsoft.com/office/officeart/2008/layout/LinedList"/>
    <dgm:cxn modelId="{EE980191-CE94-B948-BEFA-791ABBCECBEE}" type="presParOf" srcId="{F818FE04-BA8F-DE4D-9E7D-CC70D82CE5AF}" destId="{287F3919-092C-0740-8F39-482D1D3255B7}" srcOrd="2" destOrd="0" presId="urn:microsoft.com/office/officeart/2008/layout/LinedList"/>
    <dgm:cxn modelId="{711EB51F-71A3-7B49-80B5-D5E5ED7F77FE}" type="presParOf" srcId="{F818FE04-BA8F-DE4D-9E7D-CC70D82CE5AF}" destId="{41F8F8BF-7B73-D440-A94F-29B2A4982950}" srcOrd="3" destOrd="0" presId="urn:microsoft.com/office/officeart/2008/layout/LinedList"/>
    <dgm:cxn modelId="{F12499B5-71A0-0142-BFE4-DA2BB5237AA3}" type="presParOf" srcId="{41F8F8BF-7B73-D440-A94F-29B2A4982950}" destId="{4AD23615-0F6A-D648-ACFC-75FA0C8FCD7E}" srcOrd="0" destOrd="0" presId="urn:microsoft.com/office/officeart/2008/layout/LinedList"/>
    <dgm:cxn modelId="{DC724A93-7787-5849-B3D3-6865AD9B5D80}" type="presParOf" srcId="{41F8F8BF-7B73-D440-A94F-29B2A4982950}" destId="{8A7C31FC-4B26-3B4C-966C-2FA94E5496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92C44E-38C1-416B-9E63-5B3DA0B40B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0A179A-7166-4E5E-9A0E-18AB1C81B2E5}">
      <dgm:prSet/>
      <dgm:spPr/>
      <dgm:t>
        <a:bodyPr/>
        <a:lstStyle/>
        <a:p>
          <a:r>
            <a:rPr lang="tr-TR" dirty="0">
              <a:solidFill>
                <a:schemeClr val="tx1"/>
              </a:solidFill>
              <a:highlight>
                <a:srgbClr val="FFFF00"/>
              </a:highlight>
            </a:rPr>
            <a:t>Transferin </a:t>
          </a:r>
          <a:r>
            <a:rPr lang="tr-TR" dirty="0"/>
            <a:t>demiri kullanılacağı dokulara götürür</a:t>
          </a:r>
          <a:endParaRPr lang="en-US" dirty="0"/>
        </a:p>
      </dgm:t>
    </dgm:pt>
    <dgm:pt modelId="{A33D417E-9B46-412D-8BD3-2BED04E764ED}" type="parTrans" cxnId="{14CFFB27-204A-4593-8BA2-9FF61830C439}">
      <dgm:prSet/>
      <dgm:spPr/>
      <dgm:t>
        <a:bodyPr/>
        <a:lstStyle/>
        <a:p>
          <a:endParaRPr lang="en-US"/>
        </a:p>
      </dgm:t>
    </dgm:pt>
    <dgm:pt modelId="{4ECA62BF-F8DA-401C-9212-AABF0259688B}" type="sibTrans" cxnId="{14CFFB27-204A-4593-8BA2-9FF61830C439}">
      <dgm:prSet/>
      <dgm:spPr/>
      <dgm:t>
        <a:bodyPr/>
        <a:lstStyle/>
        <a:p>
          <a:endParaRPr lang="en-US"/>
        </a:p>
      </dgm:t>
    </dgm:pt>
    <dgm:pt modelId="{F04F9580-9438-4CE0-AA65-E912B782AF95}">
      <dgm:prSet/>
      <dgm:spPr/>
      <dgm:t>
        <a:bodyPr/>
        <a:lstStyle/>
        <a:p>
          <a:r>
            <a:rPr lang="tr-TR"/>
            <a:t>Hücre yüzeyinde bulunan TFR ile demir-transferin kompleksi hücre içine girer</a:t>
          </a:r>
          <a:endParaRPr lang="en-US"/>
        </a:p>
      </dgm:t>
    </dgm:pt>
    <dgm:pt modelId="{A686BDCD-0807-4B62-B7AD-DE37DD59FAA0}" type="parTrans" cxnId="{E2986839-5F82-4D60-8E36-B2183A5A2DD5}">
      <dgm:prSet/>
      <dgm:spPr/>
      <dgm:t>
        <a:bodyPr/>
        <a:lstStyle/>
        <a:p>
          <a:endParaRPr lang="en-US"/>
        </a:p>
      </dgm:t>
    </dgm:pt>
    <dgm:pt modelId="{4379EA2D-EF20-45F1-8948-DB92615690BC}" type="sibTrans" cxnId="{E2986839-5F82-4D60-8E36-B2183A5A2DD5}">
      <dgm:prSet/>
      <dgm:spPr/>
      <dgm:t>
        <a:bodyPr/>
        <a:lstStyle/>
        <a:p>
          <a:endParaRPr lang="en-US"/>
        </a:p>
      </dgm:t>
    </dgm:pt>
    <dgm:pt modelId="{8ADB773B-1702-5A4B-9F94-1E5B6007FC25}" type="pres">
      <dgm:prSet presAssocID="{D792C44E-38C1-416B-9E63-5B3DA0B40B7E}" presName="linear" presStyleCnt="0">
        <dgm:presLayoutVars>
          <dgm:animLvl val="lvl"/>
          <dgm:resizeHandles val="exact"/>
        </dgm:presLayoutVars>
      </dgm:prSet>
      <dgm:spPr/>
    </dgm:pt>
    <dgm:pt modelId="{195AECF3-6D72-EB4C-8227-ADE40766BB98}" type="pres">
      <dgm:prSet presAssocID="{460A179A-7166-4E5E-9A0E-18AB1C81B2E5}" presName="parentText" presStyleLbl="node1" presStyleIdx="0" presStyleCnt="2">
        <dgm:presLayoutVars>
          <dgm:chMax val="0"/>
          <dgm:bulletEnabled val="1"/>
        </dgm:presLayoutVars>
      </dgm:prSet>
      <dgm:spPr/>
    </dgm:pt>
    <dgm:pt modelId="{BE2A03BD-B2FB-F343-AD5F-62E08225C6DD}" type="pres">
      <dgm:prSet presAssocID="{4ECA62BF-F8DA-401C-9212-AABF0259688B}" presName="spacer" presStyleCnt="0"/>
      <dgm:spPr/>
    </dgm:pt>
    <dgm:pt modelId="{C52F4DCE-CDE8-2049-831D-9599E0BB42EF}" type="pres">
      <dgm:prSet presAssocID="{F04F9580-9438-4CE0-AA65-E912B782AF95}" presName="parentText" presStyleLbl="node1" presStyleIdx="1" presStyleCnt="2">
        <dgm:presLayoutVars>
          <dgm:chMax val="0"/>
          <dgm:bulletEnabled val="1"/>
        </dgm:presLayoutVars>
      </dgm:prSet>
      <dgm:spPr/>
    </dgm:pt>
  </dgm:ptLst>
  <dgm:cxnLst>
    <dgm:cxn modelId="{14CFFB27-204A-4593-8BA2-9FF61830C439}" srcId="{D792C44E-38C1-416B-9E63-5B3DA0B40B7E}" destId="{460A179A-7166-4E5E-9A0E-18AB1C81B2E5}" srcOrd="0" destOrd="0" parTransId="{A33D417E-9B46-412D-8BD3-2BED04E764ED}" sibTransId="{4ECA62BF-F8DA-401C-9212-AABF0259688B}"/>
    <dgm:cxn modelId="{E2986839-5F82-4D60-8E36-B2183A5A2DD5}" srcId="{D792C44E-38C1-416B-9E63-5B3DA0B40B7E}" destId="{F04F9580-9438-4CE0-AA65-E912B782AF95}" srcOrd="1" destOrd="0" parTransId="{A686BDCD-0807-4B62-B7AD-DE37DD59FAA0}" sibTransId="{4379EA2D-EF20-45F1-8948-DB92615690BC}"/>
    <dgm:cxn modelId="{48824396-6340-4D49-9A57-B805A703CD44}" type="presOf" srcId="{F04F9580-9438-4CE0-AA65-E912B782AF95}" destId="{C52F4DCE-CDE8-2049-831D-9599E0BB42EF}" srcOrd="0" destOrd="0" presId="urn:microsoft.com/office/officeart/2005/8/layout/vList2"/>
    <dgm:cxn modelId="{CF8B54B3-1D3F-724A-89AF-B0B692A2FE3F}" type="presOf" srcId="{D792C44E-38C1-416B-9E63-5B3DA0B40B7E}" destId="{8ADB773B-1702-5A4B-9F94-1E5B6007FC25}" srcOrd="0" destOrd="0" presId="urn:microsoft.com/office/officeart/2005/8/layout/vList2"/>
    <dgm:cxn modelId="{A4BC10C0-DF2C-A24D-BF2B-19F94B922DFE}" type="presOf" srcId="{460A179A-7166-4E5E-9A0E-18AB1C81B2E5}" destId="{195AECF3-6D72-EB4C-8227-ADE40766BB98}" srcOrd="0" destOrd="0" presId="urn:microsoft.com/office/officeart/2005/8/layout/vList2"/>
    <dgm:cxn modelId="{1CC97E36-D756-0F40-8638-67D90527C652}" type="presParOf" srcId="{8ADB773B-1702-5A4B-9F94-1E5B6007FC25}" destId="{195AECF3-6D72-EB4C-8227-ADE40766BB98}" srcOrd="0" destOrd="0" presId="urn:microsoft.com/office/officeart/2005/8/layout/vList2"/>
    <dgm:cxn modelId="{B0C0DFD7-032A-9347-A7FE-0C6462368C11}" type="presParOf" srcId="{8ADB773B-1702-5A4B-9F94-1E5B6007FC25}" destId="{BE2A03BD-B2FB-F343-AD5F-62E08225C6DD}" srcOrd="1" destOrd="0" presId="urn:microsoft.com/office/officeart/2005/8/layout/vList2"/>
    <dgm:cxn modelId="{0DD07F67-9AA3-7D49-82C1-9AE5E38EB418}" type="presParOf" srcId="{8ADB773B-1702-5A4B-9F94-1E5B6007FC25}" destId="{C52F4DCE-CDE8-2049-831D-9599E0BB42E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B9B263-3FCE-4EFF-AD6B-9FFC9DA15A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1522BA-5E7C-45B4-9E00-4A3092EBC5B1}">
      <dgm:prSet/>
      <dgm:spPr/>
      <dgm:t>
        <a:bodyPr/>
        <a:lstStyle/>
        <a:p>
          <a:r>
            <a:rPr lang="tr-TR"/>
            <a:t>Demir eksikliği anemisinin en sık nedeni kan kaybıdır</a:t>
          </a:r>
          <a:endParaRPr lang="en-US"/>
        </a:p>
      </dgm:t>
    </dgm:pt>
    <dgm:pt modelId="{574311D4-E82F-45A9-A9AE-05011439D38C}" type="parTrans" cxnId="{1A3AF90E-3EFC-4ECF-A7C7-35D0907192B6}">
      <dgm:prSet/>
      <dgm:spPr/>
      <dgm:t>
        <a:bodyPr/>
        <a:lstStyle/>
        <a:p>
          <a:endParaRPr lang="en-US"/>
        </a:p>
      </dgm:t>
    </dgm:pt>
    <dgm:pt modelId="{E344E5B1-F7A6-4429-97AF-8F23148B1869}" type="sibTrans" cxnId="{1A3AF90E-3EFC-4ECF-A7C7-35D0907192B6}">
      <dgm:prSet/>
      <dgm:spPr/>
      <dgm:t>
        <a:bodyPr/>
        <a:lstStyle/>
        <a:p>
          <a:endParaRPr lang="en-US"/>
        </a:p>
      </dgm:t>
    </dgm:pt>
    <dgm:pt modelId="{10FCD588-816F-41A3-9A2B-E835D63E328D}">
      <dgm:prSet/>
      <dgm:spPr/>
      <dgm:t>
        <a:bodyPr/>
        <a:lstStyle/>
        <a:p>
          <a:r>
            <a:rPr lang="tr-TR"/>
            <a:t>Kanamaların büyük çoğunlu az miktarlarda olduğu için gözle görülmez ancak ayrıntılı incelemelerle tespit edilebilir</a:t>
          </a:r>
          <a:endParaRPr lang="en-US"/>
        </a:p>
      </dgm:t>
    </dgm:pt>
    <dgm:pt modelId="{E678E685-DD23-41E9-BF7A-A5D28904144B}" type="parTrans" cxnId="{81312BA8-35E8-469F-A566-C005CB6B62F6}">
      <dgm:prSet/>
      <dgm:spPr/>
      <dgm:t>
        <a:bodyPr/>
        <a:lstStyle/>
        <a:p>
          <a:endParaRPr lang="en-US"/>
        </a:p>
      </dgm:t>
    </dgm:pt>
    <dgm:pt modelId="{C066499B-FCD1-469F-823D-CA977ABDC38D}" type="sibTrans" cxnId="{81312BA8-35E8-469F-A566-C005CB6B62F6}">
      <dgm:prSet/>
      <dgm:spPr/>
      <dgm:t>
        <a:bodyPr/>
        <a:lstStyle/>
        <a:p>
          <a:endParaRPr lang="en-US"/>
        </a:p>
      </dgm:t>
    </dgm:pt>
    <dgm:pt modelId="{40847529-91B6-491C-8B17-65FDFF5E7B08}">
      <dgm:prSet/>
      <dgm:spPr/>
      <dgm:t>
        <a:bodyPr/>
        <a:lstStyle/>
        <a:p>
          <a:r>
            <a:rPr lang="tr-TR"/>
            <a:t>Kanamaların en sık görüldüğü bölge gastrointestinal sitemdir</a:t>
          </a:r>
          <a:endParaRPr lang="en-US"/>
        </a:p>
      </dgm:t>
    </dgm:pt>
    <dgm:pt modelId="{FBDE13EB-CFA8-4A01-9BBC-D8E64A07B3C3}" type="parTrans" cxnId="{9C810E1F-FD47-42F6-8D9D-A55BF9F83734}">
      <dgm:prSet/>
      <dgm:spPr/>
      <dgm:t>
        <a:bodyPr/>
        <a:lstStyle/>
        <a:p>
          <a:endParaRPr lang="en-US"/>
        </a:p>
      </dgm:t>
    </dgm:pt>
    <dgm:pt modelId="{4264A369-FE97-4246-AA37-F7E67598BD6E}" type="sibTrans" cxnId="{9C810E1F-FD47-42F6-8D9D-A55BF9F83734}">
      <dgm:prSet/>
      <dgm:spPr/>
      <dgm:t>
        <a:bodyPr/>
        <a:lstStyle/>
        <a:p>
          <a:endParaRPr lang="en-US"/>
        </a:p>
      </dgm:t>
    </dgm:pt>
    <dgm:pt modelId="{679A4795-5A53-4C4B-87CD-879D87DF863F}" type="pres">
      <dgm:prSet presAssocID="{35B9B263-3FCE-4EFF-AD6B-9FFC9DA15AFD}" presName="root" presStyleCnt="0">
        <dgm:presLayoutVars>
          <dgm:dir/>
          <dgm:resizeHandles val="exact"/>
        </dgm:presLayoutVars>
      </dgm:prSet>
      <dgm:spPr/>
    </dgm:pt>
    <dgm:pt modelId="{71D8C9D9-285B-43B3-8DE7-7C3412567510}" type="pres">
      <dgm:prSet presAssocID="{661522BA-5E7C-45B4-9E00-4A3092EBC5B1}" presName="compNode" presStyleCnt="0"/>
      <dgm:spPr/>
    </dgm:pt>
    <dgm:pt modelId="{DA15007B-BBFE-4540-90D6-C10E86D56C85}" type="pres">
      <dgm:prSet presAssocID="{661522BA-5E7C-45B4-9E00-4A3092EBC5B1}" presName="bgRect" presStyleLbl="bgShp" presStyleIdx="0" presStyleCnt="3"/>
      <dgm:spPr/>
    </dgm:pt>
    <dgm:pt modelId="{6C79BCDA-C365-4B11-9CFD-63CD92B9014F}" type="pres">
      <dgm:prSet presAssocID="{661522BA-5E7C-45B4-9E00-4A3092EBC5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ay işareti"/>
        </a:ext>
      </dgm:extLst>
    </dgm:pt>
    <dgm:pt modelId="{F69EE8D9-A939-44AA-8BDC-D447BC766B59}" type="pres">
      <dgm:prSet presAssocID="{661522BA-5E7C-45B4-9E00-4A3092EBC5B1}" presName="spaceRect" presStyleCnt="0"/>
      <dgm:spPr/>
    </dgm:pt>
    <dgm:pt modelId="{4DD37B9F-5EF0-4BA3-A04D-AA2863715263}" type="pres">
      <dgm:prSet presAssocID="{661522BA-5E7C-45B4-9E00-4A3092EBC5B1}" presName="parTx" presStyleLbl="revTx" presStyleIdx="0" presStyleCnt="3">
        <dgm:presLayoutVars>
          <dgm:chMax val="0"/>
          <dgm:chPref val="0"/>
        </dgm:presLayoutVars>
      </dgm:prSet>
      <dgm:spPr/>
    </dgm:pt>
    <dgm:pt modelId="{9DD487BC-9B16-4F44-B69A-622172723A63}" type="pres">
      <dgm:prSet presAssocID="{E344E5B1-F7A6-4429-97AF-8F23148B1869}" presName="sibTrans" presStyleCnt="0"/>
      <dgm:spPr/>
    </dgm:pt>
    <dgm:pt modelId="{93EEDD1D-80A4-46D1-A6C3-1A2F60EBCBC9}" type="pres">
      <dgm:prSet presAssocID="{10FCD588-816F-41A3-9A2B-E835D63E328D}" presName="compNode" presStyleCnt="0"/>
      <dgm:spPr/>
    </dgm:pt>
    <dgm:pt modelId="{FFD2C336-5D48-4421-A5C3-89D282028F0B}" type="pres">
      <dgm:prSet presAssocID="{10FCD588-816F-41A3-9A2B-E835D63E328D}" presName="bgRect" presStyleLbl="bgShp" presStyleIdx="1" presStyleCnt="3"/>
      <dgm:spPr/>
    </dgm:pt>
    <dgm:pt modelId="{9591E768-E1AB-4FE4-ABE3-88D55008AE13}" type="pres">
      <dgm:prSet presAssocID="{10FCD588-816F-41A3-9A2B-E835D63E32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0D40FB2-E882-4A77-B3CF-E659A805E929}" type="pres">
      <dgm:prSet presAssocID="{10FCD588-816F-41A3-9A2B-E835D63E328D}" presName="spaceRect" presStyleCnt="0"/>
      <dgm:spPr/>
    </dgm:pt>
    <dgm:pt modelId="{5B5436F7-1841-4717-B561-8F4E93ED7B4B}" type="pres">
      <dgm:prSet presAssocID="{10FCD588-816F-41A3-9A2B-E835D63E328D}" presName="parTx" presStyleLbl="revTx" presStyleIdx="1" presStyleCnt="3">
        <dgm:presLayoutVars>
          <dgm:chMax val="0"/>
          <dgm:chPref val="0"/>
        </dgm:presLayoutVars>
      </dgm:prSet>
      <dgm:spPr/>
    </dgm:pt>
    <dgm:pt modelId="{CF120E77-CB60-45A4-9059-5E34FBC268FE}" type="pres">
      <dgm:prSet presAssocID="{C066499B-FCD1-469F-823D-CA977ABDC38D}" presName="sibTrans" presStyleCnt="0"/>
      <dgm:spPr/>
    </dgm:pt>
    <dgm:pt modelId="{A69EEA5C-0C0A-4FBC-8188-1DE99CCD3039}" type="pres">
      <dgm:prSet presAssocID="{40847529-91B6-491C-8B17-65FDFF5E7B08}" presName="compNode" presStyleCnt="0"/>
      <dgm:spPr/>
    </dgm:pt>
    <dgm:pt modelId="{B71E9038-2A0C-4161-A8EF-B003C3727133}" type="pres">
      <dgm:prSet presAssocID="{40847529-91B6-491C-8B17-65FDFF5E7B08}" presName="bgRect" presStyleLbl="bgShp" presStyleIdx="2" presStyleCnt="3"/>
      <dgm:spPr/>
    </dgm:pt>
    <dgm:pt modelId="{405AF1BC-0A01-4869-BDC0-7C36582DEEB2}" type="pres">
      <dgm:prSet presAssocID="{40847529-91B6-491C-8B17-65FDFF5E7B0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ıldız"/>
        </a:ext>
      </dgm:extLst>
    </dgm:pt>
    <dgm:pt modelId="{2680D4B9-D27B-4E51-8699-4DEB2020689E}" type="pres">
      <dgm:prSet presAssocID="{40847529-91B6-491C-8B17-65FDFF5E7B08}" presName="spaceRect" presStyleCnt="0"/>
      <dgm:spPr/>
    </dgm:pt>
    <dgm:pt modelId="{E71CA383-58EE-4827-9AF6-96F4C18E5D18}" type="pres">
      <dgm:prSet presAssocID="{40847529-91B6-491C-8B17-65FDFF5E7B08}" presName="parTx" presStyleLbl="revTx" presStyleIdx="2" presStyleCnt="3">
        <dgm:presLayoutVars>
          <dgm:chMax val="0"/>
          <dgm:chPref val="0"/>
        </dgm:presLayoutVars>
      </dgm:prSet>
      <dgm:spPr/>
    </dgm:pt>
  </dgm:ptLst>
  <dgm:cxnLst>
    <dgm:cxn modelId="{1A3AF90E-3EFC-4ECF-A7C7-35D0907192B6}" srcId="{35B9B263-3FCE-4EFF-AD6B-9FFC9DA15AFD}" destId="{661522BA-5E7C-45B4-9E00-4A3092EBC5B1}" srcOrd="0" destOrd="0" parTransId="{574311D4-E82F-45A9-A9AE-05011439D38C}" sibTransId="{E344E5B1-F7A6-4429-97AF-8F23148B1869}"/>
    <dgm:cxn modelId="{9C810E1F-FD47-42F6-8D9D-A55BF9F83734}" srcId="{35B9B263-3FCE-4EFF-AD6B-9FFC9DA15AFD}" destId="{40847529-91B6-491C-8B17-65FDFF5E7B08}" srcOrd="2" destOrd="0" parTransId="{FBDE13EB-CFA8-4A01-9BBC-D8E64A07B3C3}" sibTransId="{4264A369-FE97-4246-AA37-F7E67598BD6E}"/>
    <dgm:cxn modelId="{66EA5E57-97CF-4647-86D2-2EB429CACA4C}" type="presOf" srcId="{35B9B263-3FCE-4EFF-AD6B-9FFC9DA15AFD}" destId="{679A4795-5A53-4C4B-87CD-879D87DF863F}" srcOrd="0" destOrd="0" presId="urn:microsoft.com/office/officeart/2018/2/layout/IconVerticalSolidList"/>
    <dgm:cxn modelId="{58FFD95C-D9DF-46AD-900D-61F1421D3C96}" type="presOf" srcId="{661522BA-5E7C-45B4-9E00-4A3092EBC5B1}" destId="{4DD37B9F-5EF0-4BA3-A04D-AA2863715263}" srcOrd="0" destOrd="0" presId="urn:microsoft.com/office/officeart/2018/2/layout/IconVerticalSolidList"/>
    <dgm:cxn modelId="{81312BA8-35E8-469F-A566-C005CB6B62F6}" srcId="{35B9B263-3FCE-4EFF-AD6B-9FFC9DA15AFD}" destId="{10FCD588-816F-41A3-9A2B-E835D63E328D}" srcOrd="1" destOrd="0" parTransId="{E678E685-DD23-41E9-BF7A-A5D28904144B}" sibTransId="{C066499B-FCD1-469F-823D-CA977ABDC38D}"/>
    <dgm:cxn modelId="{5F41D2DA-63CD-4B40-8D76-9A2665A5C9B6}" type="presOf" srcId="{40847529-91B6-491C-8B17-65FDFF5E7B08}" destId="{E71CA383-58EE-4827-9AF6-96F4C18E5D18}" srcOrd="0" destOrd="0" presId="urn:microsoft.com/office/officeart/2018/2/layout/IconVerticalSolidList"/>
    <dgm:cxn modelId="{E45A53FF-A711-4ED2-A59E-8A5F7FEDCF71}" type="presOf" srcId="{10FCD588-816F-41A3-9A2B-E835D63E328D}" destId="{5B5436F7-1841-4717-B561-8F4E93ED7B4B}" srcOrd="0" destOrd="0" presId="urn:microsoft.com/office/officeart/2018/2/layout/IconVerticalSolidList"/>
    <dgm:cxn modelId="{EB6CB213-9D58-490E-A617-BFF7175CDAB9}" type="presParOf" srcId="{679A4795-5A53-4C4B-87CD-879D87DF863F}" destId="{71D8C9D9-285B-43B3-8DE7-7C3412567510}" srcOrd="0" destOrd="0" presId="urn:microsoft.com/office/officeart/2018/2/layout/IconVerticalSolidList"/>
    <dgm:cxn modelId="{BF1BFC32-5C86-40B2-B517-3B5737A8C864}" type="presParOf" srcId="{71D8C9D9-285B-43B3-8DE7-7C3412567510}" destId="{DA15007B-BBFE-4540-90D6-C10E86D56C85}" srcOrd="0" destOrd="0" presId="urn:microsoft.com/office/officeart/2018/2/layout/IconVerticalSolidList"/>
    <dgm:cxn modelId="{DAD91A26-5B11-471D-BEF3-A91F16A521DA}" type="presParOf" srcId="{71D8C9D9-285B-43B3-8DE7-7C3412567510}" destId="{6C79BCDA-C365-4B11-9CFD-63CD92B9014F}" srcOrd="1" destOrd="0" presId="urn:microsoft.com/office/officeart/2018/2/layout/IconVerticalSolidList"/>
    <dgm:cxn modelId="{F964A96C-1D40-4C38-A01F-D53394A0A5B6}" type="presParOf" srcId="{71D8C9D9-285B-43B3-8DE7-7C3412567510}" destId="{F69EE8D9-A939-44AA-8BDC-D447BC766B59}" srcOrd="2" destOrd="0" presId="urn:microsoft.com/office/officeart/2018/2/layout/IconVerticalSolidList"/>
    <dgm:cxn modelId="{7D12D5DD-E0D8-4309-B60A-73654D2BA0BE}" type="presParOf" srcId="{71D8C9D9-285B-43B3-8DE7-7C3412567510}" destId="{4DD37B9F-5EF0-4BA3-A04D-AA2863715263}" srcOrd="3" destOrd="0" presId="urn:microsoft.com/office/officeart/2018/2/layout/IconVerticalSolidList"/>
    <dgm:cxn modelId="{4870D5DC-DE17-401E-94C1-613E24F3E7DA}" type="presParOf" srcId="{679A4795-5A53-4C4B-87CD-879D87DF863F}" destId="{9DD487BC-9B16-4F44-B69A-622172723A63}" srcOrd="1" destOrd="0" presId="urn:microsoft.com/office/officeart/2018/2/layout/IconVerticalSolidList"/>
    <dgm:cxn modelId="{BE82EAB9-A7EA-4068-AF05-245E65A47248}" type="presParOf" srcId="{679A4795-5A53-4C4B-87CD-879D87DF863F}" destId="{93EEDD1D-80A4-46D1-A6C3-1A2F60EBCBC9}" srcOrd="2" destOrd="0" presId="urn:microsoft.com/office/officeart/2018/2/layout/IconVerticalSolidList"/>
    <dgm:cxn modelId="{9890ACC8-9772-4349-B176-D1967996A8B6}" type="presParOf" srcId="{93EEDD1D-80A4-46D1-A6C3-1A2F60EBCBC9}" destId="{FFD2C336-5D48-4421-A5C3-89D282028F0B}" srcOrd="0" destOrd="0" presId="urn:microsoft.com/office/officeart/2018/2/layout/IconVerticalSolidList"/>
    <dgm:cxn modelId="{1285342C-F3AB-40C9-8C62-4A24902048DF}" type="presParOf" srcId="{93EEDD1D-80A4-46D1-A6C3-1A2F60EBCBC9}" destId="{9591E768-E1AB-4FE4-ABE3-88D55008AE13}" srcOrd="1" destOrd="0" presId="urn:microsoft.com/office/officeart/2018/2/layout/IconVerticalSolidList"/>
    <dgm:cxn modelId="{A1746769-13F9-4F8C-9F4A-94ED25B75885}" type="presParOf" srcId="{93EEDD1D-80A4-46D1-A6C3-1A2F60EBCBC9}" destId="{F0D40FB2-E882-4A77-B3CF-E659A805E929}" srcOrd="2" destOrd="0" presId="urn:microsoft.com/office/officeart/2018/2/layout/IconVerticalSolidList"/>
    <dgm:cxn modelId="{E21DF036-EC4F-4105-BA95-8E5C5DEE1B44}" type="presParOf" srcId="{93EEDD1D-80A4-46D1-A6C3-1A2F60EBCBC9}" destId="{5B5436F7-1841-4717-B561-8F4E93ED7B4B}" srcOrd="3" destOrd="0" presId="urn:microsoft.com/office/officeart/2018/2/layout/IconVerticalSolidList"/>
    <dgm:cxn modelId="{1B765664-F48E-4752-86A9-6859FC61F6AC}" type="presParOf" srcId="{679A4795-5A53-4C4B-87CD-879D87DF863F}" destId="{CF120E77-CB60-45A4-9059-5E34FBC268FE}" srcOrd="3" destOrd="0" presId="urn:microsoft.com/office/officeart/2018/2/layout/IconVerticalSolidList"/>
    <dgm:cxn modelId="{B8004A7B-C7EC-49DE-A47F-0A1F36F937E6}" type="presParOf" srcId="{679A4795-5A53-4C4B-87CD-879D87DF863F}" destId="{A69EEA5C-0C0A-4FBC-8188-1DE99CCD3039}" srcOrd="4" destOrd="0" presId="urn:microsoft.com/office/officeart/2018/2/layout/IconVerticalSolidList"/>
    <dgm:cxn modelId="{E491ECD6-11DC-4839-A5E8-2F2F5DC5B7AE}" type="presParOf" srcId="{A69EEA5C-0C0A-4FBC-8188-1DE99CCD3039}" destId="{B71E9038-2A0C-4161-A8EF-B003C3727133}" srcOrd="0" destOrd="0" presId="urn:microsoft.com/office/officeart/2018/2/layout/IconVerticalSolidList"/>
    <dgm:cxn modelId="{05328DE2-16F6-4BB2-97E4-B2D92D4552F8}" type="presParOf" srcId="{A69EEA5C-0C0A-4FBC-8188-1DE99CCD3039}" destId="{405AF1BC-0A01-4869-BDC0-7C36582DEEB2}" srcOrd="1" destOrd="0" presId="urn:microsoft.com/office/officeart/2018/2/layout/IconVerticalSolidList"/>
    <dgm:cxn modelId="{B8163C0A-B068-48BD-A70C-31CE53A57DB2}" type="presParOf" srcId="{A69EEA5C-0C0A-4FBC-8188-1DE99CCD3039}" destId="{2680D4B9-D27B-4E51-8699-4DEB2020689E}" srcOrd="2" destOrd="0" presId="urn:microsoft.com/office/officeart/2018/2/layout/IconVerticalSolidList"/>
    <dgm:cxn modelId="{8FFA7270-A3AB-4A42-BC90-EC04094E2618}" type="presParOf" srcId="{A69EEA5C-0C0A-4FBC-8188-1DE99CCD3039}" destId="{E71CA383-58EE-4827-9AF6-96F4C18E5D1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07D4159-D90C-478A-8E9F-566D2C14056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DEDEE5B-4A56-4CE1-9F6D-CA9FD7674ABA}">
      <dgm:prSet/>
      <dgm:spPr/>
      <dgm:t>
        <a:bodyPr/>
        <a:lstStyle/>
        <a:p>
          <a:r>
            <a:rPr lang="tr-TR"/>
            <a:t>Diyet</a:t>
          </a:r>
          <a:endParaRPr lang="en-US"/>
        </a:p>
      </dgm:t>
    </dgm:pt>
    <dgm:pt modelId="{32DF810C-0256-4A9F-8ACF-C72341F0C0D2}" type="parTrans" cxnId="{0BE26DCE-21A1-47C8-8630-C712E3E3A843}">
      <dgm:prSet/>
      <dgm:spPr/>
      <dgm:t>
        <a:bodyPr/>
        <a:lstStyle/>
        <a:p>
          <a:endParaRPr lang="en-US"/>
        </a:p>
      </dgm:t>
    </dgm:pt>
    <dgm:pt modelId="{3486561E-9B98-4729-9287-C93CC5741EB5}" type="sibTrans" cxnId="{0BE26DCE-21A1-47C8-8630-C712E3E3A843}">
      <dgm:prSet/>
      <dgm:spPr/>
      <dgm:t>
        <a:bodyPr/>
        <a:lstStyle/>
        <a:p>
          <a:endParaRPr lang="en-US"/>
        </a:p>
      </dgm:t>
    </dgm:pt>
    <dgm:pt modelId="{49BDA017-5CFC-445B-8EE8-652F412D7E89}">
      <dgm:prSet/>
      <dgm:spPr/>
      <dgm:t>
        <a:bodyPr/>
        <a:lstStyle/>
        <a:p>
          <a:r>
            <a:rPr lang="tr-TR"/>
            <a:t>Absorbsiyon bozukluğu</a:t>
          </a:r>
          <a:endParaRPr lang="en-US"/>
        </a:p>
      </dgm:t>
    </dgm:pt>
    <dgm:pt modelId="{944A2071-18A3-420E-839C-FBD9C494D85A}" type="parTrans" cxnId="{E55143E2-2E5B-4664-9C5D-77E8FD61E932}">
      <dgm:prSet/>
      <dgm:spPr/>
      <dgm:t>
        <a:bodyPr/>
        <a:lstStyle/>
        <a:p>
          <a:endParaRPr lang="en-US"/>
        </a:p>
      </dgm:t>
    </dgm:pt>
    <dgm:pt modelId="{8E26DD47-5AD4-4233-8212-6B1F19699863}" type="sibTrans" cxnId="{E55143E2-2E5B-4664-9C5D-77E8FD61E932}">
      <dgm:prSet/>
      <dgm:spPr/>
      <dgm:t>
        <a:bodyPr/>
        <a:lstStyle/>
        <a:p>
          <a:endParaRPr lang="en-US"/>
        </a:p>
      </dgm:t>
    </dgm:pt>
    <dgm:pt modelId="{C1060CFF-FC96-4B80-BA2E-311DA9B1CEBF}">
      <dgm:prSet/>
      <dgm:spPr/>
      <dgm:t>
        <a:bodyPr/>
        <a:lstStyle/>
        <a:p>
          <a:r>
            <a:rPr lang="tr-TR"/>
            <a:t>Kan Kaybı</a:t>
          </a:r>
          <a:endParaRPr lang="en-US"/>
        </a:p>
      </dgm:t>
    </dgm:pt>
    <dgm:pt modelId="{5A8D5164-086B-46D5-90D2-8412BD88B73E}" type="parTrans" cxnId="{11580E96-0422-41BC-8B80-78D24A610D09}">
      <dgm:prSet/>
      <dgm:spPr/>
      <dgm:t>
        <a:bodyPr/>
        <a:lstStyle/>
        <a:p>
          <a:endParaRPr lang="en-US"/>
        </a:p>
      </dgm:t>
    </dgm:pt>
    <dgm:pt modelId="{5474F4D1-0519-4C32-BD28-3622CD41E03E}" type="sibTrans" cxnId="{11580E96-0422-41BC-8B80-78D24A610D09}">
      <dgm:prSet/>
      <dgm:spPr/>
      <dgm:t>
        <a:bodyPr/>
        <a:lstStyle/>
        <a:p>
          <a:endParaRPr lang="en-US"/>
        </a:p>
      </dgm:t>
    </dgm:pt>
    <dgm:pt modelId="{A3F3F72B-3A73-4625-AE5E-5AEB210438F7}">
      <dgm:prSet/>
      <dgm:spPr/>
      <dgm:t>
        <a:bodyPr/>
        <a:lstStyle/>
        <a:p>
          <a:r>
            <a:rPr lang="tr-TR" dirty="0"/>
            <a:t>GIS</a:t>
          </a:r>
          <a:endParaRPr lang="en-US" dirty="0"/>
        </a:p>
      </dgm:t>
    </dgm:pt>
    <dgm:pt modelId="{74C253F4-49BC-4388-9C1A-369E87054EB0}" type="parTrans" cxnId="{9994A83C-F46B-4F5B-BF67-89C055662908}">
      <dgm:prSet/>
      <dgm:spPr/>
      <dgm:t>
        <a:bodyPr/>
        <a:lstStyle/>
        <a:p>
          <a:endParaRPr lang="en-US"/>
        </a:p>
      </dgm:t>
    </dgm:pt>
    <dgm:pt modelId="{CFA356A2-BAF9-4565-B445-CCF8FCA7E9AC}" type="sibTrans" cxnId="{9994A83C-F46B-4F5B-BF67-89C055662908}">
      <dgm:prSet/>
      <dgm:spPr/>
      <dgm:t>
        <a:bodyPr/>
        <a:lstStyle/>
        <a:p>
          <a:endParaRPr lang="en-US"/>
        </a:p>
      </dgm:t>
    </dgm:pt>
    <dgm:pt modelId="{C0519A2B-D1AD-4696-8468-5642EF01FFF5}">
      <dgm:prSet/>
      <dgm:spPr/>
      <dgm:t>
        <a:bodyPr/>
        <a:lstStyle/>
        <a:p>
          <a:r>
            <a:rPr lang="tr-TR"/>
            <a:t>Menstürasyon</a:t>
          </a:r>
          <a:endParaRPr lang="en-US"/>
        </a:p>
      </dgm:t>
    </dgm:pt>
    <dgm:pt modelId="{77891B6C-EDC1-4F17-9842-E42954B66715}" type="parTrans" cxnId="{75DDA182-A96E-4602-9BAE-A7DB81599C30}">
      <dgm:prSet/>
      <dgm:spPr/>
      <dgm:t>
        <a:bodyPr/>
        <a:lstStyle/>
        <a:p>
          <a:endParaRPr lang="en-US"/>
        </a:p>
      </dgm:t>
    </dgm:pt>
    <dgm:pt modelId="{F6B7438F-B5BB-41F0-B7CA-3FE98B3BFD13}" type="sibTrans" cxnId="{75DDA182-A96E-4602-9BAE-A7DB81599C30}">
      <dgm:prSet/>
      <dgm:spPr/>
      <dgm:t>
        <a:bodyPr/>
        <a:lstStyle/>
        <a:p>
          <a:endParaRPr lang="en-US"/>
        </a:p>
      </dgm:t>
    </dgm:pt>
    <dgm:pt modelId="{E2335B3A-1AD9-4B79-B643-D6AF233E093F}">
      <dgm:prSet/>
      <dgm:spPr/>
      <dgm:t>
        <a:bodyPr/>
        <a:lstStyle/>
        <a:p>
          <a:r>
            <a:rPr lang="tr-TR"/>
            <a:t>Kan verme</a:t>
          </a:r>
          <a:endParaRPr lang="en-US"/>
        </a:p>
      </dgm:t>
    </dgm:pt>
    <dgm:pt modelId="{54A24E6D-5EE5-45A4-A37C-2C26EC687908}" type="parTrans" cxnId="{D180F52A-3B31-4A3D-B99C-487C76B8DB13}">
      <dgm:prSet/>
      <dgm:spPr/>
      <dgm:t>
        <a:bodyPr/>
        <a:lstStyle/>
        <a:p>
          <a:endParaRPr lang="en-US"/>
        </a:p>
      </dgm:t>
    </dgm:pt>
    <dgm:pt modelId="{6F3F7051-4BA4-4757-B3D4-1ABDCAE4DED1}" type="sibTrans" cxnId="{D180F52A-3B31-4A3D-B99C-487C76B8DB13}">
      <dgm:prSet/>
      <dgm:spPr/>
      <dgm:t>
        <a:bodyPr/>
        <a:lstStyle/>
        <a:p>
          <a:endParaRPr lang="en-US"/>
        </a:p>
      </dgm:t>
    </dgm:pt>
    <dgm:pt modelId="{E908B8BE-A4C1-4932-9485-52627D92A483}">
      <dgm:prSet/>
      <dgm:spPr/>
      <dgm:t>
        <a:bodyPr/>
        <a:lstStyle/>
        <a:p>
          <a:r>
            <a:rPr lang="tr-TR"/>
            <a:t>Alveoler hemoraji</a:t>
          </a:r>
          <a:endParaRPr lang="en-US"/>
        </a:p>
      </dgm:t>
    </dgm:pt>
    <dgm:pt modelId="{0304C63B-5CED-495C-852F-8C045D068CE7}" type="parTrans" cxnId="{FC4B55B8-9049-4AAC-AAD2-7CB4D7A0AB92}">
      <dgm:prSet/>
      <dgm:spPr/>
      <dgm:t>
        <a:bodyPr/>
        <a:lstStyle/>
        <a:p>
          <a:endParaRPr lang="en-US"/>
        </a:p>
      </dgm:t>
    </dgm:pt>
    <dgm:pt modelId="{AC40F358-D4B0-4153-A4B6-5CF264B8DD92}" type="sibTrans" cxnId="{FC4B55B8-9049-4AAC-AAD2-7CB4D7A0AB92}">
      <dgm:prSet/>
      <dgm:spPr/>
      <dgm:t>
        <a:bodyPr/>
        <a:lstStyle/>
        <a:p>
          <a:endParaRPr lang="en-US"/>
        </a:p>
      </dgm:t>
    </dgm:pt>
    <dgm:pt modelId="{293C841D-F375-4BF3-B9CA-4BB611636533}">
      <dgm:prSet/>
      <dgm:spPr/>
      <dgm:t>
        <a:bodyPr/>
        <a:lstStyle/>
        <a:p>
          <a:r>
            <a:rPr lang="tr-TR" dirty="0" err="1"/>
            <a:t>Hemoglobinüri</a:t>
          </a:r>
          <a:endParaRPr lang="en-US" dirty="0"/>
        </a:p>
      </dgm:t>
    </dgm:pt>
    <dgm:pt modelId="{8E1D6521-A1EB-44B2-9028-2D4C14D654CD}" type="parTrans" cxnId="{2C528DAA-F223-4294-9848-A75B2BE0024F}">
      <dgm:prSet/>
      <dgm:spPr/>
      <dgm:t>
        <a:bodyPr/>
        <a:lstStyle/>
        <a:p>
          <a:endParaRPr lang="en-US"/>
        </a:p>
      </dgm:t>
    </dgm:pt>
    <dgm:pt modelId="{8DEBB72B-EE42-4A93-BC71-11FEE0FD9D27}" type="sibTrans" cxnId="{2C528DAA-F223-4294-9848-A75B2BE0024F}">
      <dgm:prSet/>
      <dgm:spPr/>
      <dgm:t>
        <a:bodyPr/>
        <a:lstStyle/>
        <a:p>
          <a:endParaRPr lang="en-US"/>
        </a:p>
      </dgm:t>
    </dgm:pt>
    <dgm:pt modelId="{E86C3FEF-7BFC-4E76-A5C4-73ED11D73F66}">
      <dgm:prSet/>
      <dgm:spPr/>
      <dgm:t>
        <a:bodyPr/>
        <a:lstStyle/>
        <a:p>
          <a:r>
            <a:rPr lang="tr-TR" dirty="0" err="1"/>
            <a:t>Herediter</a:t>
          </a:r>
          <a:r>
            <a:rPr lang="tr-TR" dirty="0"/>
            <a:t> hemorajik </a:t>
          </a:r>
          <a:r>
            <a:rPr lang="tr-TR" dirty="0" err="1"/>
            <a:t>telenjiektazi</a:t>
          </a:r>
          <a:endParaRPr lang="en-US" dirty="0"/>
        </a:p>
      </dgm:t>
    </dgm:pt>
    <dgm:pt modelId="{FD616AF2-7A2E-430A-910A-65D956FDF31A}" type="parTrans" cxnId="{1FB8CAE2-E3AA-493D-B2EA-A751EDC9F000}">
      <dgm:prSet/>
      <dgm:spPr/>
      <dgm:t>
        <a:bodyPr/>
        <a:lstStyle/>
        <a:p>
          <a:endParaRPr lang="en-US"/>
        </a:p>
      </dgm:t>
    </dgm:pt>
    <dgm:pt modelId="{702557CE-C661-4CAE-ADBE-CA0057841C86}" type="sibTrans" cxnId="{1FB8CAE2-E3AA-493D-B2EA-A751EDC9F000}">
      <dgm:prSet/>
      <dgm:spPr/>
      <dgm:t>
        <a:bodyPr/>
        <a:lstStyle/>
        <a:p>
          <a:endParaRPr lang="en-US"/>
        </a:p>
      </dgm:t>
    </dgm:pt>
    <dgm:pt modelId="{574BDCE5-A72B-4236-829F-459E81833B1D}">
      <dgm:prSet/>
      <dgm:spPr/>
      <dgm:t>
        <a:bodyPr/>
        <a:lstStyle/>
        <a:p>
          <a:r>
            <a:rPr lang="tr-TR"/>
            <a:t>Nozokomial kan kaybı</a:t>
          </a:r>
          <a:endParaRPr lang="en-US"/>
        </a:p>
      </dgm:t>
    </dgm:pt>
    <dgm:pt modelId="{B3B96BE7-8A0E-41A5-AE4C-BD8193A3171C}" type="parTrans" cxnId="{005690C2-09C1-489D-A1B7-F51656338220}">
      <dgm:prSet/>
      <dgm:spPr/>
      <dgm:t>
        <a:bodyPr/>
        <a:lstStyle/>
        <a:p>
          <a:endParaRPr lang="en-US"/>
        </a:p>
      </dgm:t>
    </dgm:pt>
    <dgm:pt modelId="{DF920517-9315-44AD-9364-9BEF20389611}" type="sibTrans" cxnId="{005690C2-09C1-489D-A1B7-F51656338220}">
      <dgm:prSet/>
      <dgm:spPr/>
      <dgm:t>
        <a:bodyPr/>
        <a:lstStyle/>
        <a:p>
          <a:endParaRPr lang="en-US"/>
        </a:p>
      </dgm:t>
    </dgm:pt>
    <dgm:pt modelId="{7AAC61EA-8496-42FB-947A-A4258B887935}">
      <dgm:prSet/>
      <dgm:spPr/>
      <dgm:t>
        <a:bodyPr/>
        <a:lstStyle/>
        <a:p>
          <a:r>
            <a:rPr lang="tr-TR"/>
            <a:t>KBY</a:t>
          </a:r>
          <a:endParaRPr lang="en-US"/>
        </a:p>
      </dgm:t>
    </dgm:pt>
    <dgm:pt modelId="{ABC66596-4EDD-4921-B551-1D046EB35698}" type="parTrans" cxnId="{1258C190-90B1-4AD1-B3FF-CD9D5AEC4A33}">
      <dgm:prSet/>
      <dgm:spPr/>
      <dgm:t>
        <a:bodyPr/>
        <a:lstStyle/>
        <a:p>
          <a:endParaRPr lang="en-US"/>
        </a:p>
      </dgm:t>
    </dgm:pt>
    <dgm:pt modelId="{F7623D8F-3F92-4536-819F-5AB70A38675D}" type="sibTrans" cxnId="{1258C190-90B1-4AD1-B3FF-CD9D5AEC4A33}">
      <dgm:prSet/>
      <dgm:spPr/>
      <dgm:t>
        <a:bodyPr/>
        <a:lstStyle/>
        <a:p>
          <a:endParaRPr lang="en-US"/>
        </a:p>
      </dgm:t>
    </dgm:pt>
    <dgm:pt modelId="{631B7DAA-B325-4959-A07B-C3DEAEF12F60}">
      <dgm:prSet/>
      <dgm:spPr/>
      <dgm:t>
        <a:bodyPr/>
        <a:lstStyle/>
        <a:p>
          <a:r>
            <a:rPr lang="tr-TR"/>
            <a:t>Koşucu anemisi</a:t>
          </a:r>
          <a:endParaRPr lang="en-US"/>
        </a:p>
      </dgm:t>
    </dgm:pt>
    <dgm:pt modelId="{169D97BE-B8D7-41E2-815D-A34C05B10F30}" type="parTrans" cxnId="{F8A8C147-1301-45D5-80A0-7BCECE2E3D82}">
      <dgm:prSet/>
      <dgm:spPr/>
      <dgm:t>
        <a:bodyPr/>
        <a:lstStyle/>
        <a:p>
          <a:endParaRPr lang="en-US"/>
        </a:p>
      </dgm:t>
    </dgm:pt>
    <dgm:pt modelId="{98F3A338-B6CD-4FD9-8B7C-0DB44D2DDC56}" type="sibTrans" cxnId="{F8A8C147-1301-45D5-80A0-7BCECE2E3D82}">
      <dgm:prSet/>
      <dgm:spPr/>
      <dgm:t>
        <a:bodyPr/>
        <a:lstStyle/>
        <a:p>
          <a:endParaRPr lang="en-US"/>
        </a:p>
      </dgm:t>
    </dgm:pt>
    <dgm:pt modelId="{AF4CB189-190B-4A72-A5C8-E9FE24CE19E9}">
      <dgm:prSet/>
      <dgm:spPr/>
      <dgm:t>
        <a:bodyPr/>
        <a:lstStyle/>
        <a:p>
          <a:r>
            <a:rPr lang="tr-TR"/>
            <a:t>Gebelik ve laktasyon</a:t>
          </a:r>
          <a:endParaRPr lang="en-US"/>
        </a:p>
      </dgm:t>
    </dgm:pt>
    <dgm:pt modelId="{2E923F97-EAB1-4ACE-987D-AB239498D92C}" type="parTrans" cxnId="{EB8FBD97-0BBB-46FF-9CFA-E83416287DD7}">
      <dgm:prSet/>
      <dgm:spPr/>
      <dgm:t>
        <a:bodyPr/>
        <a:lstStyle/>
        <a:p>
          <a:endParaRPr lang="en-US"/>
        </a:p>
      </dgm:t>
    </dgm:pt>
    <dgm:pt modelId="{FF281EBC-B04B-46FC-9FE7-2BAA9B2A74E0}" type="sibTrans" cxnId="{EB8FBD97-0BBB-46FF-9CFA-E83416287DD7}">
      <dgm:prSet/>
      <dgm:spPr/>
      <dgm:t>
        <a:bodyPr/>
        <a:lstStyle/>
        <a:p>
          <a:endParaRPr lang="en-US"/>
        </a:p>
      </dgm:t>
    </dgm:pt>
    <dgm:pt modelId="{B41EB42A-ECEF-B242-88C7-F60DFE459E0B}" type="pres">
      <dgm:prSet presAssocID="{F07D4159-D90C-478A-8E9F-566D2C140566}" presName="linear" presStyleCnt="0">
        <dgm:presLayoutVars>
          <dgm:animLvl val="lvl"/>
          <dgm:resizeHandles val="exact"/>
        </dgm:presLayoutVars>
      </dgm:prSet>
      <dgm:spPr/>
    </dgm:pt>
    <dgm:pt modelId="{D7921230-347D-DE4F-B375-295083A53256}" type="pres">
      <dgm:prSet presAssocID="{9DEDEE5B-4A56-4CE1-9F6D-CA9FD7674ABA}" presName="parentText" presStyleLbl="node1" presStyleIdx="0" presStyleCnt="4">
        <dgm:presLayoutVars>
          <dgm:chMax val="0"/>
          <dgm:bulletEnabled val="1"/>
        </dgm:presLayoutVars>
      </dgm:prSet>
      <dgm:spPr/>
    </dgm:pt>
    <dgm:pt modelId="{F1842E3B-2002-AC40-826D-289874BF56A9}" type="pres">
      <dgm:prSet presAssocID="{3486561E-9B98-4729-9287-C93CC5741EB5}" presName="spacer" presStyleCnt="0"/>
      <dgm:spPr/>
    </dgm:pt>
    <dgm:pt modelId="{CCC10D49-7DDA-DB4B-A0F7-992E697EDA70}" type="pres">
      <dgm:prSet presAssocID="{49BDA017-5CFC-445B-8EE8-652F412D7E89}" presName="parentText" presStyleLbl="node1" presStyleIdx="1" presStyleCnt="4">
        <dgm:presLayoutVars>
          <dgm:chMax val="0"/>
          <dgm:bulletEnabled val="1"/>
        </dgm:presLayoutVars>
      </dgm:prSet>
      <dgm:spPr/>
    </dgm:pt>
    <dgm:pt modelId="{BE44D887-4E59-4347-A08B-B1E7D600EF1F}" type="pres">
      <dgm:prSet presAssocID="{8E26DD47-5AD4-4233-8212-6B1F19699863}" presName="spacer" presStyleCnt="0"/>
      <dgm:spPr/>
    </dgm:pt>
    <dgm:pt modelId="{830D6459-1E15-8040-9766-4DD76195DDC7}" type="pres">
      <dgm:prSet presAssocID="{C1060CFF-FC96-4B80-BA2E-311DA9B1CEBF}" presName="parentText" presStyleLbl="node1" presStyleIdx="2" presStyleCnt="4">
        <dgm:presLayoutVars>
          <dgm:chMax val="0"/>
          <dgm:bulletEnabled val="1"/>
        </dgm:presLayoutVars>
      </dgm:prSet>
      <dgm:spPr/>
    </dgm:pt>
    <dgm:pt modelId="{E03DEC0C-3E04-F24D-A5CA-BF45E8759D12}" type="pres">
      <dgm:prSet presAssocID="{C1060CFF-FC96-4B80-BA2E-311DA9B1CEBF}" presName="childText" presStyleLbl="revTx" presStyleIdx="0" presStyleCnt="1">
        <dgm:presLayoutVars>
          <dgm:bulletEnabled val="1"/>
        </dgm:presLayoutVars>
      </dgm:prSet>
      <dgm:spPr/>
    </dgm:pt>
    <dgm:pt modelId="{95B17C0F-11AD-1E4B-A621-18C6DDB62E54}" type="pres">
      <dgm:prSet presAssocID="{AF4CB189-190B-4A72-A5C8-E9FE24CE19E9}" presName="parentText" presStyleLbl="node1" presStyleIdx="3" presStyleCnt="4">
        <dgm:presLayoutVars>
          <dgm:chMax val="0"/>
          <dgm:bulletEnabled val="1"/>
        </dgm:presLayoutVars>
      </dgm:prSet>
      <dgm:spPr/>
    </dgm:pt>
  </dgm:ptLst>
  <dgm:cxnLst>
    <dgm:cxn modelId="{41208700-E523-8546-95CC-5F87ED609A5B}" type="presOf" srcId="{293C841D-F375-4BF3-B9CA-4BB611636533}" destId="{E03DEC0C-3E04-F24D-A5CA-BF45E8759D12}" srcOrd="0" destOrd="4" presId="urn:microsoft.com/office/officeart/2005/8/layout/vList2"/>
    <dgm:cxn modelId="{E7E12301-5E91-0A4D-AC83-D2AA52B12F25}" type="presOf" srcId="{AF4CB189-190B-4A72-A5C8-E9FE24CE19E9}" destId="{95B17C0F-11AD-1E4B-A621-18C6DDB62E54}" srcOrd="0" destOrd="0" presId="urn:microsoft.com/office/officeart/2005/8/layout/vList2"/>
    <dgm:cxn modelId="{58B0AA16-168F-0645-B2F5-574D6DB5FC90}" type="presOf" srcId="{49BDA017-5CFC-445B-8EE8-652F412D7E89}" destId="{CCC10D49-7DDA-DB4B-A0F7-992E697EDA70}" srcOrd="0" destOrd="0" presId="urn:microsoft.com/office/officeart/2005/8/layout/vList2"/>
    <dgm:cxn modelId="{D180F52A-3B31-4A3D-B99C-487C76B8DB13}" srcId="{C1060CFF-FC96-4B80-BA2E-311DA9B1CEBF}" destId="{E2335B3A-1AD9-4B79-B643-D6AF233E093F}" srcOrd="2" destOrd="0" parTransId="{54A24E6D-5EE5-45A4-A37C-2C26EC687908}" sibTransId="{6F3F7051-4BA4-4757-B3D4-1ABDCAE4DED1}"/>
    <dgm:cxn modelId="{7C187533-05DA-CE48-B616-F7643D716EDD}" type="presOf" srcId="{A3F3F72B-3A73-4625-AE5E-5AEB210438F7}" destId="{E03DEC0C-3E04-F24D-A5CA-BF45E8759D12}" srcOrd="0" destOrd="0" presId="urn:microsoft.com/office/officeart/2005/8/layout/vList2"/>
    <dgm:cxn modelId="{9994A83C-F46B-4F5B-BF67-89C055662908}" srcId="{C1060CFF-FC96-4B80-BA2E-311DA9B1CEBF}" destId="{A3F3F72B-3A73-4625-AE5E-5AEB210438F7}" srcOrd="0" destOrd="0" parTransId="{74C253F4-49BC-4388-9C1A-369E87054EB0}" sibTransId="{CFA356A2-BAF9-4565-B445-CCF8FCA7E9AC}"/>
    <dgm:cxn modelId="{F8A8C147-1301-45D5-80A0-7BCECE2E3D82}" srcId="{C1060CFF-FC96-4B80-BA2E-311DA9B1CEBF}" destId="{631B7DAA-B325-4959-A07B-C3DEAEF12F60}" srcOrd="8" destOrd="0" parTransId="{169D97BE-B8D7-41E2-815D-A34C05B10F30}" sibTransId="{98F3A338-B6CD-4FD9-8B7C-0DB44D2DDC56}"/>
    <dgm:cxn modelId="{5921DC47-A395-6442-80AB-D5C259250582}" type="presOf" srcId="{C0519A2B-D1AD-4696-8468-5642EF01FFF5}" destId="{E03DEC0C-3E04-F24D-A5CA-BF45E8759D12}" srcOrd="0" destOrd="1" presId="urn:microsoft.com/office/officeart/2005/8/layout/vList2"/>
    <dgm:cxn modelId="{54CDF44C-6061-7A43-BC76-1A6A0FA6B93E}" type="presOf" srcId="{E908B8BE-A4C1-4932-9485-52627D92A483}" destId="{E03DEC0C-3E04-F24D-A5CA-BF45E8759D12}" srcOrd="0" destOrd="3" presId="urn:microsoft.com/office/officeart/2005/8/layout/vList2"/>
    <dgm:cxn modelId="{28B6044E-0F97-D24E-8E5D-C31DF663BE54}" type="presOf" srcId="{F07D4159-D90C-478A-8E9F-566D2C140566}" destId="{B41EB42A-ECEF-B242-88C7-F60DFE459E0B}" srcOrd="0" destOrd="0" presId="urn:microsoft.com/office/officeart/2005/8/layout/vList2"/>
    <dgm:cxn modelId="{D951C055-19E5-D745-ABDC-5137F2196BC9}" type="presOf" srcId="{E2335B3A-1AD9-4B79-B643-D6AF233E093F}" destId="{E03DEC0C-3E04-F24D-A5CA-BF45E8759D12}" srcOrd="0" destOrd="2" presId="urn:microsoft.com/office/officeart/2005/8/layout/vList2"/>
    <dgm:cxn modelId="{43BD4182-3AB0-4242-9A10-E5729700B28F}" type="presOf" srcId="{E86C3FEF-7BFC-4E76-A5C4-73ED11D73F66}" destId="{E03DEC0C-3E04-F24D-A5CA-BF45E8759D12}" srcOrd="0" destOrd="5" presId="urn:microsoft.com/office/officeart/2005/8/layout/vList2"/>
    <dgm:cxn modelId="{75DDA182-A96E-4602-9BAE-A7DB81599C30}" srcId="{C1060CFF-FC96-4B80-BA2E-311DA9B1CEBF}" destId="{C0519A2B-D1AD-4696-8468-5642EF01FFF5}" srcOrd="1" destOrd="0" parTransId="{77891B6C-EDC1-4F17-9842-E42954B66715}" sibTransId="{F6B7438F-B5BB-41F0-B7CA-3FE98B3BFD13}"/>
    <dgm:cxn modelId="{4A7DD587-FBBC-7146-8C9E-4ABC8C13AE81}" type="presOf" srcId="{C1060CFF-FC96-4B80-BA2E-311DA9B1CEBF}" destId="{830D6459-1E15-8040-9766-4DD76195DDC7}" srcOrd="0" destOrd="0" presId="urn:microsoft.com/office/officeart/2005/8/layout/vList2"/>
    <dgm:cxn modelId="{1258C190-90B1-4AD1-B3FF-CD9D5AEC4A33}" srcId="{C1060CFF-FC96-4B80-BA2E-311DA9B1CEBF}" destId="{7AAC61EA-8496-42FB-947A-A4258B887935}" srcOrd="7" destOrd="0" parTransId="{ABC66596-4EDD-4921-B551-1D046EB35698}" sibTransId="{F7623D8F-3F92-4536-819F-5AB70A38675D}"/>
    <dgm:cxn modelId="{11580E96-0422-41BC-8B80-78D24A610D09}" srcId="{F07D4159-D90C-478A-8E9F-566D2C140566}" destId="{C1060CFF-FC96-4B80-BA2E-311DA9B1CEBF}" srcOrd="2" destOrd="0" parTransId="{5A8D5164-086B-46D5-90D2-8412BD88B73E}" sibTransId="{5474F4D1-0519-4C32-BD28-3622CD41E03E}"/>
    <dgm:cxn modelId="{EB8FBD97-0BBB-46FF-9CFA-E83416287DD7}" srcId="{F07D4159-D90C-478A-8E9F-566D2C140566}" destId="{AF4CB189-190B-4A72-A5C8-E9FE24CE19E9}" srcOrd="3" destOrd="0" parTransId="{2E923F97-EAB1-4ACE-987D-AB239498D92C}" sibTransId="{FF281EBC-B04B-46FC-9FE7-2BAA9B2A74E0}"/>
    <dgm:cxn modelId="{2C528DAA-F223-4294-9848-A75B2BE0024F}" srcId="{C1060CFF-FC96-4B80-BA2E-311DA9B1CEBF}" destId="{293C841D-F375-4BF3-B9CA-4BB611636533}" srcOrd="4" destOrd="0" parTransId="{8E1D6521-A1EB-44B2-9028-2D4C14D654CD}" sibTransId="{8DEBB72B-EE42-4A93-BC71-11FEE0FD9D27}"/>
    <dgm:cxn modelId="{FC4B55B8-9049-4AAC-AAD2-7CB4D7A0AB92}" srcId="{C1060CFF-FC96-4B80-BA2E-311DA9B1CEBF}" destId="{E908B8BE-A4C1-4932-9485-52627D92A483}" srcOrd="3" destOrd="0" parTransId="{0304C63B-5CED-495C-852F-8C045D068CE7}" sibTransId="{AC40F358-D4B0-4153-A4B6-5CF264B8DD92}"/>
    <dgm:cxn modelId="{8CE6ABBB-88FF-F647-8DD7-ADCA1C81C473}" type="presOf" srcId="{9DEDEE5B-4A56-4CE1-9F6D-CA9FD7674ABA}" destId="{D7921230-347D-DE4F-B375-295083A53256}" srcOrd="0" destOrd="0" presId="urn:microsoft.com/office/officeart/2005/8/layout/vList2"/>
    <dgm:cxn modelId="{FA667FBC-A20E-C743-99F2-9BA051BA2DE5}" type="presOf" srcId="{574BDCE5-A72B-4236-829F-459E81833B1D}" destId="{E03DEC0C-3E04-F24D-A5CA-BF45E8759D12}" srcOrd="0" destOrd="6" presId="urn:microsoft.com/office/officeart/2005/8/layout/vList2"/>
    <dgm:cxn modelId="{005690C2-09C1-489D-A1B7-F51656338220}" srcId="{C1060CFF-FC96-4B80-BA2E-311DA9B1CEBF}" destId="{574BDCE5-A72B-4236-829F-459E81833B1D}" srcOrd="6" destOrd="0" parTransId="{B3B96BE7-8A0E-41A5-AE4C-BD8193A3171C}" sibTransId="{DF920517-9315-44AD-9364-9BEF20389611}"/>
    <dgm:cxn modelId="{0BE26DCE-21A1-47C8-8630-C712E3E3A843}" srcId="{F07D4159-D90C-478A-8E9F-566D2C140566}" destId="{9DEDEE5B-4A56-4CE1-9F6D-CA9FD7674ABA}" srcOrd="0" destOrd="0" parTransId="{32DF810C-0256-4A9F-8ACF-C72341F0C0D2}" sibTransId="{3486561E-9B98-4729-9287-C93CC5741EB5}"/>
    <dgm:cxn modelId="{E55143E2-2E5B-4664-9C5D-77E8FD61E932}" srcId="{F07D4159-D90C-478A-8E9F-566D2C140566}" destId="{49BDA017-5CFC-445B-8EE8-652F412D7E89}" srcOrd="1" destOrd="0" parTransId="{944A2071-18A3-420E-839C-FBD9C494D85A}" sibTransId="{8E26DD47-5AD4-4233-8212-6B1F19699863}"/>
    <dgm:cxn modelId="{1FB8CAE2-E3AA-493D-B2EA-A751EDC9F000}" srcId="{C1060CFF-FC96-4B80-BA2E-311DA9B1CEBF}" destId="{E86C3FEF-7BFC-4E76-A5C4-73ED11D73F66}" srcOrd="5" destOrd="0" parTransId="{FD616AF2-7A2E-430A-910A-65D956FDF31A}" sibTransId="{702557CE-C661-4CAE-ADBE-CA0057841C86}"/>
    <dgm:cxn modelId="{69EFB8F6-7752-594C-B9AF-2E391F93BC9F}" type="presOf" srcId="{7AAC61EA-8496-42FB-947A-A4258B887935}" destId="{E03DEC0C-3E04-F24D-A5CA-BF45E8759D12}" srcOrd="0" destOrd="7" presId="urn:microsoft.com/office/officeart/2005/8/layout/vList2"/>
    <dgm:cxn modelId="{28EF75FE-F919-8741-ABEE-CFCE09C084FC}" type="presOf" srcId="{631B7DAA-B325-4959-A07B-C3DEAEF12F60}" destId="{E03DEC0C-3E04-F24D-A5CA-BF45E8759D12}" srcOrd="0" destOrd="8" presId="urn:microsoft.com/office/officeart/2005/8/layout/vList2"/>
    <dgm:cxn modelId="{CB3BBAD5-4B51-B444-912B-5FB57F7F9B5C}" type="presParOf" srcId="{B41EB42A-ECEF-B242-88C7-F60DFE459E0B}" destId="{D7921230-347D-DE4F-B375-295083A53256}" srcOrd="0" destOrd="0" presId="urn:microsoft.com/office/officeart/2005/8/layout/vList2"/>
    <dgm:cxn modelId="{645CEF8B-A245-C247-A6C3-2D619C7D7C14}" type="presParOf" srcId="{B41EB42A-ECEF-B242-88C7-F60DFE459E0B}" destId="{F1842E3B-2002-AC40-826D-289874BF56A9}" srcOrd="1" destOrd="0" presId="urn:microsoft.com/office/officeart/2005/8/layout/vList2"/>
    <dgm:cxn modelId="{B9E4CE52-889B-2C43-ACFB-762E52C40B9D}" type="presParOf" srcId="{B41EB42A-ECEF-B242-88C7-F60DFE459E0B}" destId="{CCC10D49-7DDA-DB4B-A0F7-992E697EDA70}" srcOrd="2" destOrd="0" presId="urn:microsoft.com/office/officeart/2005/8/layout/vList2"/>
    <dgm:cxn modelId="{B9D262A0-2A41-854B-A75A-F36E911D23E4}" type="presParOf" srcId="{B41EB42A-ECEF-B242-88C7-F60DFE459E0B}" destId="{BE44D887-4E59-4347-A08B-B1E7D600EF1F}" srcOrd="3" destOrd="0" presId="urn:microsoft.com/office/officeart/2005/8/layout/vList2"/>
    <dgm:cxn modelId="{122FDAAF-318D-2040-A746-E936CBE4F458}" type="presParOf" srcId="{B41EB42A-ECEF-B242-88C7-F60DFE459E0B}" destId="{830D6459-1E15-8040-9766-4DD76195DDC7}" srcOrd="4" destOrd="0" presId="urn:microsoft.com/office/officeart/2005/8/layout/vList2"/>
    <dgm:cxn modelId="{1F4C538E-C63E-7C43-AF28-87AEE731D8C9}" type="presParOf" srcId="{B41EB42A-ECEF-B242-88C7-F60DFE459E0B}" destId="{E03DEC0C-3E04-F24D-A5CA-BF45E8759D12}" srcOrd="5" destOrd="0" presId="urn:microsoft.com/office/officeart/2005/8/layout/vList2"/>
    <dgm:cxn modelId="{8520A28A-C599-604E-9D53-E7CAA9434198}" type="presParOf" srcId="{B41EB42A-ECEF-B242-88C7-F60DFE459E0B}" destId="{95B17C0F-11AD-1E4B-A621-18C6DDB62E5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36587B3-8DBC-4AB3-B1AB-C67533B0C68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E0E3494A-E595-45BC-8F70-8458EA72C8FA}">
      <dgm:prSet/>
      <dgm:spPr/>
      <dgm:t>
        <a:bodyPr/>
        <a:lstStyle/>
        <a:p>
          <a:r>
            <a:rPr lang="tr-TR"/>
            <a:t>Semptom olmayabilir</a:t>
          </a:r>
          <a:endParaRPr lang="en-US"/>
        </a:p>
      </dgm:t>
    </dgm:pt>
    <dgm:pt modelId="{625FDC43-DF34-4094-917A-6FE89F8E7F49}" type="parTrans" cxnId="{7B67868F-4C4B-49F5-8CD8-DC5D1E31560B}">
      <dgm:prSet/>
      <dgm:spPr/>
      <dgm:t>
        <a:bodyPr/>
        <a:lstStyle/>
        <a:p>
          <a:endParaRPr lang="en-US"/>
        </a:p>
      </dgm:t>
    </dgm:pt>
    <dgm:pt modelId="{3A80F948-94B4-4257-9A31-67540067C4D8}" type="sibTrans" cxnId="{7B67868F-4C4B-49F5-8CD8-DC5D1E31560B}">
      <dgm:prSet/>
      <dgm:spPr/>
      <dgm:t>
        <a:bodyPr/>
        <a:lstStyle/>
        <a:p>
          <a:endParaRPr lang="en-US"/>
        </a:p>
      </dgm:t>
    </dgm:pt>
    <dgm:pt modelId="{1BF13744-D08F-4E9A-BCEB-D88611B3FF27}">
      <dgm:prSet/>
      <dgm:spPr/>
      <dgm:t>
        <a:bodyPr/>
        <a:lstStyle/>
        <a:p>
          <a:r>
            <a:rPr lang="tr-TR"/>
            <a:t>Altta yatan hastalıkla ilgili</a:t>
          </a:r>
          <a:endParaRPr lang="en-US"/>
        </a:p>
      </dgm:t>
    </dgm:pt>
    <dgm:pt modelId="{CBEA4550-2360-4058-B690-C68E52E8678A}" type="parTrans" cxnId="{54A6D2AB-D26C-4966-8942-C150BA814FC3}">
      <dgm:prSet/>
      <dgm:spPr/>
      <dgm:t>
        <a:bodyPr/>
        <a:lstStyle/>
        <a:p>
          <a:endParaRPr lang="en-US"/>
        </a:p>
      </dgm:t>
    </dgm:pt>
    <dgm:pt modelId="{BC8B3D0F-9676-442A-A57C-044838DCCA54}" type="sibTrans" cxnId="{54A6D2AB-D26C-4966-8942-C150BA814FC3}">
      <dgm:prSet/>
      <dgm:spPr/>
      <dgm:t>
        <a:bodyPr/>
        <a:lstStyle/>
        <a:p>
          <a:endParaRPr lang="en-US"/>
        </a:p>
      </dgm:t>
    </dgm:pt>
    <dgm:pt modelId="{F912A326-8601-4B3B-A0EF-25D9CEF8889C}">
      <dgm:prSet/>
      <dgm:spPr/>
      <dgm:t>
        <a:bodyPr/>
        <a:lstStyle/>
        <a:p>
          <a:r>
            <a:rPr lang="tr-TR"/>
            <a:t>Anemi ilişkili</a:t>
          </a:r>
          <a:endParaRPr lang="en-US"/>
        </a:p>
      </dgm:t>
    </dgm:pt>
    <dgm:pt modelId="{D706A270-E191-476C-A431-57CA0F2CC2A6}" type="parTrans" cxnId="{02BD87C2-A5D4-4423-B924-CDFF87543E54}">
      <dgm:prSet/>
      <dgm:spPr/>
      <dgm:t>
        <a:bodyPr/>
        <a:lstStyle/>
        <a:p>
          <a:endParaRPr lang="en-US"/>
        </a:p>
      </dgm:t>
    </dgm:pt>
    <dgm:pt modelId="{FFC7258D-118E-4AD3-9B1A-8A56BBE3A7DB}" type="sibTrans" cxnId="{02BD87C2-A5D4-4423-B924-CDFF87543E54}">
      <dgm:prSet/>
      <dgm:spPr/>
      <dgm:t>
        <a:bodyPr/>
        <a:lstStyle/>
        <a:p>
          <a:endParaRPr lang="en-US"/>
        </a:p>
      </dgm:t>
    </dgm:pt>
    <dgm:pt modelId="{6F92C63A-6605-4D48-BC83-55B433A3814E}">
      <dgm:prSet/>
      <dgm:spPr/>
      <dgm:t>
        <a:bodyPr/>
        <a:lstStyle/>
        <a:p>
          <a:r>
            <a:rPr lang="tr-TR"/>
            <a:t>Çarpıntı</a:t>
          </a:r>
          <a:endParaRPr lang="en-US"/>
        </a:p>
      </dgm:t>
    </dgm:pt>
    <dgm:pt modelId="{8821B965-6720-4D11-A215-622EBC992D10}" type="parTrans" cxnId="{90AD07A1-6ABE-464C-891D-4BFF79E46353}">
      <dgm:prSet/>
      <dgm:spPr/>
      <dgm:t>
        <a:bodyPr/>
        <a:lstStyle/>
        <a:p>
          <a:endParaRPr lang="en-US"/>
        </a:p>
      </dgm:t>
    </dgm:pt>
    <dgm:pt modelId="{35C87095-0A25-4C90-BC92-6D7DC5905175}" type="sibTrans" cxnId="{90AD07A1-6ABE-464C-891D-4BFF79E46353}">
      <dgm:prSet/>
      <dgm:spPr/>
      <dgm:t>
        <a:bodyPr/>
        <a:lstStyle/>
        <a:p>
          <a:endParaRPr lang="en-US"/>
        </a:p>
      </dgm:t>
    </dgm:pt>
    <dgm:pt modelId="{26366838-B340-4B32-925B-D5CBE5CEF1A7}">
      <dgm:prSet/>
      <dgm:spPr/>
      <dgm:t>
        <a:bodyPr/>
        <a:lstStyle/>
        <a:p>
          <a:r>
            <a:rPr lang="tr-TR"/>
            <a:t>T</a:t>
          </a:r>
          <a:r>
            <a:rPr lang="en-US"/>
            <a:t>innitus</a:t>
          </a:r>
        </a:p>
      </dgm:t>
    </dgm:pt>
    <dgm:pt modelId="{5A2D0745-5D6F-49DF-AEE6-A1F951426050}" type="parTrans" cxnId="{3A407863-0237-45CB-84B0-24275FE4704D}">
      <dgm:prSet/>
      <dgm:spPr/>
      <dgm:t>
        <a:bodyPr/>
        <a:lstStyle/>
        <a:p>
          <a:endParaRPr lang="en-US"/>
        </a:p>
      </dgm:t>
    </dgm:pt>
    <dgm:pt modelId="{F717B8BD-56FA-42BB-A95A-9EF9F83633F3}" type="sibTrans" cxnId="{3A407863-0237-45CB-84B0-24275FE4704D}">
      <dgm:prSet/>
      <dgm:spPr/>
      <dgm:t>
        <a:bodyPr/>
        <a:lstStyle/>
        <a:p>
          <a:endParaRPr lang="en-US"/>
        </a:p>
      </dgm:t>
    </dgm:pt>
    <dgm:pt modelId="{33736CEE-520F-4FA8-A9B1-F55C99B3EF63}">
      <dgm:prSet/>
      <dgm:spPr/>
      <dgm:t>
        <a:bodyPr/>
        <a:lstStyle/>
        <a:p>
          <a:r>
            <a:rPr lang="tr-TR"/>
            <a:t>Baş ağrısı</a:t>
          </a:r>
          <a:endParaRPr lang="en-US"/>
        </a:p>
      </dgm:t>
    </dgm:pt>
    <dgm:pt modelId="{2E6183F3-B223-4F5C-84D8-97413A14EEF6}" type="parTrans" cxnId="{E49DEAF7-DF95-4AA0-947E-565202B0333D}">
      <dgm:prSet/>
      <dgm:spPr/>
      <dgm:t>
        <a:bodyPr/>
        <a:lstStyle/>
        <a:p>
          <a:endParaRPr lang="en-US"/>
        </a:p>
      </dgm:t>
    </dgm:pt>
    <dgm:pt modelId="{A27D4C59-B460-4D21-A0FB-82FEB2BABD36}" type="sibTrans" cxnId="{E49DEAF7-DF95-4AA0-947E-565202B0333D}">
      <dgm:prSet/>
      <dgm:spPr/>
      <dgm:t>
        <a:bodyPr/>
        <a:lstStyle/>
        <a:p>
          <a:endParaRPr lang="en-US"/>
        </a:p>
      </dgm:t>
    </dgm:pt>
    <dgm:pt modelId="{AB05A531-174D-43B5-AC33-4CD7768D9F9A}">
      <dgm:prSet/>
      <dgm:spPr/>
      <dgm:t>
        <a:bodyPr/>
        <a:lstStyle/>
        <a:p>
          <a:r>
            <a:rPr lang="tr-TR"/>
            <a:t>İ</a:t>
          </a:r>
          <a:r>
            <a:rPr lang="en-US"/>
            <a:t>rritabilit</a:t>
          </a:r>
          <a:r>
            <a:rPr lang="tr-TR"/>
            <a:t>e</a:t>
          </a:r>
          <a:endParaRPr lang="en-US"/>
        </a:p>
      </dgm:t>
    </dgm:pt>
    <dgm:pt modelId="{7C983B33-2C74-4E01-B79C-DF05D22460A3}" type="parTrans" cxnId="{0A2254ED-E1D9-4278-831D-EF86A7D0BF73}">
      <dgm:prSet/>
      <dgm:spPr/>
      <dgm:t>
        <a:bodyPr/>
        <a:lstStyle/>
        <a:p>
          <a:endParaRPr lang="en-US"/>
        </a:p>
      </dgm:t>
    </dgm:pt>
    <dgm:pt modelId="{A100CA8D-BDE7-403B-84DB-6821CEA47E50}" type="sibTrans" cxnId="{0A2254ED-E1D9-4278-831D-EF86A7D0BF73}">
      <dgm:prSet/>
      <dgm:spPr/>
      <dgm:t>
        <a:bodyPr/>
        <a:lstStyle/>
        <a:p>
          <a:endParaRPr lang="en-US"/>
        </a:p>
      </dgm:t>
    </dgm:pt>
    <dgm:pt modelId="{8AA8B399-A3F1-4FA0-B04A-FF8A728E2A87}">
      <dgm:prSet/>
      <dgm:spPr/>
      <dgm:t>
        <a:bodyPr/>
        <a:lstStyle/>
        <a:p>
          <a:r>
            <a:rPr lang="tr-TR"/>
            <a:t>Halsizlik</a:t>
          </a:r>
          <a:endParaRPr lang="en-US"/>
        </a:p>
      </dgm:t>
    </dgm:pt>
    <dgm:pt modelId="{5CBF7468-5A25-43F9-9C30-F623B6ADEC24}" type="parTrans" cxnId="{1F15F741-4645-4311-96DF-A7447AEE3A42}">
      <dgm:prSet/>
      <dgm:spPr/>
      <dgm:t>
        <a:bodyPr/>
        <a:lstStyle/>
        <a:p>
          <a:endParaRPr lang="en-US"/>
        </a:p>
      </dgm:t>
    </dgm:pt>
    <dgm:pt modelId="{CF23BD89-D955-4F63-82F0-FA45587A73B4}" type="sibTrans" cxnId="{1F15F741-4645-4311-96DF-A7447AEE3A42}">
      <dgm:prSet/>
      <dgm:spPr/>
      <dgm:t>
        <a:bodyPr/>
        <a:lstStyle/>
        <a:p>
          <a:endParaRPr lang="en-US"/>
        </a:p>
      </dgm:t>
    </dgm:pt>
    <dgm:pt modelId="{A281B718-92E6-461B-8910-CBBC61EF2E66}">
      <dgm:prSet/>
      <dgm:spPr/>
      <dgm:t>
        <a:bodyPr/>
        <a:lstStyle/>
        <a:p>
          <a:r>
            <a:rPr lang="tr-TR"/>
            <a:t>D</a:t>
          </a:r>
          <a:r>
            <a:rPr lang="en-US"/>
            <a:t>izziness</a:t>
          </a:r>
        </a:p>
      </dgm:t>
    </dgm:pt>
    <dgm:pt modelId="{0CF9D8D1-AF0C-4ADA-AC18-130BCAB35D66}" type="parTrans" cxnId="{9BD5852F-060A-49CD-A25C-E7A3378CF4D8}">
      <dgm:prSet/>
      <dgm:spPr/>
      <dgm:t>
        <a:bodyPr/>
        <a:lstStyle/>
        <a:p>
          <a:endParaRPr lang="en-US"/>
        </a:p>
      </dgm:t>
    </dgm:pt>
    <dgm:pt modelId="{EBB1E1D7-0F92-436E-84EB-69197976F562}" type="sibTrans" cxnId="{9BD5852F-060A-49CD-A25C-E7A3378CF4D8}">
      <dgm:prSet/>
      <dgm:spPr/>
      <dgm:t>
        <a:bodyPr/>
        <a:lstStyle/>
        <a:p>
          <a:endParaRPr lang="en-US"/>
        </a:p>
      </dgm:t>
    </dgm:pt>
    <dgm:pt modelId="{56EEDA0D-8322-4743-853C-301B2539230B}">
      <dgm:prSet/>
      <dgm:spPr/>
      <dgm:t>
        <a:bodyPr/>
        <a:lstStyle/>
        <a:p>
          <a:r>
            <a:rPr lang="tr-TR"/>
            <a:t>Çabuk yorulma</a:t>
          </a:r>
          <a:endParaRPr lang="en-US"/>
        </a:p>
      </dgm:t>
    </dgm:pt>
    <dgm:pt modelId="{E10EF6E7-7AC4-4B89-84DF-43FC3F575095}" type="parTrans" cxnId="{A7ACA1E6-C1B5-43BC-8C8D-238B7C14778B}">
      <dgm:prSet/>
      <dgm:spPr/>
      <dgm:t>
        <a:bodyPr/>
        <a:lstStyle/>
        <a:p>
          <a:endParaRPr lang="en-US"/>
        </a:p>
      </dgm:t>
    </dgm:pt>
    <dgm:pt modelId="{72FBC0C7-A883-4CBC-8443-6C4084439993}" type="sibTrans" cxnId="{A7ACA1E6-C1B5-43BC-8C8D-238B7C14778B}">
      <dgm:prSet/>
      <dgm:spPr/>
      <dgm:t>
        <a:bodyPr/>
        <a:lstStyle/>
        <a:p>
          <a:endParaRPr lang="en-US"/>
        </a:p>
      </dgm:t>
    </dgm:pt>
    <dgm:pt modelId="{E961E689-5968-4EFF-BEC9-F1045A3B62F0}">
      <dgm:prSet/>
      <dgm:spPr/>
      <dgm:t>
        <a:bodyPr/>
        <a:lstStyle/>
        <a:p>
          <a:r>
            <a:rPr lang="tr-TR"/>
            <a:t>İş performansında azalma</a:t>
          </a:r>
          <a:endParaRPr lang="en-US"/>
        </a:p>
      </dgm:t>
    </dgm:pt>
    <dgm:pt modelId="{2523BE3D-6939-4755-B1F9-AC531FC1B13F}" type="parTrans" cxnId="{2D050955-BCAE-4A1D-821D-DA51F4447E34}">
      <dgm:prSet/>
      <dgm:spPr/>
      <dgm:t>
        <a:bodyPr/>
        <a:lstStyle/>
        <a:p>
          <a:endParaRPr lang="en-US"/>
        </a:p>
      </dgm:t>
    </dgm:pt>
    <dgm:pt modelId="{2F31E3CA-6D2D-49EF-BAC8-5A0CD2D3420D}" type="sibTrans" cxnId="{2D050955-BCAE-4A1D-821D-DA51F4447E34}">
      <dgm:prSet/>
      <dgm:spPr/>
      <dgm:t>
        <a:bodyPr/>
        <a:lstStyle/>
        <a:p>
          <a:endParaRPr lang="en-US"/>
        </a:p>
      </dgm:t>
    </dgm:pt>
    <dgm:pt modelId="{B4A031AB-BFEB-F245-90EC-A6EEE606D256}" type="pres">
      <dgm:prSet presAssocID="{A36587B3-8DBC-4AB3-B1AB-C67533B0C681}" presName="linear" presStyleCnt="0">
        <dgm:presLayoutVars>
          <dgm:dir/>
          <dgm:animLvl val="lvl"/>
          <dgm:resizeHandles val="exact"/>
        </dgm:presLayoutVars>
      </dgm:prSet>
      <dgm:spPr/>
    </dgm:pt>
    <dgm:pt modelId="{CFC61848-B1B1-6E43-894D-00CBDEFC025C}" type="pres">
      <dgm:prSet presAssocID="{E0E3494A-E595-45BC-8F70-8458EA72C8FA}" presName="parentLin" presStyleCnt="0"/>
      <dgm:spPr/>
    </dgm:pt>
    <dgm:pt modelId="{11F08CAE-F6D8-3C49-8CD7-D167120BFC90}" type="pres">
      <dgm:prSet presAssocID="{E0E3494A-E595-45BC-8F70-8458EA72C8FA}" presName="parentLeftMargin" presStyleLbl="node1" presStyleIdx="0" presStyleCnt="3"/>
      <dgm:spPr/>
    </dgm:pt>
    <dgm:pt modelId="{4646854E-4DB9-BF43-967C-BC632EF89A72}" type="pres">
      <dgm:prSet presAssocID="{E0E3494A-E595-45BC-8F70-8458EA72C8FA}" presName="parentText" presStyleLbl="node1" presStyleIdx="0" presStyleCnt="3">
        <dgm:presLayoutVars>
          <dgm:chMax val="0"/>
          <dgm:bulletEnabled val="1"/>
        </dgm:presLayoutVars>
      </dgm:prSet>
      <dgm:spPr/>
    </dgm:pt>
    <dgm:pt modelId="{055B4A91-BD23-A84C-BD2F-6F3C1A2531BB}" type="pres">
      <dgm:prSet presAssocID="{E0E3494A-E595-45BC-8F70-8458EA72C8FA}" presName="negativeSpace" presStyleCnt="0"/>
      <dgm:spPr/>
    </dgm:pt>
    <dgm:pt modelId="{7CC659DD-003B-E14B-A32D-459EBD28A712}" type="pres">
      <dgm:prSet presAssocID="{E0E3494A-E595-45BC-8F70-8458EA72C8FA}" presName="childText" presStyleLbl="conFgAcc1" presStyleIdx="0" presStyleCnt="3">
        <dgm:presLayoutVars>
          <dgm:bulletEnabled val="1"/>
        </dgm:presLayoutVars>
      </dgm:prSet>
      <dgm:spPr/>
    </dgm:pt>
    <dgm:pt modelId="{D9D8601D-34FC-5849-998A-E67C48B8DAEE}" type="pres">
      <dgm:prSet presAssocID="{3A80F948-94B4-4257-9A31-67540067C4D8}" presName="spaceBetweenRectangles" presStyleCnt="0"/>
      <dgm:spPr/>
    </dgm:pt>
    <dgm:pt modelId="{A4D6E52C-6E3F-1745-8428-03D2AC9E96EF}" type="pres">
      <dgm:prSet presAssocID="{1BF13744-D08F-4E9A-BCEB-D88611B3FF27}" presName="parentLin" presStyleCnt="0"/>
      <dgm:spPr/>
    </dgm:pt>
    <dgm:pt modelId="{3F48AB6E-2C2D-FF40-A3CC-62F6270C839C}" type="pres">
      <dgm:prSet presAssocID="{1BF13744-D08F-4E9A-BCEB-D88611B3FF27}" presName="parentLeftMargin" presStyleLbl="node1" presStyleIdx="0" presStyleCnt="3"/>
      <dgm:spPr/>
    </dgm:pt>
    <dgm:pt modelId="{FB2EDA2E-42F2-3940-8D9D-A8EB821B9406}" type="pres">
      <dgm:prSet presAssocID="{1BF13744-D08F-4E9A-BCEB-D88611B3FF27}" presName="parentText" presStyleLbl="node1" presStyleIdx="1" presStyleCnt="3">
        <dgm:presLayoutVars>
          <dgm:chMax val="0"/>
          <dgm:bulletEnabled val="1"/>
        </dgm:presLayoutVars>
      </dgm:prSet>
      <dgm:spPr/>
    </dgm:pt>
    <dgm:pt modelId="{8E1680CF-02CA-4941-B5CD-B76BFFDEC25A}" type="pres">
      <dgm:prSet presAssocID="{1BF13744-D08F-4E9A-BCEB-D88611B3FF27}" presName="negativeSpace" presStyleCnt="0"/>
      <dgm:spPr/>
    </dgm:pt>
    <dgm:pt modelId="{75E22763-029C-004F-86D2-57D72A9D9B02}" type="pres">
      <dgm:prSet presAssocID="{1BF13744-D08F-4E9A-BCEB-D88611B3FF27}" presName="childText" presStyleLbl="conFgAcc1" presStyleIdx="1" presStyleCnt="3">
        <dgm:presLayoutVars>
          <dgm:bulletEnabled val="1"/>
        </dgm:presLayoutVars>
      </dgm:prSet>
      <dgm:spPr/>
    </dgm:pt>
    <dgm:pt modelId="{9B9675D1-EF86-2648-AE10-B7F1620A71BF}" type="pres">
      <dgm:prSet presAssocID="{BC8B3D0F-9676-442A-A57C-044838DCCA54}" presName="spaceBetweenRectangles" presStyleCnt="0"/>
      <dgm:spPr/>
    </dgm:pt>
    <dgm:pt modelId="{C56F4745-C533-844D-840D-781375EB46E7}" type="pres">
      <dgm:prSet presAssocID="{F912A326-8601-4B3B-A0EF-25D9CEF8889C}" presName="parentLin" presStyleCnt="0"/>
      <dgm:spPr/>
    </dgm:pt>
    <dgm:pt modelId="{4D584787-164F-D448-BC90-AB1028F46E92}" type="pres">
      <dgm:prSet presAssocID="{F912A326-8601-4B3B-A0EF-25D9CEF8889C}" presName="parentLeftMargin" presStyleLbl="node1" presStyleIdx="1" presStyleCnt="3"/>
      <dgm:spPr/>
    </dgm:pt>
    <dgm:pt modelId="{339DFB16-B3A8-134E-B838-696DF32D1AF5}" type="pres">
      <dgm:prSet presAssocID="{F912A326-8601-4B3B-A0EF-25D9CEF8889C}" presName="parentText" presStyleLbl="node1" presStyleIdx="2" presStyleCnt="3">
        <dgm:presLayoutVars>
          <dgm:chMax val="0"/>
          <dgm:bulletEnabled val="1"/>
        </dgm:presLayoutVars>
      </dgm:prSet>
      <dgm:spPr/>
    </dgm:pt>
    <dgm:pt modelId="{7632B1DB-670E-EB4E-BB9C-0258BF5A66D8}" type="pres">
      <dgm:prSet presAssocID="{F912A326-8601-4B3B-A0EF-25D9CEF8889C}" presName="negativeSpace" presStyleCnt="0"/>
      <dgm:spPr/>
    </dgm:pt>
    <dgm:pt modelId="{FE7B6A4D-B18B-4248-BC06-F34EB87E138F}" type="pres">
      <dgm:prSet presAssocID="{F912A326-8601-4B3B-A0EF-25D9CEF8889C}" presName="childText" presStyleLbl="conFgAcc1" presStyleIdx="2" presStyleCnt="3">
        <dgm:presLayoutVars>
          <dgm:bulletEnabled val="1"/>
        </dgm:presLayoutVars>
      </dgm:prSet>
      <dgm:spPr/>
    </dgm:pt>
  </dgm:ptLst>
  <dgm:cxnLst>
    <dgm:cxn modelId="{DC248411-38E0-FF42-8EDF-E4ED4CE985AE}" type="presOf" srcId="{1BF13744-D08F-4E9A-BCEB-D88611B3FF27}" destId="{FB2EDA2E-42F2-3940-8D9D-A8EB821B9406}" srcOrd="1" destOrd="0" presId="urn:microsoft.com/office/officeart/2005/8/layout/list1"/>
    <dgm:cxn modelId="{72773D16-B075-5440-9A2A-885604A6EA9E}" type="presOf" srcId="{8AA8B399-A3F1-4FA0-B04A-FF8A728E2A87}" destId="{FE7B6A4D-B18B-4248-BC06-F34EB87E138F}" srcOrd="0" destOrd="4" presId="urn:microsoft.com/office/officeart/2005/8/layout/list1"/>
    <dgm:cxn modelId="{26CC5824-A335-E948-8D82-AAFDF42D9736}" type="presOf" srcId="{26366838-B340-4B32-925B-D5CBE5CEF1A7}" destId="{FE7B6A4D-B18B-4248-BC06-F34EB87E138F}" srcOrd="0" destOrd="1" presId="urn:microsoft.com/office/officeart/2005/8/layout/list1"/>
    <dgm:cxn modelId="{9BD5852F-060A-49CD-A25C-E7A3378CF4D8}" srcId="{F912A326-8601-4B3B-A0EF-25D9CEF8889C}" destId="{A281B718-92E6-461B-8910-CBBC61EF2E66}" srcOrd="5" destOrd="0" parTransId="{0CF9D8D1-AF0C-4ADA-AC18-130BCAB35D66}" sibTransId="{EBB1E1D7-0F92-436E-84EB-69197976F562}"/>
    <dgm:cxn modelId="{99035F39-951D-A84D-9CBF-02BB3EE3FB4A}" type="presOf" srcId="{1BF13744-D08F-4E9A-BCEB-D88611B3FF27}" destId="{3F48AB6E-2C2D-FF40-A3CC-62F6270C839C}" srcOrd="0" destOrd="0" presId="urn:microsoft.com/office/officeart/2005/8/layout/list1"/>
    <dgm:cxn modelId="{BB541A40-792C-6F44-8C62-4E1502032669}" type="presOf" srcId="{56EEDA0D-8322-4743-853C-301B2539230B}" destId="{FE7B6A4D-B18B-4248-BC06-F34EB87E138F}" srcOrd="0" destOrd="6" presId="urn:microsoft.com/office/officeart/2005/8/layout/list1"/>
    <dgm:cxn modelId="{4D8CF341-4081-474D-8338-D651F6D7CE1D}" type="presOf" srcId="{E961E689-5968-4EFF-BEC9-F1045A3B62F0}" destId="{FE7B6A4D-B18B-4248-BC06-F34EB87E138F}" srcOrd="0" destOrd="7" presId="urn:microsoft.com/office/officeart/2005/8/layout/list1"/>
    <dgm:cxn modelId="{1F15F741-4645-4311-96DF-A7447AEE3A42}" srcId="{F912A326-8601-4B3B-A0EF-25D9CEF8889C}" destId="{8AA8B399-A3F1-4FA0-B04A-FF8A728E2A87}" srcOrd="4" destOrd="0" parTransId="{5CBF7468-5A25-43F9-9C30-F623B6ADEC24}" sibTransId="{CF23BD89-D955-4F63-82F0-FA45587A73B4}"/>
    <dgm:cxn modelId="{DCD9CD4F-B955-644C-AC1A-11B41414B13B}" type="presOf" srcId="{F912A326-8601-4B3B-A0EF-25D9CEF8889C}" destId="{339DFB16-B3A8-134E-B838-696DF32D1AF5}" srcOrd="1" destOrd="0" presId="urn:microsoft.com/office/officeart/2005/8/layout/list1"/>
    <dgm:cxn modelId="{2D050955-BCAE-4A1D-821D-DA51F4447E34}" srcId="{F912A326-8601-4B3B-A0EF-25D9CEF8889C}" destId="{E961E689-5968-4EFF-BEC9-F1045A3B62F0}" srcOrd="7" destOrd="0" parTransId="{2523BE3D-6939-4755-B1F9-AC531FC1B13F}" sibTransId="{2F31E3CA-6D2D-49EF-BAC8-5A0CD2D3420D}"/>
    <dgm:cxn modelId="{3A407863-0237-45CB-84B0-24275FE4704D}" srcId="{F912A326-8601-4B3B-A0EF-25D9CEF8889C}" destId="{26366838-B340-4B32-925B-D5CBE5CEF1A7}" srcOrd="1" destOrd="0" parTransId="{5A2D0745-5D6F-49DF-AEE6-A1F951426050}" sibTransId="{F717B8BD-56FA-42BB-A95A-9EF9F83633F3}"/>
    <dgm:cxn modelId="{7B67868F-4C4B-49F5-8CD8-DC5D1E31560B}" srcId="{A36587B3-8DBC-4AB3-B1AB-C67533B0C681}" destId="{E0E3494A-E595-45BC-8F70-8458EA72C8FA}" srcOrd="0" destOrd="0" parTransId="{625FDC43-DF34-4094-917A-6FE89F8E7F49}" sibTransId="{3A80F948-94B4-4257-9A31-67540067C4D8}"/>
    <dgm:cxn modelId="{90AD07A1-6ABE-464C-891D-4BFF79E46353}" srcId="{F912A326-8601-4B3B-A0EF-25D9CEF8889C}" destId="{6F92C63A-6605-4D48-BC83-55B433A3814E}" srcOrd="0" destOrd="0" parTransId="{8821B965-6720-4D11-A215-622EBC992D10}" sibTransId="{35C87095-0A25-4C90-BC92-6D7DC5905175}"/>
    <dgm:cxn modelId="{54A6D2AB-D26C-4966-8942-C150BA814FC3}" srcId="{A36587B3-8DBC-4AB3-B1AB-C67533B0C681}" destId="{1BF13744-D08F-4E9A-BCEB-D88611B3FF27}" srcOrd="1" destOrd="0" parTransId="{CBEA4550-2360-4058-B690-C68E52E8678A}" sibTransId="{BC8B3D0F-9676-442A-A57C-044838DCCA54}"/>
    <dgm:cxn modelId="{66919FAE-32F3-994F-AE67-211ECC684D70}" type="presOf" srcId="{E0E3494A-E595-45BC-8F70-8458EA72C8FA}" destId="{11F08CAE-F6D8-3C49-8CD7-D167120BFC90}" srcOrd="0" destOrd="0" presId="urn:microsoft.com/office/officeart/2005/8/layout/list1"/>
    <dgm:cxn modelId="{3F1F20B6-289B-514A-A0C8-3D0710440D3C}" type="presOf" srcId="{A36587B3-8DBC-4AB3-B1AB-C67533B0C681}" destId="{B4A031AB-BFEB-F245-90EC-A6EEE606D256}" srcOrd="0" destOrd="0" presId="urn:microsoft.com/office/officeart/2005/8/layout/list1"/>
    <dgm:cxn modelId="{BF46B9BD-4B50-6443-B018-7B4018F16CA7}" type="presOf" srcId="{F912A326-8601-4B3B-A0EF-25D9CEF8889C}" destId="{4D584787-164F-D448-BC90-AB1028F46E92}" srcOrd="0" destOrd="0" presId="urn:microsoft.com/office/officeart/2005/8/layout/list1"/>
    <dgm:cxn modelId="{02BD87C2-A5D4-4423-B924-CDFF87543E54}" srcId="{A36587B3-8DBC-4AB3-B1AB-C67533B0C681}" destId="{F912A326-8601-4B3B-A0EF-25D9CEF8889C}" srcOrd="2" destOrd="0" parTransId="{D706A270-E191-476C-A431-57CA0F2CC2A6}" sibTransId="{FFC7258D-118E-4AD3-9B1A-8A56BBE3A7DB}"/>
    <dgm:cxn modelId="{8555CDC3-A86E-6A44-A185-F97E9F04B93A}" type="presOf" srcId="{A281B718-92E6-461B-8910-CBBC61EF2E66}" destId="{FE7B6A4D-B18B-4248-BC06-F34EB87E138F}" srcOrd="0" destOrd="5" presId="urn:microsoft.com/office/officeart/2005/8/layout/list1"/>
    <dgm:cxn modelId="{F8F4E8D7-71FA-204D-83CE-6E603040A596}" type="presOf" srcId="{6F92C63A-6605-4D48-BC83-55B433A3814E}" destId="{FE7B6A4D-B18B-4248-BC06-F34EB87E138F}" srcOrd="0" destOrd="0" presId="urn:microsoft.com/office/officeart/2005/8/layout/list1"/>
    <dgm:cxn modelId="{2FDE15DF-C8EE-C947-B230-DBE8E1FC0B54}" type="presOf" srcId="{33736CEE-520F-4FA8-A9B1-F55C99B3EF63}" destId="{FE7B6A4D-B18B-4248-BC06-F34EB87E138F}" srcOrd="0" destOrd="2" presId="urn:microsoft.com/office/officeart/2005/8/layout/list1"/>
    <dgm:cxn modelId="{85F6E8E1-CBD5-D44E-A9E3-973C9F8D5874}" type="presOf" srcId="{E0E3494A-E595-45BC-8F70-8458EA72C8FA}" destId="{4646854E-4DB9-BF43-967C-BC632EF89A72}" srcOrd="1" destOrd="0" presId="urn:microsoft.com/office/officeart/2005/8/layout/list1"/>
    <dgm:cxn modelId="{2CF846E5-3115-6140-8C54-A722AB11C945}" type="presOf" srcId="{AB05A531-174D-43B5-AC33-4CD7768D9F9A}" destId="{FE7B6A4D-B18B-4248-BC06-F34EB87E138F}" srcOrd="0" destOrd="3" presId="urn:microsoft.com/office/officeart/2005/8/layout/list1"/>
    <dgm:cxn modelId="{A7ACA1E6-C1B5-43BC-8C8D-238B7C14778B}" srcId="{F912A326-8601-4B3B-A0EF-25D9CEF8889C}" destId="{56EEDA0D-8322-4743-853C-301B2539230B}" srcOrd="6" destOrd="0" parTransId="{E10EF6E7-7AC4-4B89-84DF-43FC3F575095}" sibTransId="{72FBC0C7-A883-4CBC-8443-6C4084439993}"/>
    <dgm:cxn modelId="{0A2254ED-E1D9-4278-831D-EF86A7D0BF73}" srcId="{F912A326-8601-4B3B-A0EF-25D9CEF8889C}" destId="{AB05A531-174D-43B5-AC33-4CD7768D9F9A}" srcOrd="3" destOrd="0" parTransId="{7C983B33-2C74-4E01-B79C-DF05D22460A3}" sibTransId="{A100CA8D-BDE7-403B-84DB-6821CEA47E50}"/>
    <dgm:cxn modelId="{E49DEAF7-DF95-4AA0-947E-565202B0333D}" srcId="{F912A326-8601-4B3B-A0EF-25D9CEF8889C}" destId="{33736CEE-520F-4FA8-A9B1-F55C99B3EF63}" srcOrd="2" destOrd="0" parTransId="{2E6183F3-B223-4F5C-84D8-97413A14EEF6}" sibTransId="{A27D4C59-B460-4D21-A0FB-82FEB2BABD36}"/>
    <dgm:cxn modelId="{031D0C63-6C76-6243-97A4-6097128E43A4}" type="presParOf" srcId="{B4A031AB-BFEB-F245-90EC-A6EEE606D256}" destId="{CFC61848-B1B1-6E43-894D-00CBDEFC025C}" srcOrd="0" destOrd="0" presId="urn:microsoft.com/office/officeart/2005/8/layout/list1"/>
    <dgm:cxn modelId="{DD7FF061-3530-5940-8F47-8562A4987EFE}" type="presParOf" srcId="{CFC61848-B1B1-6E43-894D-00CBDEFC025C}" destId="{11F08CAE-F6D8-3C49-8CD7-D167120BFC90}" srcOrd="0" destOrd="0" presId="urn:microsoft.com/office/officeart/2005/8/layout/list1"/>
    <dgm:cxn modelId="{13C026D4-973D-484A-AD1F-FAABD3F75808}" type="presParOf" srcId="{CFC61848-B1B1-6E43-894D-00CBDEFC025C}" destId="{4646854E-4DB9-BF43-967C-BC632EF89A72}" srcOrd="1" destOrd="0" presId="urn:microsoft.com/office/officeart/2005/8/layout/list1"/>
    <dgm:cxn modelId="{6C33AED0-0D0F-1E42-A9C4-BA77F887B1A8}" type="presParOf" srcId="{B4A031AB-BFEB-F245-90EC-A6EEE606D256}" destId="{055B4A91-BD23-A84C-BD2F-6F3C1A2531BB}" srcOrd="1" destOrd="0" presId="urn:microsoft.com/office/officeart/2005/8/layout/list1"/>
    <dgm:cxn modelId="{D020D508-AB7C-7344-8EDA-CF7EFAD49830}" type="presParOf" srcId="{B4A031AB-BFEB-F245-90EC-A6EEE606D256}" destId="{7CC659DD-003B-E14B-A32D-459EBD28A712}" srcOrd="2" destOrd="0" presId="urn:microsoft.com/office/officeart/2005/8/layout/list1"/>
    <dgm:cxn modelId="{5BC5FB9A-E18B-E941-827C-088FBA36E253}" type="presParOf" srcId="{B4A031AB-BFEB-F245-90EC-A6EEE606D256}" destId="{D9D8601D-34FC-5849-998A-E67C48B8DAEE}" srcOrd="3" destOrd="0" presId="urn:microsoft.com/office/officeart/2005/8/layout/list1"/>
    <dgm:cxn modelId="{62000606-EBBC-9441-ABEF-04AE60E366B7}" type="presParOf" srcId="{B4A031AB-BFEB-F245-90EC-A6EEE606D256}" destId="{A4D6E52C-6E3F-1745-8428-03D2AC9E96EF}" srcOrd="4" destOrd="0" presId="urn:microsoft.com/office/officeart/2005/8/layout/list1"/>
    <dgm:cxn modelId="{6B0A9DE0-2868-A04E-B07F-37B61177D04B}" type="presParOf" srcId="{A4D6E52C-6E3F-1745-8428-03D2AC9E96EF}" destId="{3F48AB6E-2C2D-FF40-A3CC-62F6270C839C}" srcOrd="0" destOrd="0" presId="urn:microsoft.com/office/officeart/2005/8/layout/list1"/>
    <dgm:cxn modelId="{E93172B5-EA19-C84F-9514-13A3FF07ADF0}" type="presParOf" srcId="{A4D6E52C-6E3F-1745-8428-03D2AC9E96EF}" destId="{FB2EDA2E-42F2-3940-8D9D-A8EB821B9406}" srcOrd="1" destOrd="0" presId="urn:microsoft.com/office/officeart/2005/8/layout/list1"/>
    <dgm:cxn modelId="{627A76FE-74F7-294C-8F91-BEDF1EAF3B6E}" type="presParOf" srcId="{B4A031AB-BFEB-F245-90EC-A6EEE606D256}" destId="{8E1680CF-02CA-4941-B5CD-B76BFFDEC25A}" srcOrd="5" destOrd="0" presId="urn:microsoft.com/office/officeart/2005/8/layout/list1"/>
    <dgm:cxn modelId="{FDBEE100-22DC-604C-AB04-54EB68EF6C4A}" type="presParOf" srcId="{B4A031AB-BFEB-F245-90EC-A6EEE606D256}" destId="{75E22763-029C-004F-86D2-57D72A9D9B02}" srcOrd="6" destOrd="0" presId="urn:microsoft.com/office/officeart/2005/8/layout/list1"/>
    <dgm:cxn modelId="{BEB51BFD-0925-4940-AB40-0AAB0B29196B}" type="presParOf" srcId="{B4A031AB-BFEB-F245-90EC-A6EEE606D256}" destId="{9B9675D1-EF86-2648-AE10-B7F1620A71BF}" srcOrd="7" destOrd="0" presId="urn:microsoft.com/office/officeart/2005/8/layout/list1"/>
    <dgm:cxn modelId="{1C14D3D1-78E8-8848-9ED3-47328D1B200A}" type="presParOf" srcId="{B4A031AB-BFEB-F245-90EC-A6EEE606D256}" destId="{C56F4745-C533-844D-840D-781375EB46E7}" srcOrd="8" destOrd="0" presId="urn:microsoft.com/office/officeart/2005/8/layout/list1"/>
    <dgm:cxn modelId="{FBD74FCB-A434-CF40-9FDB-ADC6F1AD7D64}" type="presParOf" srcId="{C56F4745-C533-844D-840D-781375EB46E7}" destId="{4D584787-164F-D448-BC90-AB1028F46E92}" srcOrd="0" destOrd="0" presId="urn:microsoft.com/office/officeart/2005/8/layout/list1"/>
    <dgm:cxn modelId="{706DB8B4-676F-6A4C-A3AD-35B581335750}" type="presParOf" srcId="{C56F4745-C533-844D-840D-781375EB46E7}" destId="{339DFB16-B3A8-134E-B838-696DF32D1AF5}" srcOrd="1" destOrd="0" presId="urn:microsoft.com/office/officeart/2005/8/layout/list1"/>
    <dgm:cxn modelId="{0D0407B6-F494-654F-80B4-E7DD8769C4BB}" type="presParOf" srcId="{B4A031AB-BFEB-F245-90EC-A6EEE606D256}" destId="{7632B1DB-670E-EB4E-BB9C-0258BF5A66D8}" srcOrd="9" destOrd="0" presId="urn:microsoft.com/office/officeart/2005/8/layout/list1"/>
    <dgm:cxn modelId="{BFC2A733-737A-8F48-BC8F-0A0979297AD3}" type="presParOf" srcId="{B4A031AB-BFEB-F245-90EC-A6EEE606D256}" destId="{FE7B6A4D-B18B-4248-BC06-F34EB87E138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0FC2088-87CC-48D6-91DD-CB86C2ECAB81}"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40E6986-34BF-47D3-AD5D-B4B33123286B}">
      <dgm:prSet/>
      <dgm:spPr/>
      <dgm:t>
        <a:bodyPr/>
        <a:lstStyle/>
        <a:p>
          <a:r>
            <a:rPr lang="tr-TR"/>
            <a:t>Altta yatan hastalıga ait bulgular</a:t>
          </a:r>
          <a:endParaRPr lang="en-US"/>
        </a:p>
      </dgm:t>
    </dgm:pt>
    <dgm:pt modelId="{3F6BB3A0-3EA6-4108-BD1C-578EBBEEDB1E}" type="parTrans" cxnId="{8BA47DC7-24A6-407C-9E6A-821E7E023A92}">
      <dgm:prSet/>
      <dgm:spPr/>
      <dgm:t>
        <a:bodyPr/>
        <a:lstStyle/>
        <a:p>
          <a:endParaRPr lang="en-US"/>
        </a:p>
      </dgm:t>
    </dgm:pt>
    <dgm:pt modelId="{25EBF277-67CF-432B-8D77-3D6461652271}" type="sibTrans" cxnId="{8BA47DC7-24A6-407C-9E6A-821E7E023A92}">
      <dgm:prSet/>
      <dgm:spPr/>
      <dgm:t>
        <a:bodyPr/>
        <a:lstStyle/>
        <a:p>
          <a:endParaRPr lang="en-US"/>
        </a:p>
      </dgm:t>
    </dgm:pt>
    <dgm:pt modelId="{C36EE181-62F4-454F-8036-194F8D9489E4}">
      <dgm:prSet/>
      <dgm:spPr/>
      <dgm:t>
        <a:bodyPr/>
        <a:lstStyle/>
        <a:p>
          <a:r>
            <a:rPr lang="tr-TR"/>
            <a:t>Cilt ve mukozalarda solukluk</a:t>
          </a:r>
          <a:endParaRPr lang="en-US"/>
        </a:p>
      </dgm:t>
    </dgm:pt>
    <dgm:pt modelId="{89575A95-211C-45C1-874C-CA1D84BF5EF3}" type="parTrans" cxnId="{0AFC7646-323C-48B9-8DE9-78399303E3CF}">
      <dgm:prSet/>
      <dgm:spPr/>
      <dgm:t>
        <a:bodyPr/>
        <a:lstStyle/>
        <a:p>
          <a:endParaRPr lang="en-US"/>
        </a:p>
      </dgm:t>
    </dgm:pt>
    <dgm:pt modelId="{655C01DD-11C2-4AA9-A098-519F53FEEEA7}" type="sibTrans" cxnId="{0AFC7646-323C-48B9-8DE9-78399303E3CF}">
      <dgm:prSet/>
      <dgm:spPr/>
      <dgm:t>
        <a:bodyPr/>
        <a:lstStyle/>
        <a:p>
          <a:endParaRPr lang="en-US"/>
        </a:p>
      </dgm:t>
    </dgm:pt>
    <dgm:pt modelId="{FC9EF05B-05C4-4A76-A29C-076DA9DDFF65}">
      <dgm:prSet/>
      <dgm:spPr/>
      <dgm:t>
        <a:bodyPr/>
        <a:lstStyle/>
        <a:p>
          <a:r>
            <a:rPr lang="tr-TR"/>
            <a:t>Glossit</a:t>
          </a:r>
          <a:endParaRPr lang="en-US"/>
        </a:p>
      </dgm:t>
    </dgm:pt>
    <dgm:pt modelId="{E0117D4B-9DB6-474F-961C-CDB0076D52F0}" type="parTrans" cxnId="{48266881-34C2-40B3-B341-F3D710910CD6}">
      <dgm:prSet/>
      <dgm:spPr/>
      <dgm:t>
        <a:bodyPr/>
        <a:lstStyle/>
        <a:p>
          <a:endParaRPr lang="en-US"/>
        </a:p>
      </dgm:t>
    </dgm:pt>
    <dgm:pt modelId="{B2D7A3CA-8A64-44DF-BDBE-987290C128C1}" type="sibTrans" cxnId="{48266881-34C2-40B3-B341-F3D710910CD6}">
      <dgm:prSet/>
      <dgm:spPr/>
      <dgm:t>
        <a:bodyPr/>
        <a:lstStyle/>
        <a:p>
          <a:endParaRPr lang="en-US"/>
        </a:p>
      </dgm:t>
    </dgm:pt>
    <dgm:pt modelId="{FFCC55A8-0F41-4BBD-BE08-A3DD41415E13}">
      <dgm:prSet/>
      <dgm:spPr/>
      <dgm:t>
        <a:bodyPr/>
        <a:lstStyle/>
        <a:p>
          <a:r>
            <a:rPr lang="tr-TR"/>
            <a:t>Angüler stomatit</a:t>
          </a:r>
          <a:endParaRPr lang="en-US"/>
        </a:p>
      </dgm:t>
    </dgm:pt>
    <dgm:pt modelId="{03998122-DA67-4D7E-9A97-CB5D40301E46}" type="parTrans" cxnId="{15F03961-0FB4-4454-9B6A-59C9EB205666}">
      <dgm:prSet/>
      <dgm:spPr/>
      <dgm:t>
        <a:bodyPr/>
        <a:lstStyle/>
        <a:p>
          <a:endParaRPr lang="en-US"/>
        </a:p>
      </dgm:t>
    </dgm:pt>
    <dgm:pt modelId="{9065C830-C468-43ED-B911-A2D1C68DE020}" type="sibTrans" cxnId="{15F03961-0FB4-4454-9B6A-59C9EB205666}">
      <dgm:prSet/>
      <dgm:spPr/>
      <dgm:t>
        <a:bodyPr/>
        <a:lstStyle/>
        <a:p>
          <a:endParaRPr lang="en-US"/>
        </a:p>
      </dgm:t>
    </dgm:pt>
    <dgm:pt modelId="{51D56A18-18A3-864E-9E7C-C21B5CB5F897}" type="pres">
      <dgm:prSet presAssocID="{C0FC2088-87CC-48D6-91DD-CB86C2ECAB81}" presName="linear" presStyleCnt="0">
        <dgm:presLayoutVars>
          <dgm:dir/>
          <dgm:animLvl val="lvl"/>
          <dgm:resizeHandles val="exact"/>
        </dgm:presLayoutVars>
      </dgm:prSet>
      <dgm:spPr/>
    </dgm:pt>
    <dgm:pt modelId="{5CFEE392-E949-5F4C-9E9F-F06FC542168E}" type="pres">
      <dgm:prSet presAssocID="{340E6986-34BF-47D3-AD5D-B4B33123286B}" presName="parentLin" presStyleCnt="0"/>
      <dgm:spPr/>
    </dgm:pt>
    <dgm:pt modelId="{CA403AAD-9073-AF41-9484-6A8284D3A22D}" type="pres">
      <dgm:prSet presAssocID="{340E6986-34BF-47D3-AD5D-B4B33123286B}" presName="parentLeftMargin" presStyleLbl="node1" presStyleIdx="0" presStyleCnt="4"/>
      <dgm:spPr/>
    </dgm:pt>
    <dgm:pt modelId="{05130A44-E3E4-2F4D-BC27-2385D08A7DCA}" type="pres">
      <dgm:prSet presAssocID="{340E6986-34BF-47D3-AD5D-B4B33123286B}" presName="parentText" presStyleLbl="node1" presStyleIdx="0" presStyleCnt="4">
        <dgm:presLayoutVars>
          <dgm:chMax val="0"/>
          <dgm:bulletEnabled val="1"/>
        </dgm:presLayoutVars>
      </dgm:prSet>
      <dgm:spPr/>
    </dgm:pt>
    <dgm:pt modelId="{89E2A9EF-9293-BC4F-A3B7-FDAC9526B183}" type="pres">
      <dgm:prSet presAssocID="{340E6986-34BF-47D3-AD5D-B4B33123286B}" presName="negativeSpace" presStyleCnt="0"/>
      <dgm:spPr/>
    </dgm:pt>
    <dgm:pt modelId="{EA44AA3A-D15B-214C-9A49-0BD0A1EE167D}" type="pres">
      <dgm:prSet presAssocID="{340E6986-34BF-47D3-AD5D-B4B33123286B}" presName="childText" presStyleLbl="conFgAcc1" presStyleIdx="0" presStyleCnt="4">
        <dgm:presLayoutVars>
          <dgm:bulletEnabled val="1"/>
        </dgm:presLayoutVars>
      </dgm:prSet>
      <dgm:spPr/>
    </dgm:pt>
    <dgm:pt modelId="{F800A62C-1DFF-4A4F-9BE9-81AA52C66611}" type="pres">
      <dgm:prSet presAssocID="{25EBF277-67CF-432B-8D77-3D6461652271}" presName="spaceBetweenRectangles" presStyleCnt="0"/>
      <dgm:spPr/>
    </dgm:pt>
    <dgm:pt modelId="{C5E8EE25-B8F7-5447-8AD5-29E7A9CBD7AA}" type="pres">
      <dgm:prSet presAssocID="{C36EE181-62F4-454F-8036-194F8D9489E4}" presName="parentLin" presStyleCnt="0"/>
      <dgm:spPr/>
    </dgm:pt>
    <dgm:pt modelId="{95CF42FC-259B-BC41-9EDA-166DF66C0726}" type="pres">
      <dgm:prSet presAssocID="{C36EE181-62F4-454F-8036-194F8D9489E4}" presName="parentLeftMargin" presStyleLbl="node1" presStyleIdx="0" presStyleCnt="4"/>
      <dgm:spPr/>
    </dgm:pt>
    <dgm:pt modelId="{AB6365DD-A0F9-4745-96BF-E5A4961EE3FF}" type="pres">
      <dgm:prSet presAssocID="{C36EE181-62F4-454F-8036-194F8D9489E4}" presName="parentText" presStyleLbl="node1" presStyleIdx="1" presStyleCnt="4">
        <dgm:presLayoutVars>
          <dgm:chMax val="0"/>
          <dgm:bulletEnabled val="1"/>
        </dgm:presLayoutVars>
      </dgm:prSet>
      <dgm:spPr/>
    </dgm:pt>
    <dgm:pt modelId="{37A2F5DE-EF85-9849-9250-97853A82E390}" type="pres">
      <dgm:prSet presAssocID="{C36EE181-62F4-454F-8036-194F8D9489E4}" presName="negativeSpace" presStyleCnt="0"/>
      <dgm:spPr/>
    </dgm:pt>
    <dgm:pt modelId="{CC03D379-A932-374B-B5D4-60D4444BD43B}" type="pres">
      <dgm:prSet presAssocID="{C36EE181-62F4-454F-8036-194F8D9489E4}" presName="childText" presStyleLbl="conFgAcc1" presStyleIdx="1" presStyleCnt="4">
        <dgm:presLayoutVars>
          <dgm:bulletEnabled val="1"/>
        </dgm:presLayoutVars>
      </dgm:prSet>
      <dgm:spPr/>
    </dgm:pt>
    <dgm:pt modelId="{5754A488-404E-CB49-9619-8571050AD40D}" type="pres">
      <dgm:prSet presAssocID="{655C01DD-11C2-4AA9-A098-519F53FEEEA7}" presName="spaceBetweenRectangles" presStyleCnt="0"/>
      <dgm:spPr/>
    </dgm:pt>
    <dgm:pt modelId="{033BCA88-7454-314C-A8AC-DFCE4F0B2A86}" type="pres">
      <dgm:prSet presAssocID="{FC9EF05B-05C4-4A76-A29C-076DA9DDFF65}" presName="parentLin" presStyleCnt="0"/>
      <dgm:spPr/>
    </dgm:pt>
    <dgm:pt modelId="{D81D67EB-832F-5042-9F3E-162A77B4AC4C}" type="pres">
      <dgm:prSet presAssocID="{FC9EF05B-05C4-4A76-A29C-076DA9DDFF65}" presName="parentLeftMargin" presStyleLbl="node1" presStyleIdx="1" presStyleCnt="4"/>
      <dgm:spPr/>
    </dgm:pt>
    <dgm:pt modelId="{8BF819D7-DD43-DB42-B28A-30C741B5395C}" type="pres">
      <dgm:prSet presAssocID="{FC9EF05B-05C4-4A76-A29C-076DA9DDFF65}" presName="parentText" presStyleLbl="node1" presStyleIdx="2" presStyleCnt="4">
        <dgm:presLayoutVars>
          <dgm:chMax val="0"/>
          <dgm:bulletEnabled val="1"/>
        </dgm:presLayoutVars>
      </dgm:prSet>
      <dgm:spPr/>
    </dgm:pt>
    <dgm:pt modelId="{2EA94120-8FCD-AF4E-B9BF-903EA19999D5}" type="pres">
      <dgm:prSet presAssocID="{FC9EF05B-05C4-4A76-A29C-076DA9DDFF65}" presName="negativeSpace" presStyleCnt="0"/>
      <dgm:spPr/>
    </dgm:pt>
    <dgm:pt modelId="{F7F2B9B0-271B-8B48-B541-11D5E10CE4ED}" type="pres">
      <dgm:prSet presAssocID="{FC9EF05B-05C4-4A76-A29C-076DA9DDFF65}" presName="childText" presStyleLbl="conFgAcc1" presStyleIdx="2" presStyleCnt="4">
        <dgm:presLayoutVars>
          <dgm:bulletEnabled val="1"/>
        </dgm:presLayoutVars>
      </dgm:prSet>
      <dgm:spPr/>
    </dgm:pt>
    <dgm:pt modelId="{F2945308-29D6-0446-B6D4-3818505B1B2D}" type="pres">
      <dgm:prSet presAssocID="{B2D7A3CA-8A64-44DF-BDBE-987290C128C1}" presName="spaceBetweenRectangles" presStyleCnt="0"/>
      <dgm:spPr/>
    </dgm:pt>
    <dgm:pt modelId="{D184509E-39F7-D741-8315-95CE1AC9FDB2}" type="pres">
      <dgm:prSet presAssocID="{FFCC55A8-0F41-4BBD-BE08-A3DD41415E13}" presName="parentLin" presStyleCnt="0"/>
      <dgm:spPr/>
    </dgm:pt>
    <dgm:pt modelId="{D0FAA230-B4ED-E34A-95EF-95D672EF64EF}" type="pres">
      <dgm:prSet presAssocID="{FFCC55A8-0F41-4BBD-BE08-A3DD41415E13}" presName="parentLeftMargin" presStyleLbl="node1" presStyleIdx="2" presStyleCnt="4"/>
      <dgm:spPr/>
    </dgm:pt>
    <dgm:pt modelId="{96C17A02-3779-574D-BF65-593C085215FA}" type="pres">
      <dgm:prSet presAssocID="{FFCC55A8-0F41-4BBD-BE08-A3DD41415E13}" presName="parentText" presStyleLbl="node1" presStyleIdx="3" presStyleCnt="4">
        <dgm:presLayoutVars>
          <dgm:chMax val="0"/>
          <dgm:bulletEnabled val="1"/>
        </dgm:presLayoutVars>
      </dgm:prSet>
      <dgm:spPr/>
    </dgm:pt>
    <dgm:pt modelId="{C2DB17FE-28FD-E247-8A21-51EF0942F500}" type="pres">
      <dgm:prSet presAssocID="{FFCC55A8-0F41-4BBD-BE08-A3DD41415E13}" presName="negativeSpace" presStyleCnt="0"/>
      <dgm:spPr/>
    </dgm:pt>
    <dgm:pt modelId="{CE5AF8B3-3183-5143-8A5A-297669336067}" type="pres">
      <dgm:prSet presAssocID="{FFCC55A8-0F41-4BBD-BE08-A3DD41415E13}" presName="childText" presStyleLbl="conFgAcc1" presStyleIdx="3" presStyleCnt="4">
        <dgm:presLayoutVars>
          <dgm:bulletEnabled val="1"/>
        </dgm:presLayoutVars>
      </dgm:prSet>
      <dgm:spPr/>
    </dgm:pt>
  </dgm:ptLst>
  <dgm:cxnLst>
    <dgm:cxn modelId="{32923000-26F2-E949-B12B-AF2AA169E5D9}" type="presOf" srcId="{C0FC2088-87CC-48D6-91DD-CB86C2ECAB81}" destId="{51D56A18-18A3-864E-9E7C-C21B5CB5F897}" srcOrd="0" destOrd="0" presId="urn:microsoft.com/office/officeart/2005/8/layout/list1"/>
    <dgm:cxn modelId="{77407901-8022-5C44-AA0F-F87CB36A913D}" type="presOf" srcId="{FC9EF05B-05C4-4A76-A29C-076DA9DDFF65}" destId="{8BF819D7-DD43-DB42-B28A-30C741B5395C}" srcOrd="1" destOrd="0" presId="urn:microsoft.com/office/officeart/2005/8/layout/list1"/>
    <dgm:cxn modelId="{CB514F16-827B-B142-B33B-74801EDF45D9}" type="presOf" srcId="{FFCC55A8-0F41-4BBD-BE08-A3DD41415E13}" destId="{96C17A02-3779-574D-BF65-593C085215FA}" srcOrd="1" destOrd="0" presId="urn:microsoft.com/office/officeart/2005/8/layout/list1"/>
    <dgm:cxn modelId="{CEEB4938-6333-E341-93D8-9F8FC6B14492}" type="presOf" srcId="{340E6986-34BF-47D3-AD5D-B4B33123286B}" destId="{CA403AAD-9073-AF41-9484-6A8284D3A22D}" srcOrd="0" destOrd="0" presId="urn:microsoft.com/office/officeart/2005/8/layout/list1"/>
    <dgm:cxn modelId="{06389E3F-3BDA-9648-B35D-A05CDA8748DC}" type="presOf" srcId="{C36EE181-62F4-454F-8036-194F8D9489E4}" destId="{AB6365DD-A0F9-4745-96BF-E5A4961EE3FF}" srcOrd="1" destOrd="0" presId="urn:microsoft.com/office/officeart/2005/8/layout/list1"/>
    <dgm:cxn modelId="{0AFC7646-323C-48B9-8DE9-78399303E3CF}" srcId="{C0FC2088-87CC-48D6-91DD-CB86C2ECAB81}" destId="{C36EE181-62F4-454F-8036-194F8D9489E4}" srcOrd="1" destOrd="0" parTransId="{89575A95-211C-45C1-874C-CA1D84BF5EF3}" sibTransId="{655C01DD-11C2-4AA9-A098-519F53FEEEA7}"/>
    <dgm:cxn modelId="{15F03961-0FB4-4454-9B6A-59C9EB205666}" srcId="{C0FC2088-87CC-48D6-91DD-CB86C2ECAB81}" destId="{FFCC55A8-0F41-4BBD-BE08-A3DD41415E13}" srcOrd="3" destOrd="0" parTransId="{03998122-DA67-4D7E-9A97-CB5D40301E46}" sibTransId="{9065C830-C468-43ED-B911-A2D1C68DE020}"/>
    <dgm:cxn modelId="{73505C6B-5B18-0847-A871-188C16CE93DE}" type="presOf" srcId="{FC9EF05B-05C4-4A76-A29C-076DA9DDFF65}" destId="{D81D67EB-832F-5042-9F3E-162A77B4AC4C}" srcOrd="0" destOrd="0" presId="urn:microsoft.com/office/officeart/2005/8/layout/list1"/>
    <dgm:cxn modelId="{BA37F872-37D5-A746-ADBF-1619C7A48CFB}" type="presOf" srcId="{C36EE181-62F4-454F-8036-194F8D9489E4}" destId="{95CF42FC-259B-BC41-9EDA-166DF66C0726}" srcOrd="0" destOrd="0" presId="urn:microsoft.com/office/officeart/2005/8/layout/list1"/>
    <dgm:cxn modelId="{48266881-34C2-40B3-B341-F3D710910CD6}" srcId="{C0FC2088-87CC-48D6-91DD-CB86C2ECAB81}" destId="{FC9EF05B-05C4-4A76-A29C-076DA9DDFF65}" srcOrd="2" destOrd="0" parTransId="{E0117D4B-9DB6-474F-961C-CDB0076D52F0}" sibTransId="{B2D7A3CA-8A64-44DF-BDBE-987290C128C1}"/>
    <dgm:cxn modelId="{38FFFE90-84C3-494C-987C-3798BC1A5348}" type="presOf" srcId="{FFCC55A8-0F41-4BBD-BE08-A3DD41415E13}" destId="{D0FAA230-B4ED-E34A-95EF-95D672EF64EF}" srcOrd="0" destOrd="0" presId="urn:microsoft.com/office/officeart/2005/8/layout/list1"/>
    <dgm:cxn modelId="{82BC49AA-6885-9B48-A635-03A301DA08B0}" type="presOf" srcId="{340E6986-34BF-47D3-AD5D-B4B33123286B}" destId="{05130A44-E3E4-2F4D-BC27-2385D08A7DCA}" srcOrd="1" destOrd="0" presId="urn:microsoft.com/office/officeart/2005/8/layout/list1"/>
    <dgm:cxn modelId="{8BA47DC7-24A6-407C-9E6A-821E7E023A92}" srcId="{C0FC2088-87CC-48D6-91DD-CB86C2ECAB81}" destId="{340E6986-34BF-47D3-AD5D-B4B33123286B}" srcOrd="0" destOrd="0" parTransId="{3F6BB3A0-3EA6-4108-BD1C-578EBBEEDB1E}" sibTransId="{25EBF277-67CF-432B-8D77-3D6461652271}"/>
    <dgm:cxn modelId="{2E5D2388-E29B-4343-95F7-423E8A853445}" type="presParOf" srcId="{51D56A18-18A3-864E-9E7C-C21B5CB5F897}" destId="{5CFEE392-E949-5F4C-9E9F-F06FC542168E}" srcOrd="0" destOrd="0" presId="urn:microsoft.com/office/officeart/2005/8/layout/list1"/>
    <dgm:cxn modelId="{FD27D4DD-96F6-E240-9155-55F26F479A53}" type="presParOf" srcId="{5CFEE392-E949-5F4C-9E9F-F06FC542168E}" destId="{CA403AAD-9073-AF41-9484-6A8284D3A22D}" srcOrd="0" destOrd="0" presId="urn:microsoft.com/office/officeart/2005/8/layout/list1"/>
    <dgm:cxn modelId="{D33D1F30-404E-334F-B7AC-0248D832641B}" type="presParOf" srcId="{5CFEE392-E949-5F4C-9E9F-F06FC542168E}" destId="{05130A44-E3E4-2F4D-BC27-2385D08A7DCA}" srcOrd="1" destOrd="0" presId="urn:microsoft.com/office/officeart/2005/8/layout/list1"/>
    <dgm:cxn modelId="{F95B4FD1-44A4-1A42-A445-65C110A8E2F6}" type="presParOf" srcId="{51D56A18-18A3-864E-9E7C-C21B5CB5F897}" destId="{89E2A9EF-9293-BC4F-A3B7-FDAC9526B183}" srcOrd="1" destOrd="0" presId="urn:microsoft.com/office/officeart/2005/8/layout/list1"/>
    <dgm:cxn modelId="{2539F189-EA0B-FC4F-ABCE-DAB9F0FE052B}" type="presParOf" srcId="{51D56A18-18A3-864E-9E7C-C21B5CB5F897}" destId="{EA44AA3A-D15B-214C-9A49-0BD0A1EE167D}" srcOrd="2" destOrd="0" presId="urn:microsoft.com/office/officeart/2005/8/layout/list1"/>
    <dgm:cxn modelId="{0419399C-D170-E348-95F3-A79CDC3C393E}" type="presParOf" srcId="{51D56A18-18A3-864E-9E7C-C21B5CB5F897}" destId="{F800A62C-1DFF-4A4F-9BE9-81AA52C66611}" srcOrd="3" destOrd="0" presId="urn:microsoft.com/office/officeart/2005/8/layout/list1"/>
    <dgm:cxn modelId="{74881D51-57B5-894F-87B6-274BD2583C7E}" type="presParOf" srcId="{51D56A18-18A3-864E-9E7C-C21B5CB5F897}" destId="{C5E8EE25-B8F7-5447-8AD5-29E7A9CBD7AA}" srcOrd="4" destOrd="0" presId="urn:microsoft.com/office/officeart/2005/8/layout/list1"/>
    <dgm:cxn modelId="{430E660F-AAA7-044C-A7A8-7338C3F7D1ED}" type="presParOf" srcId="{C5E8EE25-B8F7-5447-8AD5-29E7A9CBD7AA}" destId="{95CF42FC-259B-BC41-9EDA-166DF66C0726}" srcOrd="0" destOrd="0" presId="urn:microsoft.com/office/officeart/2005/8/layout/list1"/>
    <dgm:cxn modelId="{568691E1-B311-AF40-9BCA-14CB3AA9C7C0}" type="presParOf" srcId="{C5E8EE25-B8F7-5447-8AD5-29E7A9CBD7AA}" destId="{AB6365DD-A0F9-4745-96BF-E5A4961EE3FF}" srcOrd="1" destOrd="0" presId="urn:microsoft.com/office/officeart/2005/8/layout/list1"/>
    <dgm:cxn modelId="{EFF6CD62-6277-B44B-8743-C2227205E17E}" type="presParOf" srcId="{51D56A18-18A3-864E-9E7C-C21B5CB5F897}" destId="{37A2F5DE-EF85-9849-9250-97853A82E390}" srcOrd="5" destOrd="0" presId="urn:microsoft.com/office/officeart/2005/8/layout/list1"/>
    <dgm:cxn modelId="{1BAA5FAC-BC90-FB4F-B10D-CB40C86EA8DE}" type="presParOf" srcId="{51D56A18-18A3-864E-9E7C-C21B5CB5F897}" destId="{CC03D379-A932-374B-B5D4-60D4444BD43B}" srcOrd="6" destOrd="0" presId="urn:microsoft.com/office/officeart/2005/8/layout/list1"/>
    <dgm:cxn modelId="{370C9CF8-A539-FC41-8B11-7A838B0BE264}" type="presParOf" srcId="{51D56A18-18A3-864E-9E7C-C21B5CB5F897}" destId="{5754A488-404E-CB49-9619-8571050AD40D}" srcOrd="7" destOrd="0" presId="urn:microsoft.com/office/officeart/2005/8/layout/list1"/>
    <dgm:cxn modelId="{DC8D8CDA-F260-5E42-89F9-099D2B4B03AF}" type="presParOf" srcId="{51D56A18-18A3-864E-9E7C-C21B5CB5F897}" destId="{033BCA88-7454-314C-A8AC-DFCE4F0B2A86}" srcOrd="8" destOrd="0" presId="urn:microsoft.com/office/officeart/2005/8/layout/list1"/>
    <dgm:cxn modelId="{FB085AFD-91B6-8847-81FA-1011CE1DA5DC}" type="presParOf" srcId="{033BCA88-7454-314C-A8AC-DFCE4F0B2A86}" destId="{D81D67EB-832F-5042-9F3E-162A77B4AC4C}" srcOrd="0" destOrd="0" presId="urn:microsoft.com/office/officeart/2005/8/layout/list1"/>
    <dgm:cxn modelId="{2A60919C-A709-D54F-AC99-FF544F759FBA}" type="presParOf" srcId="{033BCA88-7454-314C-A8AC-DFCE4F0B2A86}" destId="{8BF819D7-DD43-DB42-B28A-30C741B5395C}" srcOrd="1" destOrd="0" presId="urn:microsoft.com/office/officeart/2005/8/layout/list1"/>
    <dgm:cxn modelId="{43D84A65-5EDA-FB45-9F99-CD4658E21863}" type="presParOf" srcId="{51D56A18-18A3-864E-9E7C-C21B5CB5F897}" destId="{2EA94120-8FCD-AF4E-B9BF-903EA19999D5}" srcOrd="9" destOrd="0" presId="urn:microsoft.com/office/officeart/2005/8/layout/list1"/>
    <dgm:cxn modelId="{FB028E36-ED49-5441-885D-DE8D5F56B96A}" type="presParOf" srcId="{51D56A18-18A3-864E-9E7C-C21B5CB5F897}" destId="{F7F2B9B0-271B-8B48-B541-11D5E10CE4ED}" srcOrd="10" destOrd="0" presId="urn:microsoft.com/office/officeart/2005/8/layout/list1"/>
    <dgm:cxn modelId="{7EA2CEEC-9F12-E043-92A5-3B147540B92D}" type="presParOf" srcId="{51D56A18-18A3-864E-9E7C-C21B5CB5F897}" destId="{F2945308-29D6-0446-B6D4-3818505B1B2D}" srcOrd="11" destOrd="0" presId="urn:microsoft.com/office/officeart/2005/8/layout/list1"/>
    <dgm:cxn modelId="{75529D98-596B-EE47-B1DC-53F764295055}" type="presParOf" srcId="{51D56A18-18A3-864E-9E7C-C21B5CB5F897}" destId="{D184509E-39F7-D741-8315-95CE1AC9FDB2}" srcOrd="12" destOrd="0" presId="urn:microsoft.com/office/officeart/2005/8/layout/list1"/>
    <dgm:cxn modelId="{AB5F56E6-D126-CA41-B77F-8AD74911A423}" type="presParOf" srcId="{D184509E-39F7-D741-8315-95CE1AC9FDB2}" destId="{D0FAA230-B4ED-E34A-95EF-95D672EF64EF}" srcOrd="0" destOrd="0" presId="urn:microsoft.com/office/officeart/2005/8/layout/list1"/>
    <dgm:cxn modelId="{E9461A2F-18D7-F448-9005-E2AA775736FD}" type="presParOf" srcId="{D184509E-39F7-D741-8315-95CE1AC9FDB2}" destId="{96C17A02-3779-574D-BF65-593C085215FA}" srcOrd="1" destOrd="0" presId="urn:microsoft.com/office/officeart/2005/8/layout/list1"/>
    <dgm:cxn modelId="{0D7BBD2C-902E-144B-A6E8-FD141298CE6B}" type="presParOf" srcId="{51D56A18-18A3-864E-9E7C-C21B5CB5F897}" destId="{C2DB17FE-28FD-E247-8A21-51EF0942F500}" srcOrd="13" destOrd="0" presId="urn:microsoft.com/office/officeart/2005/8/layout/list1"/>
    <dgm:cxn modelId="{CF619F9E-2255-1A4D-8FBF-EB787E5E0E70}" type="presParOf" srcId="{51D56A18-18A3-864E-9E7C-C21B5CB5F897}" destId="{CE5AF8B3-3183-5143-8A5A-29766933606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6A83FAA-0707-421B-88EE-497A92D0A73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54BA9FF-C440-49D0-999C-3C7A5ABFE76E}">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Hb ve hematokrit-düşük</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EACF15E-CCC7-4C3F-90D3-A4B82539AE07}" type="parTrans" cxnId="{E10F4F2D-22B2-40E0-B57B-225BFC34706B}">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885F9F0-D67C-4969-82C6-A7C94701A92A}" type="sibTrans" cxnId="{E10F4F2D-22B2-40E0-B57B-225BFC34706B}">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EA489D6-AA08-495F-B43C-F6273AE0A9AE}">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Lökosit ve trombosit:N</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11083A0-3685-4B55-AF88-7E9EB4679949}" type="parTrans" cxnId="{3C02C41F-8E9F-4599-823E-E38DDF2AA1B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76B261C1-2FF2-437C-843E-625D45A9B348}" type="sibTrans" cxnId="{3C02C41F-8E9F-4599-823E-E38DDF2AA1B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7CF1264-657A-48CA-B3B6-3204FC736466}">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MCV: düşük</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34478B5-2BC2-4602-A43A-2A9E67ADE224}" type="parTrans" cxnId="{CB1B5316-911C-47AF-8532-6CB6F07D74C8}">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66BEAE1-2F8E-494F-A94E-3B0B1AF03C2C}" type="sibTrans" cxnId="{CB1B5316-911C-47AF-8532-6CB6F07D74C8}">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9DB822B-2A5A-42C6-A69D-9A4C11E56FFF}">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MCH: düşük</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0ED074E-884A-4FCA-955A-3EF6CAD10AAD}" type="parTrans" cxnId="{606E45AE-A99E-4875-8937-AE76C624E22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2D34585-DCC5-4E54-982C-1DC46AFADB12}" type="sibTrans" cxnId="{606E45AE-A99E-4875-8937-AE76C624E22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8E181420-B5C5-4592-9F9B-340463D7C3B7}">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PY: hipokromi, mikrositoz, anizositoz, poikilositoz</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E00AF02-E056-4E59-93A1-C31FCD9AA7AB}" type="parTrans" cxnId="{FD7FEDDE-30D1-417A-B180-3E4E801E587D}">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73BB10D-1303-49FB-809B-03192882C311}" type="sibTrans" cxnId="{FD7FEDDE-30D1-417A-B180-3E4E801E587D}">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27C6AB3-9F52-43CD-B9A3-03E558AFA5D1}">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Ferritin: düşük</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71B8B22-5B21-4982-9781-C55ECA51398C}" type="parTrans" cxnId="{546CC49A-B681-4BAA-82C2-CD380DCD986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6718923-41F8-4C39-B386-DDC506E3E960}" type="sibTrans" cxnId="{546CC49A-B681-4BAA-82C2-CD380DCD9866}">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20F9F8C-AD3B-4FE2-B853-17ACB832E73C}">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Serum demiri: düşük</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91386F2-CFEA-45DE-BCA4-DD86F032240E}" type="parTrans" cxnId="{BA5C9688-C151-483D-AF6D-4A1014448041}">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466CDC00-7878-4555-83AA-FBE0B0ACAFF6}" type="sibTrans" cxnId="{BA5C9688-C151-483D-AF6D-4A1014448041}">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0744AB00-EEC7-4168-8B5B-56A1405033B6}">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TDBK: artmış</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3BF6EEB-258E-457B-A2AA-A0B75CF63133}" type="parTrans" cxnId="{9E9EFE18-58FD-48D5-980F-81C8195B8C42}">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2248185-3644-415D-99ED-44A8A32F2FAD}" type="sibTrans" cxnId="{9E9EFE18-58FD-48D5-980F-81C8195B8C42}">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260EB92-77DF-4121-A0D0-00CAB97A05F9}">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Transferin satürasyonu: azalmış</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4201A32-822E-4C6F-ABB0-C23C8BD5C0B5}" type="parTrans" cxnId="{87940A24-5C2E-4952-95A5-B687DD3E66F3}">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8012080-A094-480A-BE2D-B55657C51DBD}" type="sibTrans" cxnId="{87940A24-5C2E-4952-95A5-B687DD3E66F3}">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3439890-DE3A-486E-900E-C7A4A31DE707}">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Transferin reseptörü: artmış</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FF755BD-E2B5-4185-B7FE-D074D107E73B}" type="parTrans" cxnId="{09EEEED7-ECAF-40DF-97A5-77FDF871F59C}">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2EA1BB0-AFCF-4520-885F-F88FEF195909}" type="sibTrans" cxnId="{09EEEED7-ECAF-40DF-97A5-77FDF871F59C}">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BB2C666F-7B84-474B-9C40-17E4FDB08A4C}">
      <dgm:prSet/>
      <dgm:spPr/>
      <dgm:t>
        <a:bodyPr/>
        <a:lstStyle/>
        <a:p>
          <a:r>
            <a:rPr lang="tr-TR">
              <a:solidFill>
                <a:schemeClr val="tx1"/>
              </a:solidFill>
              <a:latin typeface="Verdana" panose="020B0604030504040204" pitchFamily="34" charset="0"/>
              <a:ea typeface="Verdana" panose="020B0604030504040204" pitchFamily="34" charset="0"/>
              <a:cs typeface="Verdana" panose="020B0604030504040204" pitchFamily="34" charset="0"/>
            </a:rPr>
            <a:t>Eritrosit serbest protoporfirini artar</a:t>
          </a:r>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1DFC9129-F52D-4D9E-BB61-3082CA791622}" type="parTrans" cxnId="{4BAAEADA-1468-471E-A9FD-9F29D2F7E1C2}">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8602B01-87FB-4F0A-BFCF-80E4A617D23B}" type="sibTrans" cxnId="{4BAAEADA-1468-471E-A9FD-9F29D2F7E1C2}">
      <dgm:prSet/>
      <dgm:spPr/>
      <dgm:t>
        <a:bodyPr/>
        <a:lstStyle/>
        <a:p>
          <a:endParaRPr lang="en-US">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2BA2552-891C-8242-B2EB-F90489B7C8CC}" type="pres">
      <dgm:prSet presAssocID="{26A83FAA-0707-421B-88EE-497A92D0A733}" presName="linear" presStyleCnt="0">
        <dgm:presLayoutVars>
          <dgm:animLvl val="lvl"/>
          <dgm:resizeHandles val="exact"/>
        </dgm:presLayoutVars>
      </dgm:prSet>
      <dgm:spPr/>
    </dgm:pt>
    <dgm:pt modelId="{97105E76-C256-E84A-8644-926099F7A563}" type="pres">
      <dgm:prSet presAssocID="{254BA9FF-C440-49D0-999C-3C7A5ABFE76E}" presName="parentText" presStyleLbl="node1" presStyleIdx="0" presStyleCnt="11">
        <dgm:presLayoutVars>
          <dgm:chMax val="0"/>
          <dgm:bulletEnabled val="1"/>
        </dgm:presLayoutVars>
      </dgm:prSet>
      <dgm:spPr/>
    </dgm:pt>
    <dgm:pt modelId="{C9F373A9-E198-654C-A2FC-DB6233007163}" type="pres">
      <dgm:prSet presAssocID="{8885F9F0-D67C-4969-82C6-A7C94701A92A}" presName="spacer" presStyleCnt="0"/>
      <dgm:spPr/>
    </dgm:pt>
    <dgm:pt modelId="{312285B5-CED4-9E4D-9EEB-4BF43C1EF2A4}" type="pres">
      <dgm:prSet presAssocID="{2EA489D6-AA08-495F-B43C-F6273AE0A9AE}" presName="parentText" presStyleLbl="node1" presStyleIdx="1" presStyleCnt="11">
        <dgm:presLayoutVars>
          <dgm:chMax val="0"/>
          <dgm:bulletEnabled val="1"/>
        </dgm:presLayoutVars>
      </dgm:prSet>
      <dgm:spPr/>
    </dgm:pt>
    <dgm:pt modelId="{36E3387C-284F-7E4A-AC53-8AFD05CC1A10}" type="pres">
      <dgm:prSet presAssocID="{76B261C1-2FF2-437C-843E-625D45A9B348}" presName="spacer" presStyleCnt="0"/>
      <dgm:spPr/>
    </dgm:pt>
    <dgm:pt modelId="{D7DC7621-E13F-3D4A-844B-ECDDF9A5BF8F}" type="pres">
      <dgm:prSet presAssocID="{17CF1264-657A-48CA-B3B6-3204FC736466}" presName="parentText" presStyleLbl="node1" presStyleIdx="2" presStyleCnt="11">
        <dgm:presLayoutVars>
          <dgm:chMax val="0"/>
          <dgm:bulletEnabled val="1"/>
        </dgm:presLayoutVars>
      </dgm:prSet>
      <dgm:spPr/>
    </dgm:pt>
    <dgm:pt modelId="{6E3F65DB-F06C-EE4B-938A-44A519671C5F}" type="pres">
      <dgm:prSet presAssocID="{966BEAE1-2F8E-494F-A94E-3B0B1AF03C2C}" presName="spacer" presStyleCnt="0"/>
      <dgm:spPr/>
    </dgm:pt>
    <dgm:pt modelId="{DD09C1BD-578F-AC40-9AFA-75D973E0C384}" type="pres">
      <dgm:prSet presAssocID="{E9DB822B-2A5A-42C6-A69D-9A4C11E56FFF}" presName="parentText" presStyleLbl="node1" presStyleIdx="3" presStyleCnt="11">
        <dgm:presLayoutVars>
          <dgm:chMax val="0"/>
          <dgm:bulletEnabled val="1"/>
        </dgm:presLayoutVars>
      </dgm:prSet>
      <dgm:spPr/>
    </dgm:pt>
    <dgm:pt modelId="{00048FD2-77D5-A049-ACE9-7179AF478CDB}" type="pres">
      <dgm:prSet presAssocID="{A2D34585-DCC5-4E54-982C-1DC46AFADB12}" presName="spacer" presStyleCnt="0"/>
      <dgm:spPr/>
    </dgm:pt>
    <dgm:pt modelId="{00A8BA9B-5D2D-F141-B943-715CC6863B1B}" type="pres">
      <dgm:prSet presAssocID="{8E181420-B5C5-4592-9F9B-340463D7C3B7}" presName="parentText" presStyleLbl="node1" presStyleIdx="4" presStyleCnt="11">
        <dgm:presLayoutVars>
          <dgm:chMax val="0"/>
          <dgm:bulletEnabled val="1"/>
        </dgm:presLayoutVars>
      </dgm:prSet>
      <dgm:spPr/>
    </dgm:pt>
    <dgm:pt modelId="{1389E9A2-BE3C-1849-B128-09ECF2AFC17E}" type="pres">
      <dgm:prSet presAssocID="{F73BB10D-1303-49FB-809B-03192882C311}" presName="spacer" presStyleCnt="0"/>
      <dgm:spPr/>
    </dgm:pt>
    <dgm:pt modelId="{88420893-1E35-9743-B1E7-CF36DD9DE61C}" type="pres">
      <dgm:prSet presAssocID="{527C6AB3-9F52-43CD-B9A3-03E558AFA5D1}" presName="parentText" presStyleLbl="node1" presStyleIdx="5" presStyleCnt="11">
        <dgm:presLayoutVars>
          <dgm:chMax val="0"/>
          <dgm:bulletEnabled val="1"/>
        </dgm:presLayoutVars>
      </dgm:prSet>
      <dgm:spPr/>
    </dgm:pt>
    <dgm:pt modelId="{47CE900B-EA5A-A645-89A3-85324BEC0B9C}" type="pres">
      <dgm:prSet presAssocID="{E6718923-41F8-4C39-B386-DDC506E3E960}" presName="spacer" presStyleCnt="0"/>
      <dgm:spPr/>
    </dgm:pt>
    <dgm:pt modelId="{CFAFF89C-99F5-7F4C-B275-766A7CC8DE47}" type="pres">
      <dgm:prSet presAssocID="{220F9F8C-AD3B-4FE2-B853-17ACB832E73C}" presName="parentText" presStyleLbl="node1" presStyleIdx="6" presStyleCnt="11">
        <dgm:presLayoutVars>
          <dgm:chMax val="0"/>
          <dgm:bulletEnabled val="1"/>
        </dgm:presLayoutVars>
      </dgm:prSet>
      <dgm:spPr/>
    </dgm:pt>
    <dgm:pt modelId="{5440A84A-9E6B-794D-80AD-EE168E03828A}" type="pres">
      <dgm:prSet presAssocID="{466CDC00-7878-4555-83AA-FBE0B0ACAFF6}" presName="spacer" presStyleCnt="0"/>
      <dgm:spPr/>
    </dgm:pt>
    <dgm:pt modelId="{23C76230-4B88-444A-9896-7260623CF1BC}" type="pres">
      <dgm:prSet presAssocID="{0744AB00-EEC7-4168-8B5B-56A1405033B6}" presName="parentText" presStyleLbl="node1" presStyleIdx="7" presStyleCnt="11">
        <dgm:presLayoutVars>
          <dgm:chMax val="0"/>
          <dgm:bulletEnabled val="1"/>
        </dgm:presLayoutVars>
      </dgm:prSet>
      <dgm:spPr/>
    </dgm:pt>
    <dgm:pt modelId="{B76B3F7B-90C1-6544-AC9A-FF1098AD0A94}" type="pres">
      <dgm:prSet presAssocID="{32248185-3644-415D-99ED-44A8A32F2FAD}" presName="spacer" presStyleCnt="0"/>
      <dgm:spPr/>
    </dgm:pt>
    <dgm:pt modelId="{682B5E29-3448-ED48-92BC-FD0B9D12EC99}" type="pres">
      <dgm:prSet presAssocID="{E260EB92-77DF-4121-A0D0-00CAB97A05F9}" presName="parentText" presStyleLbl="node1" presStyleIdx="8" presStyleCnt="11">
        <dgm:presLayoutVars>
          <dgm:chMax val="0"/>
          <dgm:bulletEnabled val="1"/>
        </dgm:presLayoutVars>
      </dgm:prSet>
      <dgm:spPr/>
    </dgm:pt>
    <dgm:pt modelId="{5EC92FAA-A7D4-7445-BA95-D65C6EFE2E98}" type="pres">
      <dgm:prSet presAssocID="{B8012080-A094-480A-BE2D-B55657C51DBD}" presName="spacer" presStyleCnt="0"/>
      <dgm:spPr/>
    </dgm:pt>
    <dgm:pt modelId="{87206D62-FA87-5A48-B02D-AB2B9E4925A8}" type="pres">
      <dgm:prSet presAssocID="{63439890-DE3A-486E-900E-C7A4A31DE707}" presName="parentText" presStyleLbl="node1" presStyleIdx="9" presStyleCnt="11">
        <dgm:presLayoutVars>
          <dgm:chMax val="0"/>
          <dgm:bulletEnabled val="1"/>
        </dgm:presLayoutVars>
      </dgm:prSet>
      <dgm:spPr/>
    </dgm:pt>
    <dgm:pt modelId="{3876A980-6CBD-B249-9B24-E08D11A64F3F}" type="pres">
      <dgm:prSet presAssocID="{32EA1BB0-AFCF-4520-885F-F88FEF195909}" presName="spacer" presStyleCnt="0"/>
      <dgm:spPr/>
    </dgm:pt>
    <dgm:pt modelId="{B3953FC3-9E23-124C-951F-832A17C9E780}" type="pres">
      <dgm:prSet presAssocID="{BB2C666F-7B84-474B-9C40-17E4FDB08A4C}" presName="parentText" presStyleLbl="node1" presStyleIdx="10" presStyleCnt="11">
        <dgm:presLayoutVars>
          <dgm:chMax val="0"/>
          <dgm:bulletEnabled val="1"/>
        </dgm:presLayoutVars>
      </dgm:prSet>
      <dgm:spPr/>
    </dgm:pt>
  </dgm:ptLst>
  <dgm:cxnLst>
    <dgm:cxn modelId="{7E2A1008-3DE9-854E-BEB5-A79ECC72988E}" type="presOf" srcId="{254BA9FF-C440-49D0-999C-3C7A5ABFE76E}" destId="{97105E76-C256-E84A-8644-926099F7A563}" srcOrd="0" destOrd="0" presId="urn:microsoft.com/office/officeart/2005/8/layout/vList2"/>
    <dgm:cxn modelId="{E76C1214-0365-4049-9AA0-8CD5E9E956E4}" type="presOf" srcId="{17CF1264-657A-48CA-B3B6-3204FC736466}" destId="{D7DC7621-E13F-3D4A-844B-ECDDF9A5BF8F}" srcOrd="0" destOrd="0" presId="urn:microsoft.com/office/officeart/2005/8/layout/vList2"/>
    <dgm:cxn modelId="{CB1B5316-911C-47AF-8532-6CB6F07D74C8}" srcId="{26A83FAA-0707-421B-88EE-497A92D0A733}" destId="{17CF1264-657A-48CA-B3B6-3204FC736466}" srcOrd="2" destOrd="0" parTransId="{034478B5-2BC2-4602-A43A-2A9E67ADE224}" sibTransId="{966BEAE1-2F8E-494F-A94E-3B0B1AF03C2C}"/>
    <dgm:cxn modelId="{9E9EFE18-58FD-48D5-980F-81C8195B8C42}" srcId="{26A83FAA-0707-421B-88EE-497A92D0A733}" destId="{0744AB00-EEC7-4168-8B5B-56A1405033B6}" srcOrd="7" destOrd="0" parTransId="{53BF6EEB-258E-457B-A2AA-A0B75CF63133}" sibTransId="{32248185-3644-415D-99ED-44A8A32F2FAD}"/>
    <dgm:cxn modelId="{6A0DCD1A-2604-EF4F-9A3C-3B8A7C476D03}" type="presOf" srcId="{E9DB822B-2A5A-42C6-A69D-9A4C11E56FFF}" destId="{DD09C1BD-578F-AC40-9AFA-75D973E0C384}" srcOrd="0" destOrd="0" presId="urn:microsoft.com/office/officeart/2005/8/layout/vList2"/>
    <dgm:cxn modelId="{3C02C41F-8E9F-4599-823E-E38DDF2AA1B6}" srcId="{26A83FAA-0707-421B-88EE-497A92D0A733}" destId="{2EA489D6-AA08-495F-B43C-F6273AE0A9AE}" srcOrd="1" destOrd="0" parTransId="{711083A0-3685-4B55-AF88-7E9EB4679949}" sibTransId="{76B261C1-2FF2-437C-843E-625D45A9B348}"/>
    <dgm:cxn modelId="{87940A24-5C2E-4952-95A5-B687DD3E66F3}" srcId="{26A83FAA-0707-421B-88EE-497A92D0A733}" destId="{E260EB92-77DF-4121-A0D0-00CAB97A05F9}" srcOrd="8" destOrd="0" parTransId="{14201A32-822E-4C6F-ABB0-C23C8BD5C0B5}" sibTransId="{B8012080-A094-480A-BE2D-B55657C51DBD}"/>
    <dgm:cxn modelId="{ADDB4F25-029C-C744-925A-08468F5A151A}" type="presOf" srcId="{8E181420-B5C5-4592-9F9B-340463D7C3B7}" destId="{00A8BA9B-5D2D-F141-B943-715CC6863B1B}" srcOrd="0" destOrd="0" presId="urn:microsoft.com/office/officeart/2005/8/layout/vList2"/>
    <dgm:cxn modelId="{E10F4F2D-22B2-40E0-B57B-225BFC34706B}" srcId="{26A83FAA-0707-421B-88EE-497A92D0A733}" destId="{254BA9FF-C440-49D0-999C-3C7A5ABFE76E}" srcOrd="0" destOrd="0" parTransId="{9EACF15E-CCC7-4C3F-90D3-A4B82539AE07}" sibTransId="{8885F9F0-D67C-4969-82C6-A7C94701A92A}"/>
    <dgm:cxn modelId="{5C18FC43-2A38-3E4F-8D16-B23F276BEFE9}" type="presOf" srcId="{63439890-DE3A-486E-900E-C7A4A31DE707}" destId="{87206D62-FA87-5A48-B02D-AB2B9E4925A8}" srcOrd="0" destOrd="0" presId="urn:microsoft.com/office/officeart/2005/8/layout/vList2"/>
    <dgm:cxn modelId="{B9DF404A-C47E-A042-B001-403A52287156}" type="presOf" srcId="{2EA489D6-AA08-495F-B43C-F6273AE0A9AE}" destId="{312285B5-CED4-9E4D-9EEB-4BF43C1EF2A4}" srcOrd="0" destOrd="0" presId="urn:microsoft.com/office/officeart/2005/8/layout/vList2"/>
    <dgm:cxn modelId="{2D52A182-4F4F-0D45-8AAE-85BCAB7595BB}" type="presOf" srcId="{26A83FAA-0707-421B-88EE-497A92D0A733}" destId="{52BA2552-891C-8242-B2EB-F90489B7C8CC}" srcOrd="0" destOrd="0" presId="urn:microsoft.com/office/officeart/2005/8/layout/vList2"/>
    <dgm:cxn modelId="{BA5C9688-C151-483D-AF6D-4A1014448041}" srcId="{26A83FAA-0707-421B-88EE-497A92D0A733}" destId="{220F9F8C-AD3B-4FE2-B853-17ACB832E73C}" srcOrd="6" destOrd="0" parTransId="{391386F2-CFEA-45DE-BCA4-DD86F032240E}" sibTransId="{466CDC00-7878-4555-83AA-FBE0B0ACAFF6}"/>
    <dgm:cxn modelId="{398B7B8A-394F-664F-8091-B3CEBFE9D7AB}" type="presOf" srcId="{527C6AB3-9F52-43CD-B9A3-03E558AFA5D1}" destId="{88420893-1E35-9743-B1E7-CF36DD9DE61C}" srcOrd="0" destOrd="0" presId="urn:microsoft.com/office/officeart/2005/8/layout/vList2"/>
    <dgm:cxn modelId="{546CC49A-B681-4BAA-82C2-CD380DCD9866}" srcId="{26A83FAA-0707-421B-88EE-497A92D0A733}" destId="{527C6AB3-9F52-43CD-B9A3-03E558AFA5D1}" srcOrd="5" destOrd="0" parTransId="{A71B8B22-5B21-4982-9781-C55ECA51398C}" sibTransId="{E6718923-41F8-4C39-B386-DDC506E3E960}"/>
    <dgm:cxn modelId="{34A363A1-779C-FD47-BA16-757A10EB27B4}" type="presOf" srcId="{0744AB00-EEC7-4168-8B5B-56A1405033B6}" destId="{23C76230-4B88-444A-9896-7260623CF1BC}" srcOrd="0" destOrd="0" presId="urn:microsoft.com/office/officeart/2005/8/layout/vList2"/>
    <dgm:cxn modelId="{606E45AE-A99E-4875-8937-AE76C624E226}" srcId="{26A83FAA-0707-421B-88EE-497A92D0A733}" destId="{E9DB822B-2A5A-42C6-A69D-9A4C11E56FFF}" srcOrd="3" destOrd="0" parTransId="{F0ED074E-884A-4FCA-955A-3EF6CAD10AAD}" sibTransId="{A2D34585-DCC5-4E54-982C-1DC46AFADB12}"/>
    <dgm:cxn modelId="{FF8162B3-0AAB-8447-874D-4B981DB51E24}" type="presOf" srcId="{E260EB92-77DF-4121-A0D0-00CAB97A05F9}" destId="{682B5E29-3448-ED48-92BC-FD0B9D12EC99}" srcOrd="0" destOrd="0" presId="urn:microsoft.com/office/officeart/2005/8/layout/vList2"/>
    <dgm:cxn modelId="{84FB9FD3-B599-284A-8586-E849C549A92A}" type="presOf" srcId="{220F9F8C-AD3B-4FE2-B853-17ACB832E73C}" destId="{CFAFF89C-99F5-7F4C-B275-766A7CC8DE47}" srcOrd="0" destOrd="0" presId="urn:microsoft.com/office/officeart/2005/8/layout/vList2"/>
    <dgm:cxn modelId="{09EEEED7-ECAF-40DF-97A5-77FDF871F59C}" srcId="{26A83FAA-0707-421B-88EE-497A92D0A733}" destId="{63439890-DE3A-486E-900E-C7A4A31DE707}" srcOrd="9" destOrd="0" parTransId="{6FF755BD-E2B5-4185-B7FE-D074D107E73B}" sibTransId="{32EA1BB0-AFCF-4520-885F-F88FEF195909}"/>
    <dgm:cxn modelId="{4BAAEADA-1468-471E-A9FD-9F29D2F7E1C2}" srcId="{26A83FAA-0707-421B-88EE-497A92D0A733}" destId="{BB2C666F-7B84-474B-9C40-17E4FDB08A4C}" srcOrd="10" destOrd="0" parTransId="{1DFC9129-F52D-4D9E-BB61-3082CA791622}" sibTransId="{98602B01-87FB-4F0A-BFCF-80E4A617D23B}"/>
    <dgm:cxn modelId="{FD7FEDDE-30D1-417A-B180-3E4E801E587D}" srcId="{26A83FAA-0707-421B-88EE-497A92D0A733}" destId="{8E181420-B5C5-4592-9F9B-340463D7C3B7}" srcOrd="4" destOrd="0" parTransId="{FE00AF02-E056-4E59-93A1-C31FCD9AA7AB}" sibTransId="{F73BB10D-1303-49FB-809B-03192882C311}"/>
    <dgm:cxn modelId="{16D518E4-4CDA-054D-8653-28D33BFECF55}" type="presOf" srcId="{BB2C666F-7B84-474B-9C40-17E4FDB08A4C}" destId="{B3953FC3-9E23-124C-951F-832A17C9E780}" srcOrd="0" destOrd="0" presId="urn:microsoft.com/office/officeart/2005/8/layout/vList2"/>
    <dgm:cxn modelId="{6F5D4EC9-297F-0048-8B3D-F64F998EDDC6}" type="presParOf" srcId="{52BA2552-891C-8242-B2EB-F90489B7C8CC}" destId="{97105E76-C256-E84A-8644-926099F7A563}" srcOrd="0" destOrd="0" presId="urn:microsoft.com/office/officeart/2005/8/layout/vList2"/>
    <dgm:cxn modelId="{D732A083-28D5-D743-B214-10679FD40440}" type="presParOf" srcId="{52BA2552-891C-8242-B2EB-F90489B7C8CC}" destId="{C9F373A9-E198-654C-A2FC-DB6233007163}" srcOrd="1" destOrd="0" presId="urn:microsoft.com/office/officeart/2005/8/layout/vList2"/>
    <dgm:cxn modelId="{4C883C2F-F74A-194A-B1CB-09F8F857C779}" type="presParOf" srcId="{52BA2552-891C-8242-B2EB-F90489B7C8CC}" destId="{312285B5-CED4-9E4D-9EEB-4BF43C1EF2A4}" srcOrd="2" destOrd="0" presId="urn:microsoft.com/office/officeart/2005/8/layout/vList2"/>
    <dgm:cxn modelId="{D0FE2D1A-17EC-F443-93AE-DE34D6A6236A}" type="presParOf" srcId="{52BA2552-891C-8242-B2EB-F90489B7C8CC}" destId="{36E3387C-284F-7E4A-AC53-8AFD05CC1A10}" srcOrd="3" destOrd="0" presId="urn:microsoft.com/office/officeart/2005/8/layout/vList2"/>
    <dgm:cxn modelId="{EA15136D-14EE-C641-9628-21E18AED025F}" type="presParOf" srcId="{52BA2552-891C-8242-B2EB-F90489B7C8CC}" destId="{D7DC7621-E13F-3D4A-844B-ECDDF9A5BF8F}" srcOrd="4" destOrd="0" presId="urn:microsoft.com/office/officeart/2005/8/layout/vList2"/>
    <dgm:cxn modelId="{CA059BE0-972E-EF47-8129-E689A30857FA}" type="presParOf" srcId="{52BA2552-891C-8242-B2EB-F90489B7C8CC}" destId="{6E3F65DB-F06C-EE4B-938A-44A519671C5F}" srcOrd="5" destOrd="0" presId="urn:microsoft.com/office/officeart/2005/8/layout/vList2"/>
    <dgm:cxn modelId="{7C4018D0-9A1F-8648-B1E4-CFA63E3BFB0D}" type="presParOf" srcId="{52BA2552-891C-8242-B2EB-F90489B7C8CC}" destId="{DD09C1BD-578F-AC40-9AFA-75D973E0C384}" srcOrd="6" destOrd="0" presId="urn:microsoft.com/office/officeart/2005/8/layout/vList2"/>
    <dgm:cxn modelId="{E08CC4ED-F428-A54D-AF33-BBB450E6DB87}" type="presParOf" srcId="{52BA2552-891C-8242-B2EB-F90489B7C8CC}" destId="{00048FD2-77D5-A049-ACE9-7179AF478CDB}" srcOrd="7" destOrd="0" presId="urn:microsoft.com/office/officeart/2005/8/layout/vList2"/>
    <dgm:cxn modelId="{87F884BE-E961-7348-B6E9-7E53505BB976}" type="presParOf" srcId="{52BA2552-891C-8242-B2EB-F90489B7C8CC}" destId="{00A8BA9B-5D2D-F141-B943-715CC6863B1B}" srcOrd="8" destOrd="0" presId="urn:microsoft.com/office/officeart/2005/8/layout/vList2"/>
    <dgm:cxn modelId="{353EEE61-C8EA-334D-80DA-63546861B897}" type="presParOf" srcId="{52BA2552-891C-8242-B2EB-F90489B7C8CC}" destId="{1389E9A2-BE3C-1849-B128-09ECF2AFC17E}" srcOrd="9" destOrd="0" presId="urn:microsoft.com/office/officeart/2005/8/layout/vList2"/>
    <dgm:cxn modelId="{1F83EE82-DE2E-A646-B5F0-8A9B4B31F8E1}" type="presParOf" srcId="{52BA2552-891C-8242-B2EB-F90489B7C8CC}" destId="{88420893-1E35-9743-B1E7-CF36DD9DE61C}" srcOrd="10" destOrd="0" presId="urn:microsoft.com/office/officeart/2005/8/layout/vList2"/>
    <dgm:cxn modelId="{74A7D0F7-0D53-6B4A-8125-37EB17C90356}" type="presParOf" srcId="{52BA2552-891C-8242-B2EB-F90489B7C8CC}" destId="{47CE900B-EA5A-A645-89A3-85324BEC0B9C}" srcOrd="11" destOrd="0" presId="urn:microsoft.com/office/officeart/2005/8/layout/vList2"/>
    <dgm:cxn modelId="{F5AE753B-4BE1-D849-8FC8-7C18AFD33B6B}" type="presParOf" srcId="{52BA2552-891C-8242-B2EB-F90489B7C8CC}" destId="{CFAFF89C-99F5-7F4C-B275-766A7CC8DE47}" srcOrd="12" destOrd="0" presId="urn:microsoft.com/office/officeart/2005/8/layout/vList2"/>
    <dgm:cxn modelId="{A85ED76F-1CA7-9C4A-B0EB-2FFEF2210877}" type="presParOf" srcId="{52BA2552-891C-8242-B2EB-F90489B7C8CC}" destId="{5440A84A-9E6B-794D-80AD-EE168E03828A}" srcOrd="13" destOrd="0" presId="urn:microsoft.com/office/officeart/2005/8/layout/vList2"/>
    <dgm:cxn modelId="{46B2F48C-004F-644B-BEE3-CA7C5DE44F10}" type="presParOf" srcId="{52BA2552-891C-8242-B2EB-F90489B7C8CC}" destId="{23C76230-4B88-444A-9896-7260623CF1BC}" srcOrd="14" destOrd="0" presId="urn:microsoft.com/office/officeart/2005/8/layout/vList2"/>
    <dgm:cxn modelId="{493DB3FA-E6EF-AE46-9C10-ED9028D1A192}" type="presParOf" srcId="{52BA2552-891C-8242-B2EB-F90489B7C8CC}" destId="{B76B3F7B-90C1-6544-AC9A-FF1098AD0A94}" srcOrd="15" destOrd="0" presId="urn:microsoft.com/office/officeart/2005/8/layout/vList2"/>
    <dgm:cxn modelId="{5FAA048C-8FA8-994F-98FF-C5ED939149DB}" type="presParOf" srcId="{52BA2552-891C-8242-B2EB-F90489B7C8CC}" destId="{682B5E29-3448-ED48-92BC-FD0B9D12EC99}" srcOrd="16" destOrd="0" presId="urn:microsoft.com/office/officeart/2005/8/layout/vList2"/>
    <dgm:cxn modelId="{AEB9684B-C4E4-3749-BB49-5C7F4FF3BB4D}" type="presParOf" srcId="{52BA2552-891C-8242-B2EB-F90489B7C8CC}" destId="{5EC92FAA-A7D4-7445-BA95-D65C6EFE2E98}" srcOrd="17" destOrd="0" presId="urn:microsoft.com/office/officeart/2005/8/layout/vList2"/>
    <dgm:cxn modelId="{6B5AA566-242B-2F46-9543-24620A74ECD8}" type="presParOf" srcId="{52BA2552-891C-8242-B2EB-F90489B7C8CC}" destId="{87206D62-FA87-5A48-B02D-AB2B9E4925A8}" srcOrd="18" destOrd="0" presId="urn:microsoft.com/office/officeart/2005/8/layout/vList2"/>
    <dgm:cxn modelId="{B77366FE-9838-D241-B6B1-798EACD9003A}" type="presParOf" srcId="{52BA2552-891C-8242-B2EB-F90489B7C8CC}" destId="{3876A980-6CBD-B249-9B24-E08D11A64F3F}" srcOrd="19" destOrd="0" presId="urn:microsoft.com/office/officeart/2005/8/layout/vList2"/>
    <dgm:cxn modelId="{E9F8967F-103D-7D4D-AF31-351650EC83F8}" type="presParOf" srcId="{52BA2552-891C-8242-B2EB-F90489B7C8CC}" destId="{B3953FC3-9E23-124C-951F-832A17C9E780}"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1A7028A-038E-4A08-B30C-6B99C6915A4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9A00E68-EAE3-43E2-9CA3-DA506A7BCB0F}">
      <dgm:prSet/>
      <dgm:spPr/>
      <dgm:t>
        <a:bodyPr/>
        <a:lstStyle/>
        <a:p>
          <a:r>
            <a:rPr lang="tr-TR"/>
            <a:t>MCV düşük ise</a:t>
          </a:r>
          <a:endParaRPr lang="en-US"/>
        </a:p>
      </dgm:t>
    </dgm:pt>
    <dgm:pt modelId="{87F34BB7-79BA-4B35-AFC1-EB126750DA92}" type="parTrans" cxnId="{AC009836-5437-44F7-9139-FEFF8F732027}">
      <dgm:prSet/>
      <dgm:spPr/>
      <dgm:t>
        <a:bodyPr/>
        <a:lstStyle/>
        <a:p>
          <a:endParaRPr lang="en-US"/>
        </a:p>
      </dgm:t>
    </dgm:pt>
    <dgm:pt modelId="{FA582AED-271A-4E65-981D-0C78F8133F7D}" type="sibTrans" cxnId="{AC009836-5437-44F7-9139-FEFF8F732027}">
      <dgm:prSet/>
      <dgm:spPr/>
      <dgm:t>
        <a:bodyPr/>
        <a:lstStyle/>
        <a:p>
          <a:endParaRPr lang="en-US"/>
        </a:p>
      </dgm:t>
    </dgm:pt>
    <dgm:pt modelId="{D23E1125-26BE-4CB5-90D7-851F31BCF07A}">
      <dgm:prSet/>
      <dgm:spPr/>
      <dgm:t>
        <a:bodyPr/>
        <a:lstStyle/>
        <a:p>
          <a:r>
            <a:rPr lang="tr-TR"/>
            <a:t>Demir eksikliği</a:t>
          </a:r>
          <a:endParaRPr lang="en-US"/>
        </a:p>
      </dgm:t>
    </dgm:pt>
    <dgm:pt modelId="{0EE29D10-82E6-49D3-A7EA-5EE86089D788}" type="parTrans" cxnId="{47FA4CE4-624D-4144-AF6A-3DF8AAB70264}">
      <dgm:prSet/>
      <dgm:spPr/>
      <dgm:t>
        <a:bodyPr/>
        <a:lstStyle/>
        <a:p>
          <a:endParaRPr lang="en-US"/>
        </a:p>
      </dgm:t>
    </dgm:pt>
    <dgm:pt modelId="{25B9E36E-C578-4A6D-90B3-FA7A6F81E9E3}" type="sibTrans" cxnId="{47FA4CE4-624D-4144-AF6A-3DF8AAB70264}">
      <dgm:prSet/>
      <dgm:spPr/>
      <dgm:t>
        <a:bodyPr/>
        <a:lstStyle/>
        <a:p>
          <a:endParaRPr lang="en-US"/>
        </a:p>
      </dgm:t>
    </dgm:pt>
    <dgm:pt modelId="{B012322C-9ADE-4A32-8DF2-9A084BE19EB0}">
      <dgm:prSet/>
      <dgm:spPr/>
      <dgm:t>
        <a:bodyPr/>
        <a:lstStyle/>
        <a:p>
          <a:r>
            <a:rPr lang="tr-TR"/>
            <a:t>Thalassemi taşıyıcılığı</a:t>
          </a:r>
          <a:endParaRPr lang="en-US"/>
        </a:p>
      </dgm:t>
    </dgm:pt>
    <dgm:pt modelId="{0B22A3DF-6FDA-4DD5-9043-2110DE3F8BC6}" type="parTrans" cxnId="{32538EE7-EF36-4AEC-9C78-16BE599D25FD}">
      <dgm:prSet/>
      <dgm:spPr/>
      <dgm:t>
        <a:bodyPr/>
        <a:lstStyle/>
        <a:p>
          <a:endParaRPr lang="en-US"/>
        </a:p>
      </dgm:t>
    </dgm:pt>
    <dgm:pt modelId="{A2C55F85-71AF-4A34-B269-3906A8509194}" type="sibTrans" cxnId="{32538EE7-EF36-4AEC-9C78-16BE599D25FD}">
      <dgm:prSet/>
      <dgm:spPr/>
      <dgm:t>
        <a:bodyPr/>
        <a:lstStyle/>
        <a:p>
          <a:endParaRPr lang="en-US"/>
        </a:p>
      </dgm:t>
    </dgm:pt>
    <dgm:pt modelId="{0C0201A0-9F3E-49E6-B0A6-033F5C79D596}">
      <dgm:prSet/>
      <dgm:spPr/>
      <dgm:t>
        <a:bodyPr/>
        <a:lstStyle/>
        <a:p>
          <a:r>
            <a:rPr lang="tr-TR"/>
            <a:t>Kronik Hastalık anemisi </a:t>
          </a:r>
          <a:endParaRPr lang="en-US"/>
        </a:p>
      </dgm:t>
    </dgm:pt>
    <dgm:pt modelId="{ED520492-5C44-4757-AD2E-A8844890CA12}" type="parTrans" cxnId="{A3D7A864-9194-423D-9982-6B6CE03401CB}">
      <dgm:prSet/>
      <dgm:spPr/>
      <dgm:t>
        <a:bodyPr/>
        <a:lstStyle/>
        <a:p>
          <a:endParaRPr lang="en-US"/>
        </a:p>
      </dgm:t>
    </dgm:pt>
    <dgm:pt modelId="{DCF6DDD7-BE2F-494D-9457-2676087411AE}" type="sibTrans" cxnId="{A3D7A864-9194-423D-9982-6B6CE03401CB}">
      <dgm:prSet/>
      <dgm:spPr/>
      <dgm:t>
        <a:bodyPr/>
        <a:lstStyle/>
        <a:p>
          <a:endParaRPr lang="en-US"/>
        </a:p>
      </dgm:t>
    </dgm:pt>
    <dgm:pt modelId="{043F4BDF-342E-44CD-871C-10E6F725DA4B}">
      <dgm:prSet/>
      <dgm:spPr/>
      <dgm:t>
        <a:bodyPr/>
        <a:lstStyle/>
        <a:p>
          <a:r>
            <a:rPr lang="tr-TR"/>
            <a:t>Sideroblastik anemi (son derece nadir)</a:t>
          </a:r>
          <a:endParaRPr lang="en-US"/>
        </a:p>
      </dgm:t>
    </dgm:pt>
    <dgm:pt modelId="{2A2C0876-74C5-4CD4-9CA5-1B9039CD77CE}" type="parTrans" cxnId="{16E4DE97-E488-45C0-9117-65B1FD3C49EF}">
      <dgm:prSet/>
      <dgm:spPr/>
      <dgm:t>
        <a:bodyPr/>
        <a:lstStyle/>
        <a:p>
          <a:endParaRPr lang="en-US"/>
        </a:p>
      </dgm:t>
    </dgm:pt>
    <dgm:pt modelId="{55C2B1E2-8E2C-4B5E-9F3B-425100321F2C}" type="sibTrans" cxnId="{16E4DE97-E488-45C0-9117-65B1FD3C49EF}">
      <dgm:prSet/>
      <dgm:spPr/>
      <dgm:t>
        <a:bodyPr/>
        <a:lstStyle/>
        <a:p>
          <a:endParaRPr lang="en-US"/>
        </a:p>
      </dgm:t>
    </dgm:pt>
    <dgm:pt modelId="{22C08523-3250-465D-9FD5-B7906BB3CDB5}">
      <dgm:prSet/>
      <dgm:spPr/>
      <dgm:t>
        <a:bodyPr/>
        <a:lstStyle/>
        <a:p>
          <a:r>
            <a:rPr lang="tr-TR"/>
            <a:t>Özellikle ilk üç hastalık sık görülmektedir ve ayrımının yapılması şarttır</a:t>
          </a:r>
          <a:endParaRPr lang="en-US"/>
        </a:p>
      </dgm:t>
    </dgm:pt>
    <dgm:pt modelId="{DC1B81FA-A504-46B9-8D00-26E266D3077B}" type="parTrans" cxnId="{81CF2239-27CE-42B6-A982-2381D7DC199B}">
      <dgm:prSet/>
      <dgm:spPr/>
      <dgm:t>
        <a:bodyPr/>
        <a:lstStyle/>
        <a:p>
          <a:endParaRPr lang="en-US"/>
        </a:p>
      </dgm:t>
    </dgm:pt>
    <dgm:pt modelId="{72173541-115C-4666-AEBC-096703A75D73}" type="sibTrans" cxnId="{81CF2239-27CE-42B6-A982-2381D7DC199B}">
      <dgm:prSet/>
      <dgm:spPr/>
      <dgm:t>
        <a:bodyPr/>
        <a:lstStyle/>
        <a:p>
          <a:endParaRPr lang="en-US"/>
        </a:p>
      </dgm:t>
    </dgm:pt>
    <dgm:pt modelId="{8A583399-0997-C44E-AC0F-3B3B48BAEA90}" type="pres">
      <dgm:prSet presAssocID="{41A7028A-038E-4A08-B30C-6B99C6915A4C}" presName="Name0" presStyleCnt="0">
        <dgm:presLayoutVars>
          <dgm:dir/>
          <dgm:animLvl val="lvl"/>
          <dgm:resizeHandles val="exact"/>
        </dgm:presLayoutVars>
      </dgm:prSet>
      <dgm:spPr/>
    </dgm:pt>
    <dgm:pt modelId="{B03F8E87-A926-7442-8F4A-1104F51E2CC0}" type="pres">
      <dgm:prSet presAssocID="{22C08523-3250-465D-9FD5-B7906BB3CDB5}" presName="boxAndChildren" presStyleCnt="0"/>
      <dgm:spPr/>
    </dgm:pt>
    <dgm:pt modelId="{B0D1218E-70DB-6041-A341-D15CD776D66A}" type="pres">
      <dgm:prSet presAssocID="{22C08523-3250-465D-9FD5-B7906BB3CDB5}" presName="parentTextBox" presStyleLbl="node1" presStyleIdx="0" presStyleCnt="2"/>
      <dgm:spPr/>
    </dgm:pt>
    <dgm:pt modelId="{2A628E88-05F6-0040-8FD1-EE210730D839}" type="pres">
      <dgm:prSet presAssocID="{FA582AED-271A-4E65-981D-0C78F8133F7D}" presName="sp" presStyleCnt="0"/>
      <dgm:spPr/>
    </dgm:pt>
    <dgm:pt modelId="{04554502-989E-5C42-A2CF-7FE94C31ABDE}" type="pres">
      <dgm:prSet presAssocID="{E9A00E68-EAE3-43E2-9CA3-DA506A7BCB0F}" presName="arrowAndChildren" presStyleCnt="0"/>
      <dgm:spPr/>
    </dgm:pt>
    <dgm:pt modelId="{02E08492-D040-5D44-8331-874590BF5DEB}" type="pres">
      <dgm:prSet presAssocID="{E9A00E68-EAE3-43E2-9CA3-DA506A7BCB0F}" presName="parentTextArrow" presStyleLbl="node1" presStyleIdx="0" presStyleCnt="2"/>
      <dgm:spPr/>
    </dgm:pt>
    <dgm:pt modelId="{9F292BE0-56E9-B645-AE52-75513B4CCBFA}" type="pres">
      <dgm:prSet presAssocID="{E9A00E68-EAE3-43E2-9CA3-DA506A7BCB0F}" presName="arrow" presStyleLbl="node1" presStyleIdx="1" presStyleCnt="2"/>
      <dgm:spPr/>
    </dgm:pt>
    <dgm:pt modelId="{F24B038D-66AF-F345-8BDA-2B8B010D6F0D}" type="pres">
      <dgm:prSet presAssocID="{E9A00E68-EAE3-43E2-9CA3-DA506A7BCB0F}" presName="descendantArrow" presStyleCnt="0"/>
      <dgm:spPr/>
    </dgm:pt>
    <dgm:pt modelId="{EA6901BE-49C2-D141-946D-23D9EDC22864}" type="pres">
      <dgm:prSet presAssocID="{D23E1125-26BE-4CB5-90D7-851F31BCF07A}" presName="childTextArrow" presStyleLbl="fgAccFollowNode1" presStyleIdx="0" presStyleCnt="4">
        <dgm:presLayoutVars>
          <dgm:bulletEnabled val="1"/>
        </dgm:presLayoutVars>
      </dgm:prSet>
      <dgm:spPr/>
    </dgm:pt>
    <dgm:pt modelId="{763FB0E8-2C4D-CB4D-87EB-8C0B03D02D7B}" type="pres">
      <dgm:prSet presAssocID="{B012322C-9ADE-4A32-8DF2-9A084BE19EB0}" presName="childTextArrow" presStyleLbl="fgAccFollowNode1" presStyleIdx="1" presStyleCnt="4">
        <dgm:presLayoutVars>
          <dgm:bulletEnabled val="1"/>
        </dgm:presLayoutVars>
      </dgm:prSet>
      <dgm:spPr/>
    </dgm:pt>
    <dgm:pt modelId="{A4DF39F9-C2E1-DD49-B49E-EFD4865A54BC}" type="pres">
      <dgm:prSet presAssocID="{0C0201A0-9F3E-49E6-B0A6-033F5C79D596}" presName="childTextArrow" presStyleLbl="fgAccFollowNode1" presStyleIdx="2" presStyleCnt="4">
        <dgm:presLayoutVars>
          <dgm:bulletEnabled val="1"/>
        </dgm:presLayoutVars>
      </dgm:prSet>
      <dgm:spPr/>
    </dgm:pt>
    <dgm:pt modelId="{246ECD93-025B-D149-9998-99D5E3DBFDEF}" type="pres">
      <dgm:prSet presAssocID="{043F4BDF-342E-44CD-871C-10E6F725DA4B}" presName="childTextArrow" presStyleLbl="fgAccFollowNode1" presStyleIdx="3" presStyleCnt="4">
        <dgm:presLayoutVars>
          <dgm:bulletEnabled val="1"/>
        </dgm:presLayoutVars>
      </dgm:prSet>
      <dgm:spPr/>
    </dgm:pt>
  </dgm:ptLst>
  <dgm:cxnLst>
    <dgm:cxn modelId="{9C854A2A-7C1B-2542-B5D3-38E6BA2A315F}" type="presOf" srcId="{0C0201A0-9F3E-49E6-B0A6-033F5C79D596}" destId="{A4DF39F9-C2E1-DD49-B49E-EFD4865A54BC}" srcOrd="0" destOrd="0" presId="urn:microsoft.com/office/officeart/2005/8/layout/process4"/>
    <dgm:cxn modelId="{AC009836-5437-44F7-9139-FEFF8F732027}" srcId="{41A7028A-038E-4A08-B30C-6B99C6915A4C}" destId="{E9A00E68-EAE3-43E2-9CA3-DA506A7BCB0F}" srcOrd="0" destOrd="0" parTransId="{87F34BB7-79BA-4B35-AFC1-EB126750DA92}" sibTransId="{FA582AED-271A-4E65-981D-0C78F8133F7D}"/>
    <dgm:cxn modelId="{81CF2239-27CE-42B6-A982-2381D7DC199B}" srcId="{41A7028A-038E-4A08-B30C-6B99C6915A4C}" destId="{22C08523-3250-465D-9FD5-B7906BB3CDB5}" srcOrd="1" destOrd="0" parTransId="{DC1B81FA-A504-46B9-8D00-26E266D3077B}" sibTransId="{72173541-115C-4666-AEBC-096703A75D73}"/>
    <dgm:cxn modelId="{345CCB3E-7622-7942-A3C0-7A9D037A5D8C}" type="presOf" srcId="{41A7028A-038E-4A08-B30C-6B99C6915A4C}" destId="{8A583399-0997-C44E-AC0F-3B3B48BAEA90}" srcOrd="0" destOrd="0" presId="urn:microsoft.com/office/officeart/2005/8/layout/process4"/>
    <dgm:cxn modelId="{A3D7A864-9194-423D-9982-6B6CE03401CB}" srcId="{E9A00E68-EAE3-43E2-9CA3-DA506A7BCB0F}" destId="{0C0201A0-9F3E-49E6-B0A6-033F5C79D596}" srcOrd="2" destOrd="0" parTransId="{ED520492-5C44-4757-AD2E-A8844890CA12}" sibTransId="{DCF6DDD7-BE2F-494D-9457-2676087411AE}"/>
    <dgm:cxn modelId="{AB8FB995-229B-F24D-8E5E-6917EE762AF0}" type="presOf" srcId="{D23E1125-26BE-4CB5-90D7-851F31BCF07A}" destId="{EA6901BE-49C2-D141-946D-23D9EDC22864}" srcOrd="0" destOrd="0" presId="urn:microsoft.com/office/officeart/2005/8/layout/process4"/>
    <dgm:cxn modelId="{16E4DE97-E488-45C0-9117-65B1FD3C49EF}" srcId="{E9A00E68-EAE3-43E2-9CA3-DA506A7BCB0F}" destId="{043F4BDF-342E-44CD-871C-10E6F725DA4B}" srcOrd="3" destOrd="0" parTransId="{2A2C0876-74C5-4CD4-9CA5-1B9039CD77CE}" sibTransId="{55C2B1E2-8E2C-4B5E-9F3B-425100321F2C}"/>
    <dgm:cxn modelId="{EB599AA4-2ECC-0A4D-9780-584D4AA4FD6B}" type="presOf" srcId="{B012322C-9ADE-4A32-8DF2-9A084BE19EB0}" destId="{763FB0E8-2C4D-CB4D-87EB-8C0B03D02D7B}" srcOrd="0" destOrd="0" presId="urn:microsoft.com/office/officeart/2005/8/layout/process4"/>
    <dgm:cxn modelId="{C33CC1AE-6F0B-F446-9096-9432348AD0BD}" type="presOf" srcId="{22C08523-3250-465D-9FD5-B7906BB3CDB5}" destId="{B0D1218E-70DB-6041-A341-D15CD776D66A}" srcOrd="0" destOrd="0" presId="urn:microsoft.com/office/officeart/2005/8/layout/process4"/>
    <dgm:cxn modelId="{65B62EC9-BCFA-F848-A35D-523C91463759}" type="presOf" srcId="{E9A00E68-EAE3-43E2-9CA3-DA506A7BCB0F}" destId="{02E08492-D040-5D44-8331-874590BF5DEB}" srcOrd="0" destOrd="0" presId="urn:microsoft.com/office/officeart/2005/8/layout/process4"/>
    <dgm:cxn modelId="{E70356DD-9471-F441-B2D6-6911490A0B42}" type="presOf" srcId="{E9A00E68-EAE3-43E2-9CA3-DA506A7BCB0F}" destId="{9F292BE0-56E9-B645-AE52-75513B4CCBFA}" srcOrd="1" destOrd="0" presId="urn:microsoft.com/office/officeart/2005/8/layout/process4"/>
    <dgm:cxn modelId="{47FA4CE4-624D-4144-AF6A-3DF8AAB70264}" srcId="{E9A00E68-EAE3-43E2-9CA3-DA506A7BCB0F}" destId="{D23E1125-26BE-4CB5-90D7-851F31BCF07A}" srcOrd="0" destOrd="0" parTransId="{0EE29D10-82E6-49D3-A7EA-5EE86089D788}" sibTransId="{25B9E36E-C578-4A6D-90B3-FA7A6F81E9E3}"/>
    <dgm:cxn modelId="{32538EE7-EF36-4AEC-9C78-16BE599D25FD}" srcId="{E9A00E68-EAE3-43E2-9CA3-DA506A7BCB0F}" destId="{B012322C-9ADE-4A32-8DF2-9A084BE19EB0}" srcOrd="1" destOrd="0" parTransId="{0B22A3DF-6FDA-4DD5-9043-2110DE3F8BC6}" sibTransId="{A2C55F85-71AF-4A34-B269-3906A8509194}"/>
    <dgm:cxn modelId="{4F9EF1F0-C844-8C43-B033-A3C9B0FF5E5B}" type="presOf" srcId="{043F4BDF-342E-44CD-871C-10E6F725DA4B}" destId="{246ECD93-025B-D149-9998-99D5E3DBFDEF}" srcOrd="0" destOrd="0" presId="urn:microsoft.com/office/officeart/2005/8/layout/process4"/>
    <dgm:cxn modelId="{43A059F1-3FF9-7547-A821-0BD5E4C6E88F}" type="presParOf" srcId="{8A583399-0997-C44E-AC0F-3B3B48BAEA90}" destId="{B03F8E87-A926-7442-8F4A-1104F51E2CC0}" srcOrd="0" destOrd="0" presId="urn:microsoft.com/office/officeart/2005/8/layout/process4"/>
    <dgm:cxn modelId="{F1EC646D-4618-9C4C-977A-270CF0665E4A}" type="presParOf" srcId="{B03F8E87-A926-7442-8F4A-1104F51E2CC0}" destId="{B0D1218E-70DB-6041-A341-D15CD776D66A}" srcOrd="0" destOrd="0" presId="urn:microsoft.com/office/officeart/2005/8/layout/process4"/>
    <dgm:cxn modelId="{3BBED718-6D2A-4B43-9285-62A7A5E389D6}" type="presParOf" srcId="{8A583399-0997-C44E-AC0F-3B3B48BAEA90}" destId="{2A628E88-05F6-0040-8FD1-EE210730D839}" srcOrd="1" destOrd="0" presId="urn:microsoft.com/office/officeart/2005/8/layout/process4"/>
    <dgm:cxn modelId="{4ED2307A-89DA-B54C-80F5-4331C608CCC8}" type="presParOf" srcId="{8A583399-0997-C44E-AC0F-3B3B48BAEA90}" destId="{04554502-989E-5C42-A2CF-7FE94C31ABDE}" srcOrd="2" destOrd="0" presId="urn:microsoft.com/office/officeart/2005/8/layout/process4"/>
    <dgm:cxn modelId="{674D670C-A459-BE49-8684-2C1010F17D74}" type="presParOf" srcId="{04554502-989E-5C42-A2CF-7FE94C31ABDE}" destId="{02E08492-D040-5D44-8331-874590BF5DEB}" srcOrd="0" destOrd="0" presId="urn:microsoft.com/office/officeart/2005/8/layout/process4"/>
    <dgm:cxn modelId="{76D713EA-02EE-1648-B0DF-26D020529F1E}" type="presParOf" srcId="{04554502-989E-5C42-A2CF-7FE94C31ABDE}" destId="{9F292BE0-56E9-B645-AE52-75513B4CCBFA}" srcOrd="1" destOrd="0" presId="urn:microsoft.com/office/officeart/2005/8/layout/process4"/>
    <dgm:cxn modelId="{EB38503D-61CD-E14B-A381-0830D9EBF44A}" type="presParOf" srcId="{04554502-989E-5C42-A2CF-7FE94C31ABDE}" destId="{F24B038D-66AF-F345-8BDA-2B8B010D6F0D}" srcOrd="2" destOrd="0" presId="urn:microsoft.com/office/officeart/2005/8/layout/process4"/>
    <dgm:cxn modelId="{49BBEBA0-F69D-7641-814E-465B8264B9FE}" type="presParOf" srcId="{F24B038D-66AF-F345-8BDA-2B8B010D6F0D}" destId="{EA6901BE-49C2-D141-946D-23D9EDC22864}" srcOrd="0" destOrd="0" presId="urn:microsoft.com/office/officeart/2005/8/layout/process4"/>
    <dgm:cxn modelId="{D2BC0B6D-784A-844A-B267-FE2826EDD517}" type="presParOf" srcId="{F24B038D-66AF-F345-8BDA-2B8B010D6F0D}" destId="{763FB0E8-2C4D-CB4D-87EB-8C0B03D02D7B}" srcOrd="1" destOrd="0" presId="urn:microsoft.com/office/officeart/2005/8/layout/process4"/>
    <dgm:cxn modelId="{894FDC87-59B0-8945-B1F6-7796370FFF55}" type="presParOf" srcId="{F24B038D-66AF-F345-8BDA-2B8B010D6F0D}" destId="{A4DF39F9-C2E1-DD49-B49E-EFD4865A54BC}" srcOrd="2" destOrd="0" presId="urn:microsoft.com/office/officeart/2005/8/layout/process4"/>
    <dgm:cxn modelId="{3E14F4D2-1D5B-7940-B491-3DD775D937C3}" type="presParOf" srcId="{F24B038D-66AF-F345-8BDA-2B8B010D6F0D}" destId="{246ECD93-025B-D149-9998-99D5E3DBFDEF}"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11384DD-C50D-460E-B8C4-8AD04A9F7AD8}"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0A37A2B-F877-4B3C-8993-01132A8C5D5E}">
      <dgm:prSet/>
      <dgm:spPr/>
      <dgm:t>
        <a:bodyPr/>
        <a:lstStyle/>
        <a:p>
          <a:r>
            <a:rPr lang="tr-TR"/>
            <a:t>Altta yatan faktör mutlaka aydınlatılmalıdır</a:t>
          </a:r>
          <a:endParaRPr lang="en-US"/>
        </a:p>
      </dgm:t>
    </dgm:pt>
    <dgm:pt modelId="{47E7D2F0-3EB9-4CA0-B7E9-E482CC220F1D}" type="parTrans" cxnId="{7255DD29-A66C-45E2-8823-AC59CE449DC0}">
      <dgm:prSet/>
      <dgm:spPr/>
      <dgm:t>
        <a:bodyPr/>
        <a:lstStyle/>
        <a:p>
          <a:endParaRPr lang="en-US"/>
        </a:p>
      </dgm:t>
    </dgm:pt>
    <dgm:pt modelId="{3E59E97B-A6F5-471B-BB32-962E1D747FCA}" type="sibTrans" cxnId="{7255DD29-A66C-45E2-8823-AC59CE449DC0}">
      <dgm:prSet/>
      <dgm:spPr/>
      <dgm:t>
        <a:bodyPr/>
        <a:lstStyle/>
        <a:p>
          <a:endParaRPr lang="en-US"/>
        </a:p>
      </dgm:t>
    </dgm:pt>
    <dgm:pt modelId="{F393FC24-0769-404C-8B1C-F520EB00C861}">
      <dgm:prSet/>
      <dgm:spPr/>
      <dgm:t>
        <a:bodyPr/>
        <a:lstStyle/>
        <a:p>
          <a:r>
            <a:rPr lang="tr-TR"/>
            <a:t>Etiyolojik inceleme yapılmadan verilecek demir tedavisi ciddi bir tıbbi hatadır</a:t>
          </a:r>
          <a:endParaRPr lang="en-US"/>
        </a:p>
      </dgm:t>
    </dgm:pt>
    <dgm:pt modelId="{CB109E14-A979-4B73-AC73-2F383F858E5A}" type="parTrans" cxnId="{5F0C5EDE-C063-4FCF-AF4A-DC7DC333820B}">
      <dgm:prSet/>
      <dgm:spPr/>
      <dgm:t>
        <a:bodyPr/>
        <a:lstStyle/>
        <a:p>
          <a:endParaRPr lang="en-US"/>
        </a:p>
      </dgm:t>
    </dgm:pt>
    <dgm:pt modelId="{CE546BD0-292C-40D8-9ACE-76678C3D9BEF}" type="sibTrans" cxnId="{5F0C5EDE-C063-4FCF-AF4A-DC7DC333820B}">
      <dgm:prSet/>
      <dgm:spPr/>
      <dgm:t>
        <a:bodyPr/>
        <a:lstStyle/>
        <a:p>
          <a:endParaRPr lang="en-US"/>
        </a:p>
      </dgm:t>
    </dgm:pt>
    <dgm:pt modelId="{339EE60E-98C8-4F42-BDCE-0FAE9DA1A0EC}">
      <dgm:prSet/>
      <dgm:spPr/>
      <dgm:t>
        <a:bodyPr/>
        <a:lstStyle/>
        <a:p>
          <a:r>
            <a:rPr lang="tr-TR"/>
            <a:t>Günlük 180-200mg elementer demir verilir</a:t>
          </a:r>
          <a:endParaRPr lang="en-US"/>
        </a:p>
      </dgm:t>
    </dgm:pt>
    <dgm:pt modelId="{5617B66A-7AAC-4E80-8B32-F9E9A085B2A9}" type="parTrans" cxnId="{CDF6EB9F-6570-4C1C-865F-00321B23C2B3}">
      <dgm:prSet/>
      <dgm:spPr/>
      <dgm:t>
        <a:bodyPr/>
        <a:lstStyle/>
        <a:p>
          <a:endParaRPr lang="en-US"/>
        </a:p>
      </dgm:t>
    </dgm:pt>
    <dgm:pt modelId="{7638A2C4-0023-414D-9327-75CDEC372016}" type="sibTrans" cxnId="{CDF6EB9F-6570-4C1C-865F-00321B23C2B3}">
      <dgm:prSet/>
      <dgm:spPr/>
      <dgm:t>
        <a:bodyPr/>
        <a:lstStyle/>
        <a:p>
          <a:endParaRPr lang="en-US"/>
        </a:p>
      </dgm:t>
    </dgm:pt>
    <dgm:pt modelId="{2A90005C-D56A-4F6A-9175-ABD6554AFC60}">
      <dgm:prSet/>
      <dgm:spPr/>
      <dgm:t>
        <a:bodyPr/>
        <a:lstStyle/>
        <a:p>
          <a:r>
            <a:rPr lang="tr-TR"/>
            <a:t>2 ayda aktif kanama yoksa Hb normale gelir</a:t>
          </a:r>
          <a:endParaRPr lang="en-US"/>
        </a:p>
      </dgm:t>
    </dgm:pt>
    <dgm:pt modelId="{494B627E-0988-4593-BCD2-C30FB7264F26}" type="parTrans" cxnId="{B3AB42F6-4753-4127-8881-356FDA1746AC}">
      <dgm:prSet/>
      <dgm:spPr/>
      <dgm:t>
        <a:bodyPr/>
        <a:lstStyle/>
        <a:p>
          <a:endParaRPr lang="en-US"/>
        </a:p>
      </dgm:t>
    </dgm:pt>
    <dgm:pt modelId="{019CFE02-A003-43BE-9D8B-795C7CAB09F6}" type="sibTrans" cxnId="{B3AB42F6-4753-4127-8881-356FDA1746AC}">
      <dgm:prSet/>
      <dgm:spPr/>
      <dgm:t>
        <a:bodyPr/>
        <a:lstStyle/>
        <a:p>
          <a:endParaRPr lang="en-US"/>
        </a:p>
      </dgm:t>
    </dgm:pt>
    <dgm:pt modelId="{F420CD74-46B8-49A3-9781-8FA6128822B8}">
      <dgm:prSet/>
      <dgm:spPr/>
      <dgm:t>
        <a:bodyPr/>
        <a:lstStyle/>
        <a:p>
          <a:r>
            <a:rPr lang="tr-TR"/>
            <a:t>6 ay daha depoları doldurmak için tedaviye devam edilir</a:t>
          </a:r>
          <a:endParaRPr lang="en-US"/>
        </a:p>
      </dgm:t>
    </dgm:pt>
    <dgm:pt modelId="{EA998C6C-D069-4BE2-AE7A-F07A5CE56B91}" type="parTrans" cxnId="{17F042FB-77A1-4359-B012-4D63140F0379}">
      <dgm:prSet/>
      <dgm:spPr/>
      <dgm:t>
        <a:bodyPr/>
        <a:lstStyle/>
        <a:p>
          <a:endParaRPr lang="en-US"/>
        </a:p>
      </dgm:t>
    </dgm:pt>
    <dgm:pt modelId="{61E9E110-7405-4FD7-A3D7-E7336C6CA9B1}" type="sibTrans" cxnId="{17F042FB-77A1-4359-B012-4D63140F0379}">
      <dgm:prSet/>
      <dgm:spPr/>
      <dgm:t>
        <a:bodyPr/>
        <a:lstStyle/>
        <a:p>
          <a:endParaRPr lang="en-US"/>
        </a:p>
      </dgm:t>
    </dgm:pt>
    <dgm:pt modelId="{D4FF7550-6D5B-46F7-8DC4-7EF2F32E5D54}" type="pres">
      <dgm:prSet presAssocID="{D11384DD-C50D-460E-B8C4-8AD04A9F7AD8}" presName="root" presStyleCnt="0">
        <dgm:presLayoutVars>
          <dgm:dir/>
          <dgm:resizeHandles val="exact"/>
        </dgm:presLayoutVars>
      </dgm:prSet>
      <dgm:spPr/>
    </dgm:pt>
    <dgm:pt modelId="{616B3469-2626-4A3A-A531-3C9DF3732673}" type="pres">
      <dgm:prSet presAssocID="{D11384DD-C50D-460E-B8C4-8AD04A9F7AD8}" presName="container" presStyleCnt="0">
        <dgm:presLayoutVars>
          <dgm:dir/>
          <dgm:resizeHandles val="exact"/>
        </dgm:presLayoutVars>
      </dgm:prSet>
      <dgm:spPr/>
    </dgm:pt>
    <dgm:pt modelId="{6DC365E0-EB87-425B-AEEB-755F0EF77D6A}" type="pres">
      <dgm:prSet presAssocID="{E0A37A2B-F877-4B3C-8993-01132A8C5D5E}" presName="compNode" presStyleCnt="0"/>
      <dgm:spPr/>
    </dgm:pt>
    <dgm:pt modelId="{A350AA80-9C05-4BBD-87A4-EE1A3BFA113F}" type="pres">
      <dgm:prSet presAssocID="{E0A37A2B-F877-4B3C-8993-01132A8C5D5E}" presName="iconBgRect" presStyleLbl="bgShp" presStyleIdx="0" presStyleCnt="5"/>
      <dgm:spPr/>
    </dgm:pt>
    <dgm:pt modelId="{BB4B82CB-E22E-49BF-A811-B06BF7149FB9}" type="pres">
      <dgm:prSet presAssocID="{E0A37A2B-F877-4B3C-8993-01132A8C5D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ay işareti"/>
        </a:ext>
      </dgm:extLst>
    </dgm:pt>
    <dgm:pt modelId="{AFC2C8D2-E298-404D-9205-3B33A5111847}" type="pres">
      <dgm:prSet presAssocID="{E0A37A2B-F877-4B3C-8993-01132A8C5D5E}" presName="spaceRect" presStyleCnt="0"/>
      <dgm:spPr/>
    </dgm:pt>
    <dgm:pt modelId="{E1F249CC-0A24-4DEB-A31C-71558A053CA9}" type="pres">
      <dgm:prSet presAssocID="{E0A37A2B-F877-4B3C-8993-01132A8C5D5E}" presName="textRect" presStyleLbl="revTx" presStyleIdx="0" presStyleCnt="5">
        <dgm:presLayoutVars>
          <dgm:chMax val="1"/>
          <dgm:chPref val="1"/>
        </dgm:presLayoutVars>
      </dgm:prSet>
      <dgm:spPr/>
    </dgm:pt>
    <dgm:pt modelId="{DEDD06E0-3EFC-4C3D-A681-1259801BF3D1}" type="pres">
      <dgm:prSet presAssocID="{3E59E97B-A6F5-471B-BB32-962E1D747FCA}" presName="sibTrans" presStyleLbl="sibTrans2D1" presStyleIdx="0" presStyleCnt="0"/>
      <dgm:spPr/>
    </dgm:pt>
    <dgm:pt modelId="{9C1DACAF-288C-44B4-811C-4BC5F29E7BCD}" type="pres">
      <dgm:prSet presAssocID="{F393FC24-0769-404C-8B1C-F520EB00C861}" presName="compNode" presStyleCnt="0"/>
      <dgm:spPr/>
    </dgm:pt>
    <dgm:pt modelId="{C86DCE73-9D94-4A51-B524-92C0106B9972}" type="pres">
      <dgm:prSet presAssocID="{F393FC24-0769-404C-8B1C-F520EB00C861}" presName="iconBgRect" presStyleLbl="bgShp" presStyleIdx="1" presStyleCnt="5"/>
      <dgm:spPr/>
    </dgm:pt>
    <dgm:pt modelId="{CB3E563D-8838-408B-AC5A-645FEC1B0B41}" type="pres">
      <dgm:prSet presAssocID="{F393FC24-0769-404C-8B1C-F520EB00C8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Çıpa"/>
        </a:ext>
      </dgm:extLst>
    </dgm:pt>
    <dgm:pt modelId="{F25FFC10-4572-436F-8237-37923CD87E76}" type="pres">
      <dgm:prSet presAssocID="{F393FC24-0769-404C-8B1C-F520EB00C861}" presName="spaceRect" presStyleCnt="0"/>
      <dgm:spPr/>
    </dgm:pt>
    <dgm:pt modelId="{E2AB3885-9D24-45F8-9282-639F543153CE}" type="pres">
      <dgm:prSet presAssocID="{F393FC24-0769-404C-8B1C-F520EB00C861}" presName="textRect" presStyleLbl="revTx" presStyleIdx="1" presStyleCnt="5">
        <dgm:presLayoutVars>
          <dgm:chMax val="1"/>
          <dgm:chPref val="1"/>
        </dgm:presLayoutVars>
      </dgm:prSet>
      <dgm:spPr/>
    </dgm:pt>
    <dgm:pt modelId="{13D1ADFA-B6C2-45DA-BAEA-48FAE1E6301C}" type="pres">
      <dgm:prSet presAssocID="{CE546BD0-292C-40D8-9ACE-76678C3D9BEF}" presName="sibTrans" presStyleLbl="sibTrans2D1" presStyleIdx="0" presStyleCnt="0"/>
      <dgm:spPr/>
    </dgm:pt>
    <dgm:pt modelId="{EB3695C7-0E32-4162-AB66-6849221C558A}" type="pres">
      <dgm:prSet presAssocID="{339EE60E-98C8-4F42-BDCE-0FAE9DA1A0EC}" presName="compNode" presStyleCnt="0"/>
      <dgm:spPr/>
    </dgm:pt>
    <dgm:pt modelId="{F345DFB4-9E67-4BA6-8216-FFD621F4FF63}" type="pres">
      <dgm:prSet presAssocID="{339EE60E-98C8-4F42-BDCE-0FAE9DA1A0EC}" presName="iconBgRect" presStyleLbl="bgShp" presStyleIdx="2" presStyleCnt="5"/>
      <dgm:spPr/>
    </dgm:pt>
    <dgm:pt modelId="{FEECD328-E69C-4A80-8D71-4D0651044FC0}" type="pres">
      <dgm:prSet presAssocID="{339EE60E-98C8-4F42-BDCE-0FAE9DA1A0E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v"/>
        </a:ext>
      </dgm:extLst>
    </dgm:pt>
    <dgm:pt modelId="{6A348314-6909-4692-9704-99A2B24F8EEE}" type="pres">
      <dgm:prSet presAssocID="{339EE60E-98C8-4F42-BDCE-0FAE9DA1A0EC}" presName="spaceRect" presStyleCnt="0"/>
      <dgm:spPr/>
    </dgm:pt>
    <dgm:pt modelId="{5CF50923-0336-451D-8561-92137F532E6C}" type="pres">
      <dgm:prSet presAssocID="{339EE60E-98C8-4F42-BDCE-0FAE9DA1A0EC}" presName="textRect" presStyleLbl="revTx" presStyleIdx="2" presStyleCnt="5">
        <dgm:presLayoutVars>
          <dgm:chMax val="1"/>
          <dgm:chPref val="1"/>
        </dgm:presLayoutVars>
      </dgm:prSet>
      <dgm:spPr/>
    </dgm:pt>
    <dgm:pt modelId="{8618DA91-9462-494C-8B13-BEE53924C821}" type="pres">
      <dgm:prSet presAssocID="{7638A2C4-0023-414D-9327-75CDEC372016}" presName="sibTrans" presStyleLbl="sibTrans2D1" presStyleIdx="0" presStyleCnt="0"/>
      <dgm:spPr/>
    </dgm:pt>
    <dgm:pt modelId="{94D4FC8C-52E2-40F9-80AE-3028976E94BD}" type="pres">
      <dgm:prSet presAssocID="{2A90005C-D56A-4F6A-9175-ABD6554AFC60}" presName="compNode" presStyleCnt="0"/>
      <dgm:spPr/>
    </dgm:pt>
    <dgm:pt modelId="{E2BA12A5-9DC0-47AB-82BA-9CDF7FA7F450}" type="pres">
      <dgm:prSet presAssocID="{2A90005C-D56A-4F6A-9175-ABD6554AFC60}" presName="iconBgRect" presStyleLbl="bgShp" presStyleIdx="3" presStyleCnt="5"/>
      <dgm:spPr/>
    </dgm:pt>
    <dgm:pt modelId="{991F01DD-190F-47C5-A49F-33032ECE7D7F}" type="pres">
      <dgm:prSet presAssocID="{2A90005C-D56A-4F6A-9175-ABD6554AFC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
        </a:ext>
      </dgm:extLst>
    </dgm:pt>
    <dgm:pt modelId="{AF968034-9DA2-4DFB-83D6-D3D68C59DAE5}" type="pres">
      <dgm:prSet presAssocID="{2A90005C-D56A-4F6A-9175-ABD6554AFC60}" presName="spaceRect" presStyleCnt="0"/>
      <dgm:spPr/>
    </dgm:pt>
    <dgm:pt modelId="{83B1D271-25F2-4E2D-9BB1-1804B2976D87}" type="pres">
      <dgm:prSet presAssocID="{2A90005C-D56A-4F6A-9175-ABD6554AFC60}" presName="textRect" presStyleLbl="revTx" presStyleIdx="3" presStyleCnt="5">
        <dgm:presLayoutVars>
          <dgm:chMax val="1"/>
          <dgm:chPref val="1"/>
        </dgm:presLayoutVars>
      </dgm:prSet>
      <dgm:spPr/>
    </dgm:pt>
    <dgm:pt modelId="{E1D4DD4E-BCCE-4497-9C90-79F6324B7CDD}" type="pres">
      <dgm:prSet presAssocID="{019CFE02-A003-43BE-9D8B-795C7CAB09F6}" presName="sibTrans" presStyleLbl="sibTrans2D1" presStyleIdx="0" presStyleCnt="0"/>
      <dgm:spPr/>
    </dgm:pt>
    <dgm:pt modelId="{E6A8F977-A2AB-4112-AF7E-51B7FBF091E8}" type="pres">
      <dgm:prSet presAssocID="{F420CD74-46B8-49A3-9781-8FA6128822B8}" presName="compNode" presStyleCnt="0"/>
      <dgm:spPr/>
    </dgm:pt>
    <dgm:pt modelId="{280E6EFB-5477-439B-B45C-F320ABA2CE2F}" type="pres">
      <dgm:prSet presAssocID="{F420CD74-46B8-49A3-9781-8FA6128822B8}" presName="iconBgRect" presStyleLbl="bgShp" presStyleIdx="4" presStyleCnt="5"/>
      <dgm:spPr/>
    </dgm:pt>
    <dgm:pt modelId="{F843F341-4183-4827-908E-BB8BACAB33F5}" type="pres">
      <dgm:prSet presAssocID="{F420CD74-46B8-49A3-9781-8FA6128822B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ar tanesi"/>
        </a:ext>
      </dgm:extLst>
    </dgm:pt>
    <dgm:pt modelId="{76E9ED6B-D0A2-4574-BDE2-19ACEF1BE33E}" type="pres">
      <dgm:prSet presAssocID="{F420CD74-46B8-49A3-9781-8FA6128822B8}" presName="spaceRect" presStyleCnt="0"/>
      <dgm:spPr/>
    </dgm:pt>
    <dgm:pt modelId="{F3276F9D-99A1-4255-A9A2-41B01DE8191C}" type="pres">
      <dgm:prSet presAssocID="{F420CD74-46B8-49A3-9781-8FA6128822B8}" presName="textRect" presStyleLbl="revTx" presStyleIdx="4" presStyleCnt="5">
        <dgm:presLayoutVars>
          <dgm:chMax val="1"/>
          <dgm:chPref val="1"/>
        </dgm:presLayoutVars>
      </dgm:prSet>
      <dgm:spPr/>
    </dgm:pt>
  </dgm:ptLst>
  <dgm:cxnLst>
    <dgm:cxn modelId="{01E9D317-4888-468E-A2DD-CAE37ADFB09A}" type="presOf" srcId="{CE546BD0-292C-40D8-9ACE-76678C3D9BEF}" destId="{13D1ADFA-B6C2-45DA-BAEA-48FAE1E6301C}" srcOrd="0" destOrd="0" presId="urn:microsoft.com/office/officeart/2018/2/layout/IconCircleList"/>
    <dgm:cxn modelId="{0ED9A625-0E39-486E-B3A7-3EE442AF3E3A}" type="presOf" srcId="{339EE60E-98C8-4F42-BDCE-0FAE9DA1A0EC}" destId="{5CF50923-0336-451D-8561-92137F532E6C}" srcOrd="0" destOrd="0" presId="urn:microsoft.com/office/officeart/2018/2/layout/IconCircleList"/>
    <dgm:cxn modelId="{7255DD29-A66C-45E2-8823-AC59CE449DC0}" srcId="{D11384DD-C50D-460E-B8C4-8AD04A9F7AD8}" destId="{E0A37A2B-F877-4B3C-8993-01132A8C5D5E}" srcOrd="0" destOrd="0" parTransId="{47E7D2F0-3EB9-4CA0-B7E9-E482CC220F1D}" sibTransId="{3E59E97B-A6F5-471B-BB32-962E1D747FCA}"/>
    <dgm:cxn modelId="{E86A7F52-3E19-4491-94A6-953975066A2E}" type="presOf" srcId="{F393FC24-0769-404C-8B1C-F520EB00C861}" destId="{E2AB3885-9D24-45F8-9282-639F543153CE}" srcOrd="0" destOrd="0" presId="urn:microsoft.com/office/officeart/2018/2/layout/IconCircleList"/>
    <dgm:cxn modelId="{FA7FBB90-8FA1-43C8-BDE6-2EF8DC4A216B}" type="presOf" srcId="{019CFE02-A003-43BE-9D8B-795C7CAB09F6}" destId="{E1D4DD4E-BCCE-4497-9C90-79F6324B7CDD}" srcOrd="0" destOrd="0" presId="urn:microsoft.com/office/officeart/2018/2/layout/IconCircleList"/>
    <dgm:cxn modelId="{05B31D95-14D7-4A97-8878-CA9E48278B69}" type="presOf" srcId="{D11384DD-C50D-460E-B8C4-8AD04A9F7AD8}" destId="{D4FF7550-6D5B-46F7-8DC4-7EF2F32E5D54}" srcOrd="0" destOrd="0" presId="urn:microsoft.com/office/officeart/2018/2/layout/IconCircleList"/>
    <dgm:cxn modelId="{CDF6EB9F-6570-4C1C-865F-00321B23C2B3}" srcId="{D11384DD-C50D-460E-B8C4-8AD04A9F7AD8}" destId="{339EE60E-98C8-4F42-BDCE-0FAE9DA1A0EC}" srcOrd="2" destOrd="0" parTransId="{5617B66A-7AAC-4E80-8B32-F9E9A085B2A9}" sibTransId="{7638A2C4-0023-414D-9327-75CDEC372016}"/>
    <dgm:cxn modelId="{6749ABA0-04C9-4E50-8289-98BEFB8666C4}" type="presOf" srcId="{E0A37A2B-F877-4B3C-8993-01132A8C5D5E}" destId="{E1F249CC-0A24-4DEB-A31C-71558A053CA9}" srcOrd="0" destOrd="0" presId="urn:microsoft.com/office/officeart/2018/2/layout/IconCircleList"/>
    <dgm:cxn modelId="{177BE4B8-6AE0-44F6-BBC2-6DD1D5CF0F34}" type="presOf" srcId="{7638A2C4-0023-414D-9327-75CDEC372016}" destId="{8618DA91-9462-494C-8B13-BEE53924C821}" srcOrd="0" destOrd="0" presId="urn:microsoft.com/office/officeart/2018/2/layout/IconCircleList"/>
    <dgm:cxn modelId="{7272DAC2-6039-424E-8324-851B36D29CC7}" type="presOf" srcId="{2A90005C-D56A-4F6A-9175-ABD6554AFC60}" destId="{83B1D271-25F2-4E2D-9BB1-1804B2976D87}" srcOrd="0" destOrd="0" presId="urn:microsoft.com/office/officeart/2018/2/layout/IconCircleList"/>
    <dgm:cxn modelId="{5F0C5EDE-C063-4FCF-AF4A-DC7DC333820B}" srcId="{D11384DD-C50D-460E-B8C4-8AD04A9F7AD8}" destId="{F393FC24-0769-404C-8B1C-F520EB00C861}" srcOrd="1" destOrd="0" parTransId="{CB109E14-A979-4B73-AC73-2F383F858E5A}" sibTransId="{CE546BD0-292C-40D8-9ACE-76678C3D9BEF}"/>
    <dgm:cxn modelId="{0E5A35E0-6B1D-4D14-BEF4-65760B4B4F30}" type="presOf" srcId="{3E59E97B-A6F5-471B-BB32-962E1D747FCA}" destId="{DEDD06E0-3EFC-4C3D-A681-1259801BF3D1}" srcOrd="0" destOrd="0" presId="urn:microsoft.com/office/officeart/2018/2/layout/IconCircleList"/>
    <dgm:cxn modelId="{B3AB42F6-4753-4127-8881-356FDA1746AC}" srcId="{D11384DD-C50D-460E-B8C4-8AD04A9F7AD8}" destId="{2A90005C-D56A-4F6A-9175-ABD6554AFC60}" srcOrd="3" destOrd="0" parTransId="{494B627E-0988-4593-BCD2-C30FB7264F26}" sibTransId="{019CFE02-A003-43BE-9D8B-795C7CAB09F6}"/>
    <dgm:cxn modelId="{17F042FB-77A1-4359-B012-4D63140F0379}" srcId="{D11384DD-C50D-460E-B8C4-8AD04A9F7AD8}" destId="{F420CD74-46B8-49A3-9781-8FA6128822B8}" srcOrd="4" destOrd="0" parTransId="{EA998C6C-D069-4BE2-AE7A-F07A5CE56B91}" sibTransId="{61E9E110-7405-4FD7-A3D7-E7336C6CA9B1}"/>
    <dgm:cxn modelId="{CDB6BEFC-26D6-4F42-9DB0-29D692F9D191}" type="presOf" srcId="{F420CD74-46B8-49A3-9781-8FA6128822B8}" destId="{F3276F9D-99A1-4255-A9A2-41B01DE8191C}" srcOrd="0" destOrd="0" presId="urn:microsoft.com/office/officeart/2018/2/layout/IconCircleList"/>
    <dgm:cxn modelId="{9D6DAF00-7F6F-4053-87B0-9A8B9FD70DE6}" type="presParOf" srcId="{D4FF7550-6D5B-46F7-8DC4-7EF2F32E5D54}" destId="{616B3469-2626-4A3A-A531-3C9DF3732673}" srcOrd="0" destOrd="0" presId="urn:microsoft.com/office/officeart/2018/2/layout/IconCircleList"/>
    <dgm:cxn modelId="{FD231CA9-4D33-42C4-BFC8-2670270FE5BA}" type="presParOf" srcId="{616B3469-2626-4A3A-A531-3C9DF3732673}" destId="{6DC365E0-EB87-425B-AEEB-755F0EF77D6A}" srcOrd="0" destOrd="0" presId="urn:microsoft.com/office/officeart/2018/2/layout/IconCircleList"/>
    <dgm:cxn modelId="{31A4E770-FC84-4CBF-BD8D-684C1CCAB567}" type="presParOf" srcId="{6DC365E0-EB87-425B-AEEB-755F0EF77D6A}" destId="{A350AA80-9C05-4BBD-87A4-EE1A3BFA113F}" srcOrd="0" destOrd="0" presId="urn:microsoft.com/office/officeart/2018/2/layout/IconCircleList"/>
    <dgm:cxn modelId="{D14E6DF4-DEF8-4C3E-977F-6834DBE90B10}" type="presParOf" srcId="{6DC365E0-EB87-425B-AEEB-755F0EF77D6A}" destId="{BB4B82CB-E22E-49BF-A811-B06BF7149FB9}" srcOrd="1" destOrd="0" presId="urn:microsoft.com/office/officeart/2018/2/layout/IconCircleList"/>
    <dgm:cxn modelId="{2475A7DA-DF8A-42BA-B008-59937B339712}" type="presParOf" srcId="{6DC365E0-EB87-425B-AEEB-755F0EF77D6A}" destId="{AFC2C8D2-E298-404D-9205-3B33A5111847}" srcOrd="2" destOrd="0" presId="urn:microsoft.com/office/officeart/2018/2/layout/IconCircleList"/>
    <dgm:cxn modelId="{E6836256-7551-4611-BFB3-99A7D25B74D1}" type="presParOf" srcId="{6DC365E0-EB87-425B-AEEB-755F0EF77D6A}" destId="{E1F249CC-0A24-4DEB-A31C-71558A053CA9}" srcOrd="3" destOrd="0" presId="urn:microsoft.com/office/officeart/2018/2/layout/IconCircleList"/>
    <dgm:cxn modelId="{E56324E1-86D5-4985-9E09-E6568FB7C7A6}" type="presParOf" srcId="{616B3469-2626-4A3A-A531-3C9DF3732673}" destId="{DEDD06E0-3EFC-4C3D-A681-1259801BF3D1}" srcOrd="1" destOrd="0" presId="urn:microsoft.com/office/officeart/2018/2/layout/IconCircleList"/>
    <dgm:cxn modelId="{AD063360-2B12-44AA-9A60-F7A0ACCA893C}" type="presParOf" srcId="{616B3469-2626-4A3A-A531-3C9DF3732673}" destId="{9C1DACAF-288C-44B4-811C-4BC5F29E7BCD}" srcOrd="2" destOrd="0" presId="urn:microsoft.com/office/officeart/2018/2/layout/IconCircleList"/>
    <dgm:cxn modelId="{E718BEAE-1822-4EC5-8CBE-F7DB98F82341}" type="presParOf" srcId="{9C1DACAF-288C-44B4-811C-4BC5F29E7BCD}" destId="{C86DCE73-9D94-4A51-B524-92C0106B9972}" srcOrd="0" destOrd="0" presId="urn:microsoft.com/office/officeart/2018/2/layout/IconCircleList"/>
    <dgm:cxn modelId="{6A7A85E3-A9A0-450A-8CB9-124561E937F5}" type="presParOf" srcId="{9C1DACAF-288C-44B4-811C-4BC5F29E7BCD}" destId="{CB3E563D-8838-408B-AC5A-645FEC1B0B41}" srcOrd="1" destOrd="0" presId="urn:microsoft.com/office/officeart/2018/2/layout/IconCircleList"/>
    <dgm:cxn modelId="{C5948893-5323-4E29-B5A0-483EB6FEA7FE}" type="presParOf" srcId="{9C1DACAF-288C-44B4-811C-4BC5F29E7BCD}" destId="{F25FFC10-4572-436F-8237-37923CD87E76}" srcOrd="2" destOrd="0" presId="urn:microsoft.com/office/officeart/2018/2/layout/IconCircleList"/>
    <dgm:cxn modelId="{34B21D95-AA62-4978-AC81-7036CA3B1080}" type="presParOf" srcId="{9C1DACAF-288C-44B4-811C-4BC5F29E7BCD}" destId="{E2AB3885-9D24-45F8-9282-639F543153CE}" srcOrd="3" destOrd="0" presId="urn:microsoft.com/office/officeart/2018/2/layout/IconCircleList"/>
    <dgm:cxn modelId="{12D606FA-35F6-4ECE-AEA9-3FA98F09127C}" type="presParOf" srcId="{616B3469-2626-4A3A-A531-3C9DF3732673}" destId="{13D1ADFA-B6C2-45DA-BAEA-48FAE1E6301C}" srcOrd="3" destOrd="0" presId="urn:microsoft.com/office/officeart/2018/2/layout/IconCircleList"/>
    <dgm:cxn modelId="{7D29BB63-AB6B-441D-9438-41F96E9809A5}" type="presParOf" srcId="{616B3469-2626-4A3A-A531-3C9DF3732673}" destId="{EB3695C7-0E32-4162-AB66-6849221C558A}" srcOrd="4" destOrd="0" presId="urn:microsoft.com/office/officeart/2018/2/layout/IconCircleList"/>
    <dgm:cxn modelId="{BB33B177-32FE-4C38-9A7C-A6413DC50B64}" type="presParOf" srcId="{EB3695C7-0E32-4162-AB66-6849221C558A}" destId="{F345DFB4-9E67-4BA6-8216-FFD621F4FF63}" srcOrd="0" destOrd="0" presId="urn:microsoft.com/office/officeart/2018/2/layout/IconCircleList"/>
    <dgm:cxn modelId="{CE1D0DE1-0495-4E42-8D2A-F30977167081}" type="presParOf" srcId="{EB3695C7-0E32-4162-AB66-6849221C558A}" destId="{FEECD328-E69C-4A80-8D71-4D0651044FC0}" srcOrd="1" destOrd="0" presId="urn:microsoft.com/office/officeart/2018/2/layout/IconCircleList"/>
    <dgm:cxn modelId="{EB311003-30EE-4D84-9D55-286CA40034C9}" type="presParOf" srcId="{EB3695C7-0E32-4162-AB66-6849221C558A}" destId="{6A348314-6909-4692-9704-99A2B24F8EEE}" srcOrd="2" destOrd="0" presId="urn:microsoft.com/office/officeart/2018/2/layout/IconCircleList"/>
    <dgm:cxn modelId="{14C6284E-7A0E-417A-A24D-FEF7F1DE3295}" type="presParOf" srcId="{EB3695C7-0E32-4162-AB66-6849221C558A}" destId="{5CF50923-0336-451D-8561-92137F532E6C}" srcOrd="3" destOrd="0" presId="urn:microsoft.com/office/officeart/2018/2/layout/IconCircleList"/>
    <dgm:cxn modelId="{43A4B5D3-6B7F-4E2A-A38A-01F4F0693103}" type="presParOf" srcId="{616B3469-2626-4A3A-A531-3C9DF3732673}" destId="{8618DA91-9462-494C-8B13-BEE53924C821}" srcOrd="5" destOrd="0" presId="urn:microsoft.com/office/officeart/2018/2/layout/IconCircleList"/>
    <dgm:cxn modelId="{9E84E6F0-902B-4795-8F83-C48E5FBF744A}" type="presParOf" srcId="{616B3469-2626-4A3A-A531-3C9DF3732673}" destId="{94D4FC8C-52E2-40F9-80AE-3028976E94BD}" srcOrd="6" destOrd="0" presId="urn:microsoft.com/office/officeart/2018/2/layout/IconCircleList"/>
    <dgm:cxn modelId="{47CFF763-51E1-4BC6-9844-ADB53868F214}" type="presParOf" srcId="{94D4FC8C-52E2-40F9-80AE-3028976E94BD}" destId="{E2BA12A5-9DC0-47AB-82BA-9CDF7FA7F450}" srcOrd="0" destOrd="0" presId="urn:microsoft.com/office/officeart/2018/2/layout/IconCircleList"/>
    <dgm:cxn modelId="{B6C3C40C-A497-47E4-8452-91A820D50B12}" type="presParOf" srcId="{94D4FC8C-52E2-40F9-80AE-3028976E94BD}" destId="{991F01DD-190F-47C5-A49F-33032ECE7D7F}" srcOrd="1" destOrd="0" presId="urn:microsoft.com/office/officeart/2018/2/layout/IconCircleList"/>
    <dgm:cxn modelId="{FA79E402-13CE-40D4-A2D7-F675EF55484B}" type="presParOf" srcId="{94D4FC8C-52E2-40F9-80AE-3028976E94BD}" destId="{AF968034-9DA2-4DFB-83D6-D3D68C59DAE5}" srcOrd="2" destOrd="0" presId="urn:microsoft.com/office/officeart/2018/2/layout/IconCircleList"/>
    <dgm:cxn modelId="{D3FE911B-6074-4CFC-A70B-2E872D289C88}" type="presParOf" srcId="{94D4FC8C-52E2-40F9-80AE-3028976E94BD}" destId="{83B1D271-25F2-4E2D-9BB1-1804B2976D87}" srcOrd="3" destOrd="0" presId="urn:microsoft.com/office/officeart/2018/2/layout/IconCircleList"/>
    <dgm:cxn modelId="{58ED1ED3-CD17-4A90-A96E-728145BD0AB6}" type="presParOf" srcId="{616B3469-2626-4A3A-A531-3C9DF3732673}" destId="{E1D4DD4E-BCCE-4497-9C90-79F6324B7CDD}" srcOrd="7" destOrd="0" presId="urn:microsoft.com/office/officeart/2018/2/layout/IconCircleList"/>
    <dgm:cxn modelId="{CEC3A132-0642-4B99-B326-0C228DAB4652}" type="presParOf" srcId="{616B3469-2626-4A3A-A531-3C9DF3732673}" destId="{E6A8F977-A2AB-4112-AF7E-51B7FBF091E8}" srcOrd="8" destOrd="0" presId="urn:microsoft.com/office/officeart/2018/2/layout/IconCircleList"/>
    <dgm:cxn modelId="{A4F9CD9F-BF4E-4650-A4B3-A05F33598F73}" type="presParOf" srcId="{E6A8F977-A2AB-4112-AF7E-51B7FBF091E8}" destId="{280E6EFB-5477-439B-B45C-F320ABA2CE2F}" srcOrd="0" destOrd="0" presId="urn:microsoft.com/office/officeart/2018/2/layout/IconCircleList"/>
    <dgm:cxn modelId="{C1548350-EE55-4DD6-93BE-055B7408D0AC}" type="presParOf" srcId="{E6A8F977-A2AB-4112-AF7E-51B7FBF091E8}" destId="{F843F341-4183-4827-908E-BB8BACAB33F5}" srcOrd="1" destOrd="0" presId="urn:microsoft.com/office/officeart/2018/2/layout/IconCircleList"/>
    <dgm:cxn modelId="{7111D3D0-88F7-45AA-90D3-AFF1E40E04F5}" type="presParOf" srcId="{E6A8F977-A2AB-4112-AF7E-51B7FBF091E8}" destId="{76E9ED6B-D0A2-4574-BDE2-19ACEF1BE33E}" srcOrd="2" destOrd="0" presId="urn:microsoft.com/office/officeart/2018/2/layout/IconCircleList"/>
    <dgm:cxn modelId="{05C41ECA-11D0-4C59-9DD4-11395F7EE4AC}" type="presParOf" srcId="{E6A8F977-A2AB-4112-AF7E-51B7FBF091E8}" destId="{F3276F9D-99A1-4255-A9A2-41B01DE8191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B3D7241-597E-4CBD-972C-B3D11A87ADE4}"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498C90-4CF4-4E47-B351-C25B47942DE4}">
      <dgm:prSet/>
      <dgm:spPr/>
      <dgm:t>
        <a:bodyPr/>
        <a:lstStyle/>
        <a:p>
          <a:pPr>
            <a:defRPr b="1"/>
          </a:pPr>
          <a:r>
            <a:rPr lang="tr-TR"/>
            <a:t>Oral tedavi alamayanlarda parenteral demir tedavisi verilir</a:t>
          </a:r>
          <a:endParaRPr lang="en-US"/>
        </a:p>
      </dgm:t>
    </dgm:pt>
    <dgm:pt modelId="{A88E51F1-404B-4FE1-A8B2-4986FA3B42A4}" type="parTrans" cxnId="{6E1ABE65-712B-4B43-A182-0E41D942224C}">
      <dgm:prSet/>
      <dgm:spPr/>
      <dgm:t>
        <a:bodyPr/>
        <a:lstStyle/>
        <a:p>
          <a:endParaRPr lang="en-US"/>
        </a:p>
      </dgm:t>
    </dgm:pt>
    <dgm:pt modelId="{0CC0B06F-3598-4DAD-9327-74431A8C8F02}" type="sibTrans" cxnId="{6E1ABE65-712B-4B43-A182-0E41D942224C}">
      <dgm:prSet/>
      <dgm:spPr/>
      <dgm:t>
        <a:bodyPr/>
        <a:lstStyle/>
        <a:p>
          <a:endParaRPr lang="en-US"/>
        </a:p>
      </dgm:t>
    </dgm:pt>
    <dgm:pt modelId="{B68094C6-0B27-4A36-AD58-13AC74ECAB66}">
      <dgm:prSet/>
      <dgm:spPr/>
      <dgm:t>
        <a:bodyPr/>
        <a:lstStyle/>
        <a:p>
          <a:pPr>
            <a:defRPr b="1"/>
          </a:pPr>
          <a:r>
            <a:rPr lang="tr-TR"/>
            <a:t>Oral demir tedavisine cevapsızlık</a:t>
          </a:r>
          <a:endParaRPr lang="en-US"/>
        </a:p>
      </dgm:t>
    </dgm:pt>
    <dgm:pt modelId="{FCFF77CF-F72E-4A85-846D-3F0C8568E0D1}" type="parTrans" cxnId="{627C6F7B-54A9-499F-BFAD-55B5BA8D2259}">
      <dgm:prSet/>
      <dgm:spPr/>
      <dgm:t>
        <a:bodyPr/>
        <a:lstStyle/>
        <a:p>
          <a:endParaRPr lang="en-US"/>
        </a:p>
      </dgm:t>
    </dgm:pt>
    <dgm:pt modelId="{4ACA68C9-76F7-4E01-95C0-C9BBA38E9666}" type="sibTrans" cxnId="{627C6F7B-54A9-499F-BFAD-55B5BA8D2259}">
      <dgm:prSet/>
      <dgm:spPr/>
      <dgm:t>
        <a:bodyPr/>
        <a:lstStyle/>
        <a:p>
          <a:endParaRPr lang="en-US"/>
        </a:p>
      </dgm:t>
    </dgm:pt>
    <dgm:pt modelId="{987BAFD1-4A8D-4207-9E91-DCA8D150047C}">
      <dgm:prSet custT="1"/>
      <dgm:spPr/>
      <dgm:t>
        <a:bodyPr/>
        <a:lstStyle/>
        <a:p>
          <a:r>
            <a:rPr lang="tr-TR" sz="1800" dirty="0">
              <a:latin typeface="Comic Sans MS" panose="030F0902030302020204" pitchFamily="66" charset="0"/>
            </a:rPr>
            <a:t>Yanlış teşhis</a:t>
          </a:r>
          <a:endParaRPr lang="en-US" sz="1800" dirty="0">
            <a:latin typeface="Comic Sans MS" panose="030F0902030302020204" pitchFamily="66" charset="0"/>
          </a:endParaRPr>
        </a:p>
      </dgm:t>
    </dgm:pt>
    <dgm:pt modelId="{1CE33125-86EA-49FF-9DA8-6AFBE067E20B}" type="parTrans" cxnId="{15DB7581-64F7-4ED0-91CF-4CA6FC61C530}">
      <dgm:prSet/>
      <dgm:spPr/>
      <dgm:t>
        <a:bodyPr/>
        <a:lstStyle/>
        <a:p>
          <a:endParaRPr lang="en-US"/>
        </a:p>
      </dgm:t>
    </dgm:pt>
    <dgm:pt modelId="{F69E65EC-8113-4747-9540-58191F6C729A}" type="sibTrans" cxnId="{15DB7581-64F7-4ED0-91CF-4CA6FC61C530}">
      <dgm:prSet/>
      <dgm:spPr/>
      <dgm:t>
        <a:bodyPr/>
        <a:lstStyle/>
        <a:p>
          <a:endParaRPr lang="en-US"/>
        </a:p>
      </dgm:t>
    </dgm:pt>
    <dgm:pt modelId="{8DA12A8B-32E8-49E1-A84E-32A93FCD2054}">
      <dgm:prSet custT="1"/>
      <dgm:spPr/>
      <dgm:t>
        <a:bodyPr/>
        <a:lstStyle/>
        <a:p>
          <a:r>
            <a:rPr lang="tr-TR" sz="1800">
              <a:latin typeface="Comic Sans MS" panose="030F0902030302020204" pitchFamily="66" charset="0"/>
            </a:rPr>
            <a:t>İlaç almama</a:t>
          </a:r>
          <a:endParaRPr lang="en-US" sz="1800">
            <a:latin typeface="Comic Sans MS" panose="030F0902030302020204" pitchFamily="66" charset="0"/>
          </a:endParaRPr>
        </a:p>
      </dgm:t>
    </dgm:pt>
    <dgm:pt modelId="{DCF529EA-CB37-4F05-A47F-28EB1D6E596A}" type="parTrans" cxnId="{2AE726AD-570C-40F2-A306-3A1A5A76B872}">
      <dgm:prSet/>
      <dgm:spPr/>
      <dgm:t>
        <a:bodyPr/>
        <a:lstStyle/>
        <a:p>
          <a:endParaRPr lang="en-US"/>
        </a:p>
      </dgm:t>
    </dgm:pt>
    <dgm:pt modelId="{10E3D313-2012-4A93-8BC1-CB26B7C6EBCD}" type="sibTrans" cxnId="{2AE726AD-570C-40F2-A306-3A1A5A76B872}">
      <dgm:prSet/>
      <dgm:spPr/>
      <dgm:t>
        <a:bodyPr/>
        <a:lstStyle/>
        <a:p>
          <a:endParaRPr lang="en-US"/>
        </a:p>
      </dgm:t>
    </dgm:pt>
    <dgm:pt modelId="{0976308B-C93F-4AA7-9DB0-9E6B46F3232A}">
      <dgm:prSet custT="1"/>
      <dgm:spPr/>
      <dgm:t>
        <a:bodyPr/>
        <a:lstStyle/>
        <a:p>
          <a:r>
            <a:rPr lang="tr-TR" sz="1800" dirty="0">
              <a:latin typeface="Comic Sans MS" panose="030F0902030302020204" pitchFamily="66" charset="0"/>
            </a:rPr>
            <a:t>Yetersiz ve şekil</a:t>
          </a:r>
          <a:endParaRPr lang="en-US" sz="1800" dirty="0">
            <a:latin typeface="Comic Sans MS" panose="030F0902030302020204" pitchFamily="66" charset="0"/>
          </a:endParaRPr>
        </a:p>
      </dgm:t>
    </dgm:pt>
    <dgm:pt modelId="{5D073462-8419-44ED-A92C-2585A7BF84C5}" type="parTrans" cxnId="{79F40F8B-AB1F-4CFD-807B-2D5592C35228}">
      <dgm:prSet/>
      <dgm:spPr/>
      <dgm:t>
        <a:bodyPr/>
        <a:lstStyle/>
        <a:p>
          <a:endParaRPr lang="en-US"/>
        </a:p>
      </dgm:t>
    </dgm:pt>
    <dgm:pt modelId="{96699567-97F3-49D0-BAC3-3BDB7F5C6E1D}" type="sibTrans" cxnId="{79F40F8B-AB1F-4CFD-807B-2D5592C35228}">
      <dgm:prSet/>
      <dgm:spPr/>
      <dgm:t>
        <a:bodyPr/>
        <a:lstStyle/>
        <a:p>
          <a:endParaRPr lang="en-US"/>
        </a:p>
      </dgm:t>
    </dgm:pt>
    <dgm:pt modelId="{AFFE56A2-4297-40B6-87EE-0302C7FB4811}">
      <dgm:prSet custT="1"/>
      <dgm:spPr/>
      <dgm:t>
        <a:bodyPr/>
        <a:lstStyle/>
        <a:p>
          <a:r>
            <a:rPr lang="tr-TR" sz="1800" dirty="0">
              <a:latin typeface="Comic Sans MS" panose="030F0902030302020204" pitchFamily="66" charset="0"/>
            </a:rPr>
            <a:t>Devam eden kan kaybı</a:t>
          </a:r>
          <a:endParaRPr lang="en-US" sz="1800" dirty="0">
            <a:latin typeface="Comic Sans MS" panose="030F0902030302020204" pitchFamily="66" charset="0"/>
          </a:endParaRPr>
        </a:p>
      </dgm:t>
    </dgm:pt>
    <dgm:pt modelId="{BD6CE765-B3F8-4412-B319-1B8DBF29CF5F}" type="parTrans" cxnId="{42FACB48-E693-4050-B0DA-98F5F2EEA433}">
      <dgm:prSet/>
      <dgm:spPr/>
      <dgm:t>
        <a:bodyPr/>
        <a:lstStyle/>
        <a:p>
          <a:endParaRPr lang="en-US"/>
        </a:p>
      </dgm:t>
    </dgm:pt>
    <dgm:pt modelId="{48C5A059-3D1A-411C-A785-9ED266DC5781}" type="sibTrans" cxnId="{42FACB48-E693-4050-B0DA-98F5F2EEA433}">
      <dgm:prSet/>
      <dgm:spPr/>
      <dgm:t>
        <a:bodyPr/>
        <a:lstStyle/>
        <a:p>
          <a:endParaRPr lang="en-US"/>
        </a:p>
      </dgm:t>
    </dgm:pt>
    <dgm:pt modelId="{668B11D5-9821-4F65-8216-43CCDD0D9E1D}">
      <dgm:prSet custT="1"/>
      <dgm:spPr/>
      <dgm:t>
        <a:bodyPr/>
        <a:lstStyle/>
        <a:p>
          <a:r>
            <a:rPr lang="tr-TR" sz="1800" dirty="0">
              <a:latin typeface="Comic Sans MS" panose="030F0902030302020204" pitchFamily="66" charset="0"/>
            </a:rPr>
            <a:t>Malabsorbsiyon</a:t>
          </a:r>
          <a:endParaRPr lang="en-US" sz="1700" dirty="0">
            <a:latin typeface="Comic Sans MS" panose="030F0902030302020204" pitchFamily="66" charset="0"/>
          </a:endParaRPr>
        </a:p>
      </dgm:t>
    </dgm:pt>
    <dgm:pt modelId="{CA6B3E63-84EF-4ED1-81FA-0242A4CF8841}" type="parTrans" cxnId="{2D32A737-1434-40CB-A5F7-03756A9C0DF9}">
      <dgm:prSet/>
      <dgm:spPr/>
      <dgm:t>
        <a:bodyPr/>
        <a:lstStyle/>
        <a:p>
          <a:endParaRPr lang="en-US"/>
        </a:p>
      </dgm:t>
    </dgm:pt>
    <dgm:pt modelId="{21F568E8-E300-4912-8D36-76E7557ED178}" type="sibTrans" cxnId="{2D32A737-1434-40CB-A5F7-03756A9C0DF9}">
      <dgm:prSet/>
      <dgm:spPr/>
      <dgm:t>
        <a:bodyPr/>
        <a:lstStyle/>
        <a:p>
          <a:endParaRPr lang="en-US"/>
        </a:p>
      </dgm:t>
    </dgm:pt>
    <dgm:pt modelId="{9206CE59-D571-46EB-97CF-82A76BEF27B3}" type="pres">
      <dgm:prSet presAssocID="{2B3D7241-597E-4CBD-972C-B3D11A87ADE4}" presName="root" presStyleCnt="0">
        <dgm:presLayoutVars>
          <dgm:dir/>
          <dgm:resizeHandles val="exact"/>
        </dgm:presLayoutVars>
      </dgm:prSet>
      <dgm:spPr/>
    </dgm:pt>
    <dgm:pt modelId="{8A01F9B6-3FE4-4E6A-85B9-1E0BC5751CAB}" type="pres">
      <dgm:prSet presAssocID="{29498C90-4CF4-4E47-B351-C25B47942DE4}" presName="compNode" presStyleCnt="0"/>
      <dgm:spPr/>
    </dgm:pt>
    <dgm:pt modelId="{7E93AA11-4077-4561-BC3A-A93470FBAEAF}" type="pres">
      <dgm:prSet presAssocID="{29498C90-4CF4-4E47-B351-C25B47942D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ıp"/>
        </a:ext>
      </dgm:extLst>
    </dgm:pt>
    <dgm:pt modelId="{B89633F5-D8A4-4CA9-9748-301D7ADD83AF}" type="pres">
      <dgm:prSet presAssocID="{29498C90-4CF4-4E47-B351-C25B47942DE4}" presName="iconSpace" presStyleCnt="0"/>
      <dgm:spPr/>
    </dgm:pt>
    <dgm:pt modelId="{D9EA0CEC-D607-4CB3-B891-D4BF7770790C}" type="pres">
      <dgm:prSet presAssocID="{29498C90-4CF4-4E47-B351-C25B47942DE4}" presName="parTx" presStyleLbl="revTx" presStyleIdx="0" presStyleCnt="4">
        <dgm:presLayoutVars>
          <dgm:chMax val="0"/>
          <dgm:chPref val="0"/>
        </dgm:presLayoutVars>
      </dgm:prSet>
      <dgm:spPr/>
    </dgm:pt>
    <dgm:pt modelId="{2B519F15-9A03-45D5-8A2F-26CBB58EDC7E}" type="pres">
      <dgm:prSet presAssocID="{29498C90-4CF4-4E47-B351-C25B47942DE4}" presName="txSpace" presStyleCnt="0"/>
      <dgm:spPr/>
    </dgm:pt>
    <dgm:pt modelId="{8BF795FF-9A4A-4BB9-923F-5B3BF3B0F557}" type="pres">
      <dgm:prSet presAssocID="{29498C90-4CF4-4E47-B351-C25B47942DE4}" presName="desTx" presStyleLbl="revTx" presStyleIdx="1" presStyleCnt="4">
        <dgm:presLayoutVars/>
      </dgm:prSet>
      <dgm:spPr/>
    </dgm:pt>
    <dgm:pt modelId="{D0557110-C1B9-4534-947C-E2A0AC676EB5}" type="pres">
      <dgm:prSet presAssocID="{0CC0B06F-3598-4DAD-9327-74431A8C8F02}" presName="sibTrans" presStyleCnt="0"/>
      <dgm:spPr/>
    </dgm:pt>
    <dgm:pt modelId="{71C9FDF5-E503-4252-B5BB-3D8E2173355A}" type="pres">
      <dgm:prSet presAssocID="{B68094C6-0B27-4A36-AD58-13AC74ECAB66}" presName="compNode" presStyleCnt="0"/>
      <dgm:spPr/>
    </dgm:pt>
    <dgm:pt modelId="{A4A3664E-DEE7-483B-9A0E-E7323636A567}" type="pres">
      <dgm:prSet presAssocID="{B68094C6-0B27-4A36-AD58-13AC74ECAB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8E599B5D-B4CC-4733-A6E0-E3A3BC396907}" type="pres">
      <dgm:prSet presAssocID="{B68094C6-0B27-4A36-AD58-13AC74ECAB66}" presName="iconSpace" presStyleCnt="0"/>
      <dgm:spPr/>
    </dgm:pt>
    <dgm:pt modelId="{57281AB5-CDA0-4C30-BB82-5692D8C26854}" type="pres">
      <dgm:prSet presAssocID="{B68094C6-0B27-4A36-AD58-13AC74ECAB66}" presName="parTx" presStyleLbl="revTx" presStyleIdx="2" presStyleCnt="4">
        <dgm:presLayoutVars>
          <dgm:chMax val="0"/>
          <dgm:chPref val="0"/>
        </dgm:presLayoutVars>
      </dgm:prSet>
      <dgm:spPr/>
    </dgm:pt>
    <dgm:pt modelId="{B1CB0FA1-F636-4E75-A56D-CB52659D4F06}" type="pres">
      <dgm:prSet presAssocID="{B68094C6-0B27-4A36-AD58-13AC74ECAB66}" presName="txSpace" presStyleCnt="0"/>
      <dgm:spPr/>
    </dgm:pt>
    <dgm:pt modelId="{829B0D93-2DB9-4F50-AC77-F7C0CC9246A8}" type="pres">
      <dgm:prSet presAssocID="{B68094C6-0B27-4A36-AD58-13AC74ECAB66}" presName="desTx" presStyleLbl="revTx" presStyleIdx="3" presStyleCnt="4">
        <dgm:presLayoutVars/>
      </dgm:prSet>
      <dgm:spPr/>
    </dgm:pt>
  </dgm:ptLst>
  <dgm:cxnLst>
    <dgm:cxn modelId="{B193882A-5F00-49EC-95F2-4491A9349544}" type="presOf" srcId="{B68094C6-0B27-4A36-AD58-13AC74ECAB66}" destId="{57281AB5-CDA0-4C30-BB82-5692D8C26854}" srcOrd="0" destOrd="0" presId="urn:microsoft.com/office/officeart/2018/2/layout/IconLabelDescriptionList"/>
    <dgm:cxn modelId="{2D32A737-1434-40CB-A5F7-03756A9C0DF9}" srcId="{B68094C6-0B27-4A36-AD58-13AC74ECAB66}" destId="{668B11D5-9821-4F65-8216-43CCDD0D9E1D}" srcOrd="4" destOrd="0" parTransId="{CA6B3E63-84EF-4ED1-81FA-0242A4CF8841}" sibTransId="{21F568E8-E300-4912-8D36-76E7557ED178}"/>
    <dgm:cxn modelId="{B4DBFA38-8058-4A83-B4BB-42A5AA2A839E}" type="presOf" srcId="{0976308B-C93F-4AA7-9DB0-9E6B46F3232A}" destId="{829B0D93-2DB9-4F50-AC77-F7C0CC9246A8}" srcOrd="0" destOrd="2" presId="urn:microsoft.com/office/officeart/2018/2/layout/IconLabelDescriptionList"/>
    <dgm:cxn modelId="{42FACB48-E693-4050-B0DA-98F5F2EEA433}" srcId="{B68094C6-0B27-4A36-AD58-13AC74ECAB66}" destId="{AFFE56A2-4297-40B6-87EE-0302C7FB4811}" srcOrd="3" destOrd="0" parTransId="{BD6CE765-B3F8-4412-B319-1B8DBF29CF5F}" sibTransId="{48C5A059-3D1A-411C-A785-9ED266DC5781}"/>
    <dgm:cxn modelId="{67A2BB57-2BC9-442E-8EAF-B6C4EC8CC696}" type="presOf" srcId="{29498C90-4CF4-4E47-B351-C25B47942DE4}" destId="{D9EA0CEC-D607-4CB3-B891-D4BF7770790C}" srcOrd="0" destOrd="0" presId="urn:microsoft.com/office/officeart/2018/2/layout/IconLabelDescriptionList"/>
    <dgm:cxn modelId="{E5955C5C-453E-4C6B-A83D-F2B62BCE5BB7}" type="presOf" srcId="{AFFE56A2-4297-40B6-87EE-0302C7FB4811}" destId="{829B0D93-2DB9-4F50-AC77-F7C0CC9246A8}" srcOrd="0" destOrd="3" presId="urn:microsoft.com/office/officeart/2018/2/layout/IconLabelDescriptionList"/>
    <dgm:cxn modelId="{AD09985F-1276-4E03-8E68-7BF26CD4FF88}" type="presOf" srcId="{8DA12A8B-32E8-49E1-A84E-32A93FCD2054}" destId="{829B0D93-2DB9-4F50-AC77-F7C0CC9246A8}" srcOrd="0" destOrd="1" presId="urn:microsoft.com/office/officeart/2018/2/layout/IconLabelDescriptionList"/>
    <dgm:cxn modelId="{6E1ABE65-712B-4B43-A182-0E41D942224C}" srcId="{2B3D7241-597E-4CBD-972C-B3D11A87ADE4}" destId="{29498C90-4CF4-4E47-B351-C25B47942DE4}" srcOrd="0" destOrd="0" parTransId="{A88E51F1-404B-4FE1-A8B2-4986FA3B42A4}" sibTransId="{0CC0B06F-3598-4DAD-9327-74431A8C8F02}"/>
    <dgm:cxn modelId="{627C6F7B-54A9-499F-BFAD-55B5BA8D2259}" srcId="{2B3D7241-597E-4CBD-972C-B3D11A87ADE4}" destId="{B68094C6-0B27-4A36-AD58-13AC74ECAB66}" srcOrd="1" destOrd="0" parTransId="{FCFF77CF-F72E-4A85-846D-3F0C8568E0D1}" sibTransId="{4ACA68C9-76F7-4E01-95C0-C9BBA38E9666}"/>
    <dgm:cxn modelId="{15DB7581-64F7-4ED0-91CF-4CA6FC61C530}" srcId="{B68094C6-0B27-4A36-AD58-13AC74ECAB66}" destId="{987BAFD1-4A8D-4207-9E91-DCA8D150047C}" srcOrd="0" destOrd="0" parTransId="{1CE33125-86EA-49FF-9DA8-6AFBE067E20B}" sibTransId="{F69E65EC-8113-4747-9540-58191F6C729A}"/>
    <dgm:cxn modelId="{CD60E486-E694-40A0-A9B2-D0E0E800CE1D}" type="presOf" srcId="{987BAFD1-4A8D-4207-9E91-DCA8D150047C}" destId="{829B0D93-2DB9-4F50-AC77-F7C0CC9246A8}" srcOrd="0" destOrd="0" presId="urn:microsoft.com/office/officeart/2018/2/layout/IconLabelDescriptionList"/>
    <dgm:cxn modelId="{79F40F8B-AB1F-4CFD-807B-2D5592C35228}" srcId="{B68094C6-0B27-4A36-AD58-13AC74ECAB66}" destId="{0976308B-C93F-4AA7-9DB0-9E6B46F3232A}" srcOrd="2" destOrd="0" parTransId="{5D073462-8419-44ED-A92C-2585A7BF84C5}" sibTransId="{96699567-97F3-49D0-BAC3-3BDB7F5C6E1D}"/>
    <dgm:cxn modelId="{301D3E91-06A2-49D3-A8E1-B003BAE98549}" type="presOf" srcId="{668B11D5-9821-4F65-8216-43CCDD0D9E1D}" destId="{829B0D93-2DB9-4F50-AC77-F7C0CC9246A8}" srcOrd="0" destOrd="4" presId="urn:microsoft.com/office/officeart/2018/2/layout/IconLabelDescriptionList"/>
    <dgm:cxn modelId="{2AE726AD-570C-40F2-A306-3A1A5A76B872}" srcId="{B68094C6-0B27-4A36-AD58-13AC74ECAB66}" destId="{8DA12A8B-32E8-49E1-A84E-32A93FCD2054}" srcOrd="1" destOrd="0" parTransId="{DCF529EA-CB37-4F05-A47F-28EB1D6E596A}" sibTransId="{10E3D313-2012-4A93-8BC1-CB26B7C6EBCD}"/>
    <dgm:cxn modelId="{9907E7B3-E42E-4A21-A254-65164A44D12B}" type="presOf" srcId="{2B3D7241-597E-4CBD-972C-B3D11A87ADE4}" destId="{9206CE59-D571-46EB-97CF-82A76BEF27B3}" srcOrd="0" destOrd="0" presId="urn:microsoft.com/office/officeart/2018/2/layout/IconLabelDescriptionList"/>
    <dgm:cxn modelId="{23B217F8-0635-41FF-89BD-DDF333CDAD55}" type="presParOf" srcId="{9206CE59-D571-46EB-97CF-82A76BEF27B3}" destId="{8A01F9B6-3FE4-4E6A-85B9-1E0BC5751CAB}" srcOrd="0" destOrd="0" presId="urn:microsoft.com/office/officeart/2018/2/layout/IconLabelDescriptionList"/>
    <dgm:cxn modelId="{DF5C8453-CCA6-4635-8AFF-AEEE06C2DEA3}" type="presParOf" srcId="{8A01F9B6-3FE4-4E6A-85B9-1E0BC5751CAB}" destId="{7E93AA11-4077-4561-BC3A-A93470FBAEAF}" srcOrd="0" destOrd="0" presId="urn:microsoft.com/office/officeart/2018/2/layout/IconLabelDescriptionList"/>
    <dgm:cxn modelId="{9F1B3A02-8843-49AB-98F7-001A6DF6E70F}" type="presParOf" srcId="{8A01F9B6-3FE4-4E6A-85B9-1E0BC5751CAB}" destId="{B89633F5-D8A4-4CA9-9748-301D7ADD83AF}" srcOrd="1" destOrd="0" presId="urn:microsoft.com/office/officeart/2018/2/layout/IconLabelDescriptionList"/>
    <dgm:cxn modelId="{662B7EF7-71A9-4DB2-A607-1D3EAD573F59}" type="presParOf" srcId="{8A01F9B6-3FE4-4E6A-85B9-1E0BC5751CAB}" destId="{D9EA0CEC-D607-4CB3-B891-D4BF7770790C}" srcOrd="2" destOrd="0" presId="urn:microsoft.com/office/officeart/2018/2/layout/IconLabelDescriptionList"/>
    <dgm:cxn modelId="{36280D1E-B49F-431F-922E-B292707F2162}" type="presParOf" srcId="{8A01F9B6-3FE4-4E6A-85B9-1E0BC5751CAB}" destId="{2B519F15-9A03-45D5-8A2F-26CBB58EDC7E}" srcOrd="3" destOrd="0" presId="urn:microsoft.com/office/officeart/2018/2/layout/IconLabelDescriptionList"/>
    <dgm:cxn modelId="{D18703DE-6A12-49D5-8638-3291B46456EA}" type="presParOf" srcId="{8A01F9B6-3FE4-4E6A-85B9-1E0BC5751CAB}" destId="{8BF795FF-9A4A-4BB9-923F-5B3BF3B0F557}" srcOrd="4" destOrd="0" presId="urn:microsoft.com/office/officeart/2018/2/layout/IconLabelDescriptionList"/>
    <dgm:cxn modelId="{83109419-B408-4DF5-84D5-C24891A9574D}" type="presParOf" srcId="{9206CE59-D571-46EB-97CF-82A76BEF27B3}" destId="{D0557110-C1B9-4534-947C-E2A0AC676EB5}" srcOrd="1" destOrd="0" presId="urn:microsoft.com/office/officeart/2018/2/layout/IconLabelDescriptionList"/>
    <dgm:cxn modelId="{CE030AB7-316F-4EFE-B737-4E4B0AAA15B4}" type="presParOf" srcId="{9206CE59-D571-46EB-97CF-82A76BEF27B3}" destId="{71C9FDF5-E503-4252-B5BB-3D8E2173355A}" srcOrd="2" destOrd="0" presId="urn:microsoft.com/office/officeart/2018/2/layout/IconLabelDescriptionList"/>
    <dgm:cxn modelId="{CAD17598-DE60-409C-801E-1EDA6FDEC47F}" type="presParOf" srcId="{71C9FDF5-E503-4252-B5BB-3D8E2173355A}" destId="{A4A3664E-DEE7-483B-9A0E-E7323636A567}" srcOrd="0" destOrd="0" presId="urn:microsoft.com/office/officeart/2018/2/layout/IconLabelDescriptionList"/>
    <dgm:cxn modelId="{7D852EE7-BAA6-42CD-B63D-6A8E087681AE}" type="presParOf" srcId="{71C9FDF5-E503-4252-B5BB-3D8E2173355A}" destId="{8E599B5D-B4CC-4733-A6E0-E3A3BC396907}" srcOrd="1" destOrd="0" presId="urn:microsoft.com/office/officeart/2018/2/layout/IconLabelDescriptionList"/>
    <dgm:cxn modelId="{5D8D9C44-C412-4F27-94A5-6BF090BB2F5F}" type="presParOf" srcId="{71C9FDF5-E503-4252-B5BB-3D8E2173355A}" destId="{57281AB5-CDA0-4C30-BB82-5692D8C26854}" srcOrd="2" destOrd="0" presId="urn:microsoft.com/office/officeart/2018/2/layout/IconLabelDescriptionList"/>
    <dgm:cxn modelId="{2A4318CB-7671-4810-888A-AC3B7D45CC1B}" type="presParOf" srcId="{71C9FDF5-E503-4252-B5BB-3D8E2173355A}" destId="{B1CB0FA1-F636-4E75-A56D-CB52659D4F06}" srcOrd="3" destOrd="0" presId="urn:microsoft.com/office/officeart/2018/2/layout/IconLabelDescriptionList"/>
    <dgm:cxn modelId="{D6455E08-58B3-403D-BE1F-6831E53A1D1E}" type="presParOf" srcId="{71C9FDF5-E503-4252-B5BB-3D8E2173355A}" destId="{829B0D93-2DB9-4F50-AC77-F7C0CC9246A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06D531C-B15F-4891-B90A-F2A55E795E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51E820-8B14-4E80-A263-57D51211A70B}">
      <dgm:prSet/>
      <dgm:spPr/>
      <dgm:t>
        <a:bodyPr/>
        <a:lstStyle/>
        <a:p>
          <a:r>
            <a:rPr lang="tr-TR" b="1">
              <a:solidFill>
                <a:schemeClr val="tx1"/>
              </a:solidFill>
            </a:rPr>
            <a:t>1.Tanı ?</a:t>
          </a:r>
          <a:endParaRPr lang="en-US">
            <a:solidFill>
              <a:schemeClr val="tx1"/>
            </a:solidFill>
          </a:endParaRPr>
        </a:p>
      </dgm:t>
    </dgm:pt>
    <dgm:pt modelId="{F4CDFD95-4BB7-4F9A-A6D6-E5A4F4143507}" type="parTrans" cxnId="{D0A4C371-A9DC-4F04-A90C-A35648AF5D3C}">
      <dgm:prSet/>
      <dgm:spPr/>
      <dgm:t>
        <a:bodyPr/>
        <a:lstStyle/>
        <a:p>
          <a:endParaRPr lang="en-US">
            <a:solidFill>
              <a:schemeClr val="tx1"/>
            </a:solidFill>
          </a:endParaRPr>
        </a:p>
      </dgm:t>
    </dgm:pt>
    <dgm:pt modelId="{EB9C2518-B54F-4648-A7C8-93F7B4BB019A}" type="sibTrans" cxnId="{D0A4C371-A9DC-4F04-A90C-A35648AF5D3C}">
      <dgm:prSet/>
      <dgm:spPr/>
      <dgm:t>
        <a:bodyPr/>
        <a:lstStyle/>
        <a:p>
          <a:endParaRPr lang="en-US">
            <a:solidFill>
              <a:schemeClr val="tx1"/>
            </a:solidFill>
          </a:endParaRPr>
        </a:p>
      </dgm:t>
    </dgm:pt>
    <dgm:pt modelId="{C355681A-371D-49E3-BABC-44BF165141AE}">
      <dgm:prSet/>
      <dgm:spPr/>
      <dgm:t>
        <a:bodyPr/>
        <a:lstStyle/>
        <a:p>
          <a:r>
            <a:rPr lang="tr-TR" b="1">
              <a:solidFill>
                <a:schemeClr val="tx1"/>
              </a:solidFill>
            </a:rPr>
            <a:t>2.Hasta ilacı aldımı ?</a:t>
          </a:r>
          <a:endParaRPr lang="en-US">
            <a:solidFill>
              <a:schemeClr val="tx1"/>
            </a:solidFill>
          </a:endParaRPr>
        </a:p>
      </dgm:t>
    </dgm:pt>
    <dgm:pt modelId="{85BB4E0B-691E-4241-99B8-57DCBE1C2EAB}" type="parTrans" cxnId="{1664E11A-4C69-4AAE-8401-E51ED56E83A9}">
      <dgm:prSet/>
      <dgm:spPr/>
      <dgm:t>
        <a:bodyPr/>
        <a:lstStyle/>
        <a:p>
          <a:endParaRPr lang="en-US">
            <a:solidFill>
              <a:schemeClr val="tx1"/>
            </a:solidFill>
          </a:endParaRPr>
        </a:p>
      </dgm:t>
    </dgm:pt>
    <dgm:pt modelId="{1B7267D2-6FEC-4589-A936-BFEBE0415D68}" type="sibTrans" cxnId="{1664E11A-4C69-4AAE-8401-E51ED56E83A9}">
      <dgm:prSet/>
      <dgm:spPr/>
      <dgm:t>
        <a:bodyPr/>
        <a:lstStyle/>
        <a:p>
          <a:endParaRPr lang="en-US">
            <a:solidFill>
              <a:schemeClr val="tx1"/>
            </a:solidFill>
          </a:endParaRPr>
        </a:p>
      </dgm:t>
    </dgm:pt>
    <dgm:pt modelId="{FE315BDE-1485-46EC-A455-11B49DC36FFC}">
      <dgm:prSet/>
      <dgm:spPr/>
      <dgm:t>
        <a:bodyPr/>
        <a:lstStyle/>
        <a:p>
          <a:r>
            <a:rPr lang="tr-TR" b="1">
              <a:solidFill>
                <a:schemeClr val="tx1"/>
              </a:solidFill>
            </a:rPr>
            <a:t>3.İlaç-doğru kullanıldımı?</a:t>
          </a:r>
          <a:endParaRPr lang="en-US">
            <a:solidFill>
              <a:schemeClr val="tx1"/>
            </a:solidFill>
          </a:endParaRPr>
        </a:p>
      </dgm:t>
    </dgm:pt>
    <dgm:pt modelId="{11140EB3-91FA-49D9-9999-4800E4FDF914}" type="parTrans" cxnId="{600268AA-AFAF-4A90-8E8E-F80C3A83321A}">
      <dgm:prSet/>
      <dgm:spPr/>
      <dgm:t>
        <a:bodyPr/>
        <a:lstStyle/>
        <a:p>
          <a:endParaRPr lang="en-US">
            <a:solidFill>
              <a:schemeClr val="tx1"/>
            </a:solidFill>
          </a:endParaRPr>
        </a:p>
      </dgm:t>
    </dgm:pt>
    <dgm:pt modelId="{6304AF2F-90D9-4DED-99C8-0B5DBDA6C5D1}" type="sibTrans" cxnId="{600268AA-AFAF-4A90-8E8E-F80C3A83321A}">
      <dgm:prSet/>
      <dgm:spPr/>
      <dgm:t>
        <a:bodyPr/>
        <a:lstStyle/>
        <a:p>
          <a:endParaRPr lang="en-US">
            <a:solidFill>
              <a:schemeClr val="tx1"/>
            </a:solidFill>
          </a:endParaRPr>
        </a:p>
      </dgm:t>
    </dgm:pt>
    <dgm:pt modelId="{5BB1BEB0-11E4-45B7-B617-9B3EFDD7FD29}">
      <dgm:prSet/>
      <dgm:spPr/>
      <dgm:t>
        <a:bodyPr/>
        <a:lstStyle/>
        <a:p>
          <a:r>
            <a:rPr lang="tr-TR" b="1">
              <a:solidFill>
                <a:schemeClr val="tx1"/>
              </a:solidFill>
            </a:rPr>
            <a:t>4.Kayıp devam ediyormu?</a:t>
          </a:r>
          <a:endParaRPr lang="en-US">
            <a:solidFill>
              <a:schemeClr val="tx1"/>
            </a:solidFill>
          </a:endParaRPr>
        </a:p>
      </dgm:t>
    </dgm:pt>
    <dgm:pt modelId="{71EB93BE-2A21-40F3-9C53-462F3377A250}" type="parTrans" cxnId="{4CC4FE6D-F6F6-40CA-A2AA-6AC4BF96DAE7}">
      <dgm:prSet/>
      <dgm:spPr/>
      <dgm:t>
        <a:bodyPr/>
        <a:lstStyle/>
        <a:p>
          <a:endParaRPr lang="en-US">
            <a:solidFill>
              <a:schemeClr val="tx1"/>
            </a:solidFill>
          </a:endParaRPr>
        </a:p>
      </dgm:t>
    </dgm:pt>
    <dgm:pt modelId="{131F0F53-B5EC-4E10-9981-DEC806BF1ADD}" type="sibTrans" cxnId="{4CC4FE6D-F6F6-40CA-A2AA-6AC4BF96DAE7}">
      <dgm:prSet/>
      <dgm:spPr/>
      <dgm:t>
        <a:bodyPr/>
        <a:lstStyle/>
        <a:p>
          <a:endParaRPr lang="en-US">
            <a:solidFill>
              <a:schemeClr val="tx1"/>
            </a:solidFill>
          </a:endParaRPr>
        </a:p>
      </dgm:t>
    </dgm:pt>
    <dgm:pt modelId="{2CF8A59C-32F2-4AB7-8B10-049D22A72A7C}">
      <dgm:prSet/>
      <dgm:spPr/>
      <dgm:t>
        <a:bodyPr/>
        <a:lstStyle/>
        <a:p>
          <a:r>
            <a:rPr lang="tr-TR" b="1">
              <a:solidFill>
                <a:schemeClr val="tx1"/>
              </a:solidFill>
            </a:rPr>
            <a:t>5.Absorbsiyon kusuru varmı?</a:t>
          </a:r>
          <a:endParaRPr lang="en-US">
            <a:solidFill>
              <a:schemeClr val="tx1"/>
            </a:solidFill>
          </a:endParaRPr>
        </a:p>
      </dgm:t>
    </dgm:pt>
    <dgm:pt modelId="{C5C501D1-FE04-4137-8ADF-BB1886827D9F}" type="parTrans" cxnId="{FA260427-EEED-4596-A681-82D08F69D688}">
      <dgm:prSet/>
      <dgm:spPr/>
      <dgm:t>
        <a:bodyPr/>
        <a:lstStyle/>
        <a:p>
          <a:endParaRPr lang="en-US">
            <a:solidFill>
              <a:schemeClr val="tx1"/>
            </a:solidFill>
          </a:endParaRPr>
        </a:p>
      </dgm:t>
    </dgm:pt>
    <dgm:pt modelId="{1E95BF85-F9E1-441F-9929-282A90FEE905}" type="sibTrans" cxnId="{FA260427-EEED-4596-A681-82D08F69D688}">
      <dgm:prSet/>
      <dgm:spPr/>
      <dgm:t>
        <a:bodyPr/>
        <a:lstStyle/>
        <a:p>
          <a:endParaRPr lang="en-US">
            <a:solidFill>
              <a:schemeClr val="tx1"/>
            </a:solidFill>
          </a:endParaRPr>
        </a:p>
      </dgm:t>
    </dgm:pt>
    <dgm:pt modelId="{1602CDED-47CB-4DC6-8F37-F99D0C795465}">
      <dgm:prSet/>
      <dgm:spPr/>
      <dgm:t>
        <a:bodyPr/>
        <a:lstStyle/>
        <a:p>
          <a:r>
            <a:rPr lang="tr-TR" b="1">
              <a:solidFill>
                <a:schemeClr val="tx1"/>
              </a:solidFill>
            </a:rPr>
            <a:t>6.Beraberinde diğer anemi nedenleri?</a:t>
          </a:r>
          <a:endParaRPr lang="en-US">
            <a:solidFill>
              <a:schemeClr val="tx1"/>
            </a:solidFill>
          </a:endParaRPr>
        </a:p>
      </dgm:t>
    </dgm:pt>
    <dgm:pt modelId="{47A3D2FF-814D-4D03-9DDE-436C78092DBD}" type="parTrans" cxnId="{F5B5F6DD-9329-42E9-A11E-3C6C89C593C9}">
      <dgm:prSet/>
      <dgm:spPr/>
      <dgm:t>
        <a:bodyPr/>
        <a:lstStyle/>
        <a:p>
          <a:endParaRPr lang="en-US">
            <a:solidFill>
              <a:schemeClr val="tx1"/>
            </a:solidFill>
          </a:endParaRPr>
        </a:p>
      </dgm:t>
    </dgm:pt>
    <dgm:pt modelId="{CFAFA640-FD8E-4E48-ADD6-2AE65C43C230}" type="sibTrans" cxnId="{F5B5F6DD-9329-42E9-A11E-3C6C89C593C9}">
      <dgm:prSet/>
      <dgm:spPr/>
      <dgm:t>
        <a:bodyPr/>
        <a:lstStyle/>
        <a:p>
          <a:endParaRPr lang="en-US">
            <a:solidFill>
              <a:schemeClr val="tx1"/>
            </a:solidFill>
          </a:endParaRPr>
        </a:p>
      </dgm:t>
    </dgm:pt>
    <dgm:pt modelId="{36AAA2F7-1D95-2D47-8B43-6ED721F2CCD1}" type="pres">
      <dgm:prSet presAssocID="{206D531C-B15F-4891-B90A-F2A55E795E98}" presName="linear" presStyleCnt="0">
        <dgm:presLayoutVars>
          <dgm:animLvl val="lvl"/>
          <dgm:resizeHandles val="exact"/>
        </dgm:presLayoutVars>
      </dgm:prSet>
      <dgm:spPr/>
    </dgm:pt>
    <dgm:pt modelId="{043A4FE0-DFFD-6D45-BCB1-756A0C826ED6}" type="pres">
      <dgm:prSet presAssocID="{0151E820-8B14-4E80-A263-57D51211A70B}" presName="parentText" presStyleLbl="node1" presStyleIdx="0" presStyleCnt="6">
        <dgm:presLayoutVars>
          <dgm:chMax val="0"/>
          <dgm:bulletEnabled val="1"/>
        </dgm:presLayoutVars>
      </dgm:prSet>
      <dgm:spPr/>
    </dgm:pt>
    <dgm:pt modelId="{5DBF2C30-2014-4D4A-8531-98AA24BA8E5B}" type="pres">
      <dgm:prSet presAssocID="{EB9C2518-B54F-4648-A7C8-93F7B4BB019A}" presName="spacer" presStyleCnt="0"/>
      <dgm:spPr/>
    </dgm:pt>
    <dgm:pt modelId="{8303B500-9A8C-F944-A770-EB61072436E5}" type="pres">
      <dgm:prSet presAssocID="{C355681A-371D-49E3-BABC-44BF165141AE}" presName="parentText" presStyleLbl="node1" presStyleIdx="1" presStyleCnt="6">
        <dgm:presLayoutVars>
          <dgm:chMax val="0"/>
          <dgm:bulletEnabled val="1"/>
        </dgm:presLayoutVars>
      </dgm:prSet>
      <dgm:spPr/>
    </dgm:pt>
    <dgm:pt modelId="{891172F2-5D77-C049-AB3E-D2A80321D009}" type="pres">
      <dgm:prSet presAssocID="{1B7267D2-6FEC-4589-A936-BFEBE0415D68}" presName="spacer" presStyleCnt="0"/>
      <dgm:spPr/>
    </dgm:pt>
    <dgm:pt modelId="{885F0E27-5C1F-A640-BA22-E193E56D5F8D}" type="pres">
      <dgm:prSet presAssocID="{FE315BDE-1485-46EC-A455-11B49DC36FFC}" presName="parentText" presStyleLbl="node1" presStyleIdx="2" presStyleCnt="6">
        <dgm:presLayoutVars>
          <dgm:chMax val="0"/>
          <dgm:bulletEnabled val="1"/>
        </dgm:presLayoutVars>
      </dgm:prSet>
      <dgm:spPr/>
    </dgm:pt>
    <dgm:pt modelId="{56FB8789-D0B9-9446-B776-2AB48515DDC2}" type="pres">
      <dgm:prSet presAssocID="{6304AF2F-90D9-4DED-99C8-0B5DBDA6C5D1}" presName="spacer" presStyleCnt="0"/>
      <dgm:spPr/>
    </dgm:pt>
    <dgm:pt modelId="{CE00229C-CF5F-3747-85D2-096E58706FE7}" type="pres">
      <dgm:prSet presAssocID="{5BB1BEB0-11E4-45B7-B617-9B3EFDD7FD29}" presName="parentText" presStyleLbl="node1" presStyleIdx="3" presStyleCnt="6">
        <dgm:presLayoutVars>
          <dgm:chMax val="0"/>
          <dgm:bulletEnabled val="1"/>
        </dgm:presLayoutVars>
      </dgm:prSet>
      <dgm:spPr/>
    </dgm:pt>
    <dgm:pt modelId="{76C3B8F1-7901-7444-A275-345EAF9C7B25}" type="pres">
      <dgm:prSet presAssocID="{131F0F53-B5EC-4E10-9981-DEC806BF1ADD}" presName="spacer" presStyleCnt="0"/>
      <dgm:spPr/>
    </dgm:pt>
    <dgm:pt modelId="{315A243C-4201-2C48-8ABD-6537AC0DB894}" type="pres">
      <dgm:prSet presAssocID="{2CF8A59C-32F2-4AB7-8B10-049D22A72A7C}" presName="parentText" presStyleLbl="node1" presStyleIdx="4" presStyleCnt="6">
        <dgm:presLayoutVars>
          <dgm:chMax val="0"/>
          <dgm:bulletEnabled val="1"/>
        </dgm:presLayoutVars>
      </dgm:prSet>
      <dgm:spPr/>
    </dgm:pt>
    <dgm:pt modelId="{B8B9E4AB-80D5-8F43-9F25-F77F5A9E8D77}" type="pres">
      <dgm:prSet presAssocID="{1E95BF85-F9E1-441F-9929-282A90FEE905}" presName="spacer" presStyleCnt="0"/>
      <dgm:spPr/>
    </dgm:pt>
    <dgm:pt modelId="{8EABC528-52A7-B844-81C6-43F5F39FC3AA}" type="pres">
      <dgm:prSet presAssocID="{1602CDED-47CB-4DC6-8F37-F99D0C795465}" presName="parentText" presStyleLbl="node1" presStyleIdx="5" presStyleCnt="6">
        <dgm:presLayoutVars>
          <dgm:chMax val="0"/>
          <dgm:bulletEnabled val="1"/>
        </dgm:presLayoutVars>
      </dgm:prSet>
      <dgm:spPr/>
    </dgm:pt>
  </dgm:ptLst>
  <dgm:cxnLst>
    <dgm:cxn modelId="{1664E11A-4C69-4AAE-8401-E51ED56E83A9}" srcId="{206D531C-B15F-4891-B90A-F2A55E795E98}" destId="{C355681A-371D-49E3-BABC-44BF165141AE}" srcOrd="1" destOrd="0" parTransId="{85BB4E0B-691E-4241-99B8-57DCBE1C2EAB}" sibTransId="{1B7267D2-6FEC-4589-A936-BFEBE0415D68}"/>
    <dgm:cxn modelId="{FA260427-EEED-4596-A681-82D08F69D688}" srcId="{206D531C-B15F-4891-B90A-F2A55E795E98}" destId="{2CF8A59C-32F2-4AB7-8B10-049D22A72A7C}" srcOrd="4" destOrd="0" parTransId="{C5C501D1-FE04-4137-8ADF-BB1886827D9F}" sibTransId="{1E95BF85-F9E1-441F-9929-282A90FEE905}"/>
    <dgm:cxn modelId="{316F544E-6B1F-604E-AA92-F23B38032887}" type="presOf" srcId="{0151E820-8B14-4E80-A263-57D51211A70B}" destId="{043A4FE0-DFFD-6D45-BCB1-756A0C826ED6}" srcOrd="0" destOrd="0" presId="urn:microsoft.com/office/officeart/2005/8/layout/vList2"/>
    <dgm:cxn modelId="{0F25B66A-6919-3648-BBE7-EEBE034CB241}" type="presOf" srcId="{206D531C-B15F-4891-B90A-F2A55E795E98}" destId="{36AAA2F7-1D95-2D47-8B43-6ED721F2CCD1}" srcOrd="0" destOrd="0" presId="urn:microsoft.com/office/officeart/2005/8/layout/vList2"/>
    <dgm:cxn modelId="{4CC4FE6D-F6F6-40CA-A2AA-6AC4BF96DAE7}" srcId="{206D531C-B15F-4891-B90A-F2A55E795E98}" destId="{5BB1BEB0-11E4-45B7-B617-9B3EFDD7FD29}" srcOrd="3" destOrd="0" parTransId="{71EB93BE-2A21-40F3-9C53-462F3377A250}" sibTransId="{131F0F53-B5EC-4E10-9981-DEC806BF1ADD}"/>
    <dgm:cxn modelId="{D0A4C371-A9DC-4F04-A90C-A35648AF5D3C}" srcId="{206D531C-B15F-4891-B90A-F2A55E795E98}" destId="{0151E820-8B14-4E80-A263-57D51211A70B}" srcOrd="0" destOrd="0" parTransId="{F4CDFD95-4BB7-4F9A-A6D6-E5A4F4143507}" sibTransId="{EB9C2518-B54F-4648-A7C8-93F7B4BB019A}"/>
    <dgm:cxn modelId="{750D8E87-C865-0C46-90A0-8F06EE38EE54}" type="presOf" srcId="{1602CDED-47CB-4DC6-8F37-F99D0C795465}" destId="{8EABC528-52A7-B844-81C6-43F5F39FC3AA}" srcOrd="0" destOrd="0" presId="urn:microsoft.com/office/officeart/2005/8/layout/vList2"/>
    <dgm:cxn modelId="{600268AA-AFAF-4A90-8E8E-F80C3A83321A}" srcId="{206D531C-B15F-4891-B90A-F2A55E795E98}" destId="{FE315BDE-1485-46EC-A455-11B49DC36FFC}" srcOrd="2" destOrd="0" parTransId="{11140EB3-91FA-49D9-9999-4800E4FDF914}" sibTransId="{6304AF2F-90D9-4DED-99C8-0B5DBDA6C5D1}"/>
    <dgm:cxn modelId="{8B33FFB5-7210-3842-94D3-4970AF9AC8B7}" type="presOf" srcId="{FE315BDE-1485-46EC-A455-11B49DC36FFC}" destId="{885F0E27-5C1F-A640-BA22-E193E56D5F8D}" srcOrd="0" destOrd="0" presId="urn:microsoft.com/office/officeart/2005/8/layout/vList2"/>
    <dgm:cxn modelId="{73039FB8-4B7C-F946-AC6C-DCEBF13EAB7E}" type="presOf" srcId="{C355681A-371D-49E3-BABC-44BF165141AE}" destId="{8303B500-9A8C-F944-A770-EB61072436E5}" srcOrd="0" destOrd="0" presId="urn:microsoft.com/office/officeart/2005/8/layout/vList2"/>
    <dgm:cxn modelId="{FA111CD5-1D6D-BD40-8C51-4792D04C7905}" type="presOf" srcId="{2CF8A59C-32F2-4AB7-8B10-049D22A72A7C}" destId="{315A243C-4201-2C48-8ABD-6537AC0DB894}" srcOrd="0" destOrd="0" presId="urn:microsoft.com/office/officeart/2005/8/layout/vList2"/>
    <dgm:cxn modelId="{F5B5F6DD-9329-42E9-A11E-3C6C89C593C9}" srcId="{206D531C-B15F-4891-B90A-F2A55E795E98}" destId="{1602CDED-47CB-4DC6-8F37-F99D0C795465}" srcOrd="5" destOrd="0" parTransId="{47A3D2FF-814D-4D03-9DDE-436C78092DBD}" sibTransId="{CFAFA640-FD8E-4E48-ADD6-2AE65C43C230}"/>
    <dgm:cxn modelId="{CDF780E7-D75F-954D-8B8B-B3BF6EDF358A}" type="presOf" srcId="{5BB1BEB0-11E4-45B7-B617-9B3EFDD7FD29}" destId="{CE00229C-CF5F-3747-85D2-096E58706FE7}" srcOrd="0" destOrd="0" presId="urn:microsoft.com/office/officeart/2005/8/layout/vList2"/>
    <dgm:cxn modelId="{9B081F93-73F5-7747-B5C8-15E7703E676F}" type="presParOf" srcId="{36AAA2F7-1D95-2D47-8B43-6ED721F2CCD1}" destId="{043A4FE0-DFFD-6D45-BCB1-756A0C826ED6}" srcOrd="0" destOrd="0" presId="urn:microsoft.com/office/officeart/2005/8/layout/vList2"/>
    <dgm:cxn modelId="{7FEE5E29-1357-1D43-B1A6-BC06BFADB05E}" type="presParOf" srcId="{36AAA2F7-1D95-2D47-8B43-6ED721F2CCD1}" destId="{5DBF2C30-2014-4D4A-8531-98AA24BA8E5B}" srcOrd="1" destOrd="0" presId="urn:microsoft.com/office/officeart/2005/8/layout/vList2"/>
    <dgm:cxn modelId="{8DC77491-9A3F-9741-8362-1314C48287B2}" type="presParOf" srcId="{36AAA2F7-1D95-2D47-8B43-6ED721F2CCD1}" destId="{8303B500-9A8C-F944-A770-EB61072436E5}" srcOrd="2" destOrd="0" presId="urn:microsoft.com/office/officeart/2005/8/layout/vList2"/>
    <dgm:cxn modelId="{FC05AEA4-F076-4549-8453-D684E98D138E}" type="presParOf" srcId="{36AAA2F7-1D95-2D47-8B43-6ED721F2CCD1}" destId="{891172F2-5D77-C049-AB3E-D2A80321D009}" srcOrd="3" destOrd="0" presId="urn:microsoft.com/office/officeart/2005/8/layout/vList2"/>
    <dgm:cxn modelId="{FC9F2E88-6CC2-9543-BA38-40F4363258A5}" type="presParOf" srcId="{36AAA2F7-1D95-2D47-8B43-6ED721F2CCD1}" destId="{885F0E27-5C1F-A640-BA22-E193E56D5F8D}" srcOrd="4" destOrd="0" presId="urn:microsoft.com/office/officeart/2005/8/layout/vList2"/>
    <dgm:cxn modelId="{8F4CBE18-5EF7-FC43-B95A-3D8E1172754C}" type="presParOf" srcId="{36AAA2F7-1D95-2D47-8B43-6ED721F2CCD1}" destId="{56FB8789-D0B9-9446-B776-2AB48515DDC2}" srcOrd="5" destOrd="0" presId="urn:microsoft.com/office/officeart/2005/8/layout/vList2"/>
    <dgm:cxn modelId="{90880B8C-6227-9D41-9449-D694A350CB9C}" type="presParOf" srcId="{36AAA2F7-1D95-2D47-8B43-6ED721F2CCD1}" destId="{CE00229C-CF5F-3747-85D2-096E58706FE7}" srcOrd="6" destOrd="0" presId="urn:microsoft.com/office/officeart/2005/8/layout/vList2"/>
    <dgm:cxn modelId="{B09634AA-9D1A-EC4E-9188-C53189C8BC25}" type="presParOf" srcId="{36AAA2F7-1D95-2D47-8B43-6ED721F2CCD1}" destId="{76C3B8F1-7901-7444-A275-345EAF9C7B25}" srcOrd="7" destOrd="0" presId="urn:microsoft.com/office/officeart/2005/8/layout/vList2"/>
    <dgm:cxn modelId="{BF3FB8CB-91E8-6246-A65A-718FF418C6C6}" type="presParOf" srcId="{36AAA2F7-1D95-2D47-8B43-6ED721F2CCD1}" destId="{315A243C-4201-2C48-8ABD-6537AC0DB894}" srcOrd="8" destOrd="0" presId="urn:microsoft.com/office/officeart/2005/8/layout/vList2"/>
    <dgm:cxn modelId="{7C4A0A8B-4345-C54B-A112-15F36515E3AD}" type="presParOf" srcId="{36AAA2F7-1D95-2D47-8B43-6ED721F2CCD1}" destId="{B8B9E4AB-80D5-8F43-9F25-F77F5A9E8D77}" srcOrd="9" destOrd="0" presId="urn:microsoft.com/office/officeart/2005/8/layout/vList2"/>
    <dgm:cxn modelId="{48696F70-0014-B647-838A-BFC8365F8F5A}" type="presParOf" srcId="{36AAA2F7-1D95-2D47-8B43-6ED721F2CCD1}" destId="{8EABC528-52A7-B844-81C6-43F5F39FC3A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FA77F4-750B-4155-AE55-9841A5D6E0C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3DB48AF-AE0A-48E5-B84F-09C58AB10700}">
      <dgm:prSet/>
      <dgm:spPr/>
      <dgm:t>
        <a:bodyPr/>
        <a:lstStyle/>
        <a:p>
          <a:r>
            <a:rPr lang="tr-TR" dirty="0"/>
            <a:t>Dolaşan </a:t>
          </a:r>
          <a:r>
            <a:rPr lang="tr-TR" b="1" dirty="0">
              <a:solidFill>
                <a:srgbClr val="FF0000"/>
              </a:solidFill>
            </a:rPr>
            <a:t>plazma hacmi </a:t>
          </a:r>
          <a:r>
            <a:rPr lang="tr-TR" dirty="0"/>
            <a:t>değişikliklerinin de </a:t>
          </a:r>
          <a:r>
            <a:rPr lang="tr-TR" dirty="0" err="1"/>
            <a:t>Hb</a:t>
          </a:r>
          <a:r>
            <a:rPr lang="tr-TR" dirty="0"/>
            <a:t> konsantrasyonunu etkileyebileceği unutulmamalıdır. </a:t>
          </a:r>
          <a:endParaRPr lang="en-US" dirty="0"/>
        </a:p>
      </dgm:t>
    </dgm:pt>
    <dgm:pt modelId="{63C90D1E-87A1-4D36-85FC-5CA17139691A}" type="parTrans" cxnId="{B6A4BB4D-4143-441F-B702-774D14960F63}">
      <dgm:prSet/>
      <dgm:spPr/>
      <dgm:t>
        <a:bodyPr/>
        <a:lstStyle/>
        <a:p>
          <a:endParaRPr lang="en-US"/>
        </a:p>
      </dgm:t>
    </dgm:pt>
    <dgm:pt modelId="{FAE993FF-2A1B-49C5-8DE8-875B2B7334FB}" type="sibTrans" cxnId="{B6A4BB4D-4143-441F-B702-774D14960F63}">
      <dgm:prSet/>
      <dgm:spPr/>
      <dgm:t>
        <a:bodyPr/>
        <a:lstStyle/>
        <a:p>
          <a:endParaRPr lang="en-US"/>
        </a:p>
      </dgm:t>
    </dgm:pt>
    <dgm:pt modelId="{B1A2F874-EA1E-4B4A-8BC6-CBF1B75608B9}">
      <dgm:prSet/>
      <dgm:spPr/>
      <dgm:t>
        <a:bodyPr/>
        <a:lstStyle/>
        <a:p>
          <a:r>
            <a:rPr lang="tr-TR" dirty="0">
              <a:solidFill>
                <a:srgbClr val="FF0000"/>
              </a:solidFill>
            </a:rPr>
            <a:t>Plazma hacminin azaldığı </a:t>
          </a:r>
          <a:r>
            <a:rPr lang="tr-TR" dirty="0"/>
            <a:t>durumlarda (</a:t>
          </a:r>
          <a:r>
            <a:rPr lang="tr-TR" dirty="0" err="1"/>
            <a:t>hemokonsantrasyon</a:t>
          </a:r>
          <a:r>
            <a:rPr lang="tr-TR" dirty="0"/>
            <a:t>, ör: sıvı kaybı) hastada var olan bir anemi maskelenebilir. </a:t>
          </a:r>
          <a:endParaRPr lang="en-US" dirty="0"/>
        </a:p>
      </dgm:t>
    </dgm:pt>
    <dgm:pt modelId="{91C8F216-1289-4C11-89B0-6A961DC7DA1C}" type="parTrans" cxnId="{14AC6344-8C3C-4376-8206-198FE564883F}">
      <dgm:prSet/>
      <dgm:spPr/>
      <dgm:t>
        <a:bodyPr/>
        <a:lstStyle/>
        <a:p>
          <a:endParaRPr lang="en-US"/>
        </a:p>
      </dgm:t>
    </dgm:pt>
    <dgm:pt modelId="{D5128B34-98E4-459E-BDCE-F1B90B94CA84}" type="sibTrans" cxnId="{14AC6344-8C3C-4376-8206-198FE564883F}">
      <dgm:prSet/>
      <dgm:spPr/>
      <dgm:t>
        <a:bodyPr/>
        <a:lstStyle/>
        <a:p>
          <a:endParaRPr lang="en-US"/>
        </a:p>
      </dgm:t>
    </dgm:pt>
    <dgm:pt modelId="{1678B748-E844-4413-95BD-7DCEF61A2F5A}">
      <dgm:prSet/>
      <dgm:spPr/>
      <dgm:t>
        <a:bodyPr/>
        <a:lstStyle/>
        <a:p>
          <a:r>
            <a:rPr lang="tr-TR"/>
            <a:t>Diğer yandan, plazma hacmindeki bir artış ile Hb konsantrasyonunda bir azalma olmadığı halde görece (dilüsyonel) bir anemi saptanabilir (ör: gebelik, dev splenomegali durumları).  </a:t>
          </a:r>
          <a:endParaRPr lang="en-US"/>
        </a:p>
      </dgm:t>
    </dgm:pt>
    <dgm:pt modelId="{F3BFC1F4-2B97-43F5-87C7-65A1B4A1CA15}" type="parTrans" cxnId="{F640FE61-C8CF-45D3-9B31-156757149B59}">
      <dgm:prSet/>
      <dgm:spPr/>
      <dgm:t>
        <a:bodyPr/>
        <a:lstStyle/>
        <a:p>
          <a:endParaRPr lang="en-US"/>
        </a:p>
      </dgm:t>
    </dgm:pt>
    <dgm:pt modelId="{D27F9BCB-F6BF-4B67-A0D4-B62D44BEA348}" type="sibTrans" cxnId="{F640FE61-C8CF-45D3-9B31-156757149B59}">
      <dgm:prSet/>
      <dgm:spPr/>
      <dgm:t>
        <a:bodyPr/>
        <a:lstStyle/>
        <a:p>
          <a:endParaRPr lang="en-US"/>
        </a:p>
      </dgm:t>
    </dgm:pt>
    <dgm:pt modelId="{89B6550D-7A48-0546-84C6-C10BFEAC081E}" type="pres">
      <dgm:prSet presAssocID="{68FA77F4-750B-4155-AE55-9841A5D6E0C2}" presName="vert0" presStyleCnt="0">
        <dgm:presLayoutVars>
          <dgm:dir/>
          <dgm:animOne val="branch"/>
          <dgm:animLvl val="lvl"/>
        </dgm:presLayoutVars>
      </dgm:prSet>
      <dgm:spPr/>
    </dgm:pt>
    <dgm:pt modelId="{6531E028-B844-EF49-9EC3-2C038A4D22DF}" type="pres">
      <dgm:prSet presAssocID="{13DB48AF-AE0A-48E5-B84F-09C58AB10700}" presName="thickLine" presStyleLbl="alignNode1" presStyleIdx="0" presStyleCnt="3"/>
      <dgm:spPr/>
    </dgm:pt>
    <dgm:pt modelId="{23C88B0F-2E95-6C4D-B079-A577B45A75B2}" type="pres">
      <dgm:prSet presAssocID="{13DB48AF-AE0A-48E5-B84F-09C58AB10700}" presName="horz1" presStyleCnt="0"/>
      <dgm:spPr/>
    </dgm:pt>
    <dgm:pt modelId="{6026B086-84F9-1541-99AB-F215E9E23A56}" type="pres">
      <dgm:prSet presAssocID="{13DB48AF-AE0A-48E5-B84F-09C58AB10700}" presName="tx1" presStyleLbl="revTx" presStyleIdx="0" presStyleCnt="3"/>
      <dgm:spPr/>
    </dgm:pt>
    <dgm:pt modelId="{A263EEA9-0A87-944D-94F5-3F89FB3BE2FD}" type="pres">
      <dgm:prSet presAssocID="{13DB48AF-AE0A-48E5-B84F-09C58AB10700}" presName="vert1" presStyleCnt="0"/>
      <dgm:spPr/>
    </dgm:pt>
    <dgm:pt modelId="{66468920-95FB-7845-A91A-57BC36688EEC}" type="pres">
      <dgm:prSet presAssocID="{B1A2F874-EA1E-4B4A-8BC6-CBF1B75608B9}" presName="thickLine" presStyleLbl="alignNode1" presStyleIdx="1" presStyleCnt="3"/>
      <dgm:spPr/>
    </dgm:pt>
    <dgm:pt modelId="{A14EB0AD-B7FC-D44E-A947-EDE8226B8CB6}" type="pres">
      <dgm:prSet presAssocID="{B1A2F874-EA1E-4B4A-8BC6-CBF1B75608B9}" presName="horz1" presStyleCnt="0"/>
      <dgm:spPr/>
    </dgm:pt>
    <dgm:pt modelId="{77927EBD-377E-1549-99F3-7C0A32EB452D}" type="pres">
      <dgm:prSet presAssocID="{B1A2F874-EA1E-4B4A-8BC6-CBF1B75608B9}" presName="tx1" presStyleLbl="revTx" presStyleIdx="1" presStyleCnt="3"/>
      <dgm:spPr/>
    </dgm:pt>
    <dgm:pt modelId="{5D9DB3EE-E9BB-2A47-8AC0-93DDB5C19CA3}" type="pres">
      <dgm:prSet presAssocID="{B1A2F874-EA1E-4B4A-8BC6-CBF1B75608B9}" presName="vert1" presStyleCnt="0"/>
      <dgm:spPr/>
    </dgm:pt>
    <dgm:pt modelId="{C5620108-3380-C141-805D-DF2D97DAEF48}" type="pres">
      <dgm:prSet presAssocID="{1678B748-E844-4413-95BD-7DCEF61A2F5A}" presName="thickLine" presStyleLbl="alignNode1" presStyleIdx="2" presStyleCnt="3"/>
      <dgm:spPr/>
    </dgm:pt>
    <dgm:pt modelId="{857BE22B-D9FE-1640-B81E-D9AE22EAC876}" type="pres">
      <dgm:prSet presAssocID="{1678B748-E844-4413-95BD-7DCEF61A2F5A}" presName="horz1" presStyleCnt="0"/>
      <dgm:spPr/>
    </dgm:pt>
    <dgm:pt modelId="{8E5A925B-A745-A644-8A10-BC505995904F}" type="pres">
      <dgm:prSet presAssocID="{1678B748-E844-4413-95BD-7DCEF61A2F5A}" presName="tx1" presStyleLbl="revTx" presStyleIdx="2" presStyleCnt="3"/>
      <dgm:spPr/>
    </dgm:pt>
    <dgm:pt modelId="{2EB98DC8-1569-EE46-95CD-67B234634104}" type="pres">
      <dgm:prSet presAssocID="{1678B748-E844-4413-95BD-7DCEF61A2F5A}" presName="vert1" presStyleCnt="0"/>
      <dgm:spPr/>
    </dgm:pt>
  </dgm:ptLst>
  <dgm:cxnLst>
    <dgm:cxn modelId="{BC68E10E-7180-7E49-827F-BC8DE9DDABD7}" type="presOf" srcId="{68FA77F4-750B-4155-AE55-9841A5D6E0C2}" destId="{89B6550D-7A48-0546-84C6-C10BFEAC081E}" srcOrd="0" destOrd="0" presId="urn:microsoft.com/office/officeart/2008/layout/LinedList"/>
    <dgm:cxn modelId="{14AC6344-8C3C-4376-8206-198FE564883F}" srcId="{68FA77F4-750B-4155-AE55-9841A5D6E0C2}" destId="{B1A2F874-EA1E-4B4A-8BC6-CBF1B75608B9}" srcOrd="1" destOrd="0" parTransId="{91C8F216-1289-4C11-89B0-6A961DC7DA1C}" sibTransId="{D5128B34-98E4-459E-BDCE-F1B90B94CA84}"/>
    <dgm:cxn modelId="{B6A4BB4D-4143-441F-B702-774D14960F63}" srcId="{68FA77F4-750B-4155-AE55-9841A5D6E0C2}" destId="{13DB48AF-AE0A-48E5-B84F-09C58AB10700}" srcOrd="0" destOrd="0" parTransId="{63C90D1E-87A1-4D36-85FC-5CA17139691A}" sibTransId="{FAE993FF-2A1B-49C5-8DE8-875B2B7334FB}"/>
    <dgm:cxn modelId="{F640FE61-C8CF-45D3-9B31-156757149B59}" srcId="{68FA77F4-750B-4155-AE55-9841A5D6E0C2}" destId="{1678B748-E844-4413-95BD-7DCEF61A2F5A}" srcOrd="2" destOrd="0" parTransId="{F3BFC1F4-2B97-43F5-87C7-65A1B4A1CA15}" sibTransId="{D27F9BCB-F6BF-4B67-A0D4-B62D44BEA348}"/>
    <dgm:cxn modelId="{1C563490-74F3-AF48-8CA3-2450B9D54A62}" type="presOf" srcId="{13DB48AF-AE0A-48E5-B84F-09C58AB10700}" destId="{6026B086-84F9-1541-99AB-F215E9E23A56}" srcOrd="0" destOrd="0" presId="urn:microsoft.com/office/officeart/2008/layout/LinedList"/>
    <dgm:cxn modelId="{A49EC3E4-8B33-6D46-B635-D769DBBDFC60}" type="presOf" srcId="{1678B748-E844-4413-95BD-7DCEF61A2F5A}" destId="{8E5A925B-A745-A644-8A10-BC505995904F}" srcOrd="0" destOrd="0" presId="urn:microsoft.com/office/officeart/2008/layout/LinedList"/>
    <dgm:cxn modelId="{72F9A8EC-4156-CA4A-8BE8-1947C5B26D57}" type="presOf" srcId="{B1A2F874-EA1E-4B4A-8BC6-CBF1B75608B9}" destId="{77927EBD-377E-1549-99F3-7C0A32EB452D}" srcOrd="0" destOrd="0" presId="urn:microsoft.com/office/officeart/2008/layout/LinedList"/>
    <dgm:cxn modelId="{33D579F3-A7EB-8045-AE0A-57C8B4986047}" type="presParOf" srcId="{89B6550D-7A48-0546-84C6-C10BFEAC081E}" destId="{6531E028-B844-EF49-9EC3-2C038A4D22DF}" srcOrd="0" destOrd="0" presId="urn:microsoft.com/office/officeart/2008/layout/LinedList"/>
    <dgm:cxn modelId="{3E0458F2-AC4C-F644-BD94-EFF1F99F8A11}" type="presParOf" srcId="{89B6550D-7A48-0546-84C6-C10BFEAC081E}" destId="{23C88B0F-2E95-6C4D-B079-A577B45A75B2}" srcOrd="1" destOrd="0" presId="urn:microsoft.com/office/officeart/2008/layout/LinedList"/>
    <dgm:cxn modelId="{5D8C2611-70BC-3142-A9EF-8193637AB165}" type="presParOf" srcId="{23C88B0F-2E95-6C4D-B079-A577B45A75B2}" destId="{6026B086-84F9-1541-99AB-F215E9E23A56}" srcOrd="0" destOrd="0" presId="urn:microsoft.com/office/officeart/2008/layout/LinedList"/>
    <dgm:cxn modelId="{E28B638A-0F0A-344B-80D7-A40F7C933187}" type="presParOf" srcId="{23C88B0F-2E95-6C4D-B079-A577B45A75B2}" destId="{A263EEA9-0A87-944D-94F5-3F89FB3BE2FD}" srcOrd="1" destOrd="0" presId="urn:microsoft.com/office/officeart/2008/layout/LinedList"/>
    <dgm:cxn modelId="{256EACC0-65A7-D64D-84D3-9F023282F4F2}" type="presParOf" srcId="{89B6550D-7A48-0546-84C6-C10BFEAC081E}" destId="{66468920-95FB-7845-A91A-57BC36688EEC}" srcOrd="2" destOrd="0" presId="urn:microsoft.com/office/officeart/2008/layout/LinedList"/>
    <dgm:cxn modelId="{793F1086-A8E9-954A-9960-C53A273A9ECC}" type="presParOf" srcId="{89B6550D-7A48-0546-84C6-C10BFEAC081E}" destId="{A14EB0AD-B7FC-D44E-A947-EDE8226B8CB6}" srcOrd="3" destOrd="0" presId="urn:microsoft.com/office/officeart/2008/layout/LinedList"/>
    <dgm:cxn modelId="{29B5B9B3-FFFA-1847-BEE3-D8B435751AF4}" type="presParOf" srcId="{A14EB0AD-B7FC-D44E-A947-EDE8226B8CB6}" destId="{77927EBD-377E-1549-99F3-7C0A32EB452D}" srcOrd="0" destOrd="0" presId="urn:microsoft.com/office/officeart/2008/layout/LinedList"/>
    <dgm:cxn modelId="{E0B86DAB-4142-EE4C-B9D5-BC146F70998A}" type="presParOf" srcId="{A14EB0AD-B7FC-D44E-A947-EDE8226B8CB6}" destId="{5D9DB3EE-E9BB-2A47-8AC0-93DDB5C19CA3}" srcOrd="1" destOrd="0" presId="urn:microsoft.com/office/officeart/2008/layout/LinedList"/>
    <dgm:cxn modelId="{1048D0E2-D077-6747-8946-61D29569214F}" type="presParOf" srcId="{89B6550D-7A48-0546-84C6-C10BFEAC081E}" destId="{C5620108-3380-C141-805D-DF2D97DAEF48}" srcOrd="4" destOrd="0" presId="urn:microsoft.com/office/officeart/2008/layout/LinedList"/>
    <dgm:cxn modelId="{91D4DD34-E48D-2746-9306-8B51DA12A52A}" type="presParOf" srcId="{89B6550D-7A48-0546-84C6-C10BFEAC081E}" destId="{857BE22B-D9FE-1640-B81E-D9AE22EAC876}" srcOrd="5" destOrd="0" presId="urn:microsoft.com/office/officeart/2008/layout/LinedList"/>
    <dgm:cxn modelId="{ACCC6D5F-FEE6-1F4B-92B1-FA56576702FE}" type="presParOf" srcId="{857BE22B-D9FE-1640-B81E-D9AE22EAC876}" destId="{8E5A925B-A745-A644-8A10-BC505995904F}" srcOrd="0" destOrd="0" presId="urn:microsoft.com/office/officeart/2008/layout/LinedList"/>
    <dgm:cxn modelId="{1F9142C5-A7AF-D847-90DE-6B8EA399F67F}" type="presParOf" srcId="{857BE22B-D9FE-1640-B81E-D9AE22EAC876}" destId="{2EB98DC8-1569-EE46-95CD-67B2346341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012804-3ABE-4F4C-BE55-393D9F11C6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4018F0-C3AA-4E2B-A87C-BF376974155B}">
      <dgm:prSet/>
      <dgm:spPr>
        <a:solidFill>
          <a:srgbClr val="002060"/>
        </a:solidFill>
      </dgm:spPr>
      <dgm:t>
        <a:bodyPr/>
        <a:lstStyle/>
        <a:p>
          <a:r>
            <a:rPr lang="tr-TR" dirty="0" err="1"/>
            <a:t>Hb</a:t>
          </a:r>
          <a:r>
            <a:rPr lang="tr-TR" dirty="0"/>
            <a:t> içeren eritrositlerin ana görevi akciğerlerden dokulara </a:t>
          </a:r>
          <a:r>
            <a:rPr lang="tr-TR" b="1" dirty="0"/>
            <a:t>oksijen taşımaktır</a:t>
          </a:r>
          <a:r>
            <a:rPr lang="tr-TR" dirty="0"/>
            <a:t>.</a:t>
          </a:r>
          <a:endParaRPr lang="en-US" dirty="0"/>
        </a:p>
      </dgm:t>
    </dgm:pt>
    <dgm:pt modelId="{43F1A779-C718-40AC-9669-86CB6B482777}" type="parTrans" cxnId="{3AF9A9C5-0EA6-4A9E-9639-C56132747719}">
      <dgm:prSet/>
      <dgm:spPr/>
      <dgm:t>
        <a:bodyPr/>
        <a:lstStyle/>
        <a:p>
          <a:endParaRPr lang="en-US"/>
        </a:p>
      </dgm:t>
    </dgm:pt>
    <dgm:pt modelId="{622CF683-1F5A-4E8D-A782-B70CAB4B74BF}" type="sibTrans" cxnId="{3AF9A9C5-0EA6-4A9E-9639-C56132747719}">
      <dgm:prSet/>
      <dgm:spPr/>
      <dgm:t>
        <a:bodyPr/>
        <a:lstStyle/>
        <a:p>
          <a:endParaRPr lang="en-US"/>
        </a:p>
      </dgm:t>
    </dgm:pt>
    <dgm:pt modelId="{EA5D5D5D-DDBE-4F9A-804D-428C5F667E98}">
      <dgm:prSet/>
      <dgm:spPr>
        <a:solidFill>
          <a:srgbClr val="C00000"/>
        </a:solidFill>
      </dgm:spPr>
      <dgm:t>
        <a:bodyPr/>
        <a:lstStyle/>
        <a:p>
          <a:r>
            <a:rPr lang="tr-TR" dirty="0"/>
            <a:t>Anemi durumlarında kanın oksijen taşıma kapasitesi azaldığından </a:t>
          </a:r>
          <a:r>
            <a:rPr lang="tr-TR" b="1" dirty="0"/>
            <a:t>doku </a:t>
          </a:r>
          <a:r>
            <a:rPr lang="tr-TR" b="1" dirty="0" err="1"/>
            <a:t>hipoksisi</a:t>
          </a:r>
          <a:r>
            <a:rPr lang="tr-TR" dirty="0"/>
            <a:t> gelişir.</a:t>
          </a:r>
          <a:endParaRPr lang="en-US" dirty="0"/>
        </a:p>
      </dgm:t>
    </dgm:pt>
    <dgm:pt modelId="{449430F7-CC33-4B6B-9586-69C084238511}" type="parTrans" cxnId="{BF3CFBD5-4059-48AF-A23D-333192F0FE0B}">
      <dgm:prSet/>
      <dgm:spPr/>
      <dgm:t>
        <a:bodyPr/>
        <a:lstStyle/>
        <a:p>
          <a:endParaRPr lang="en-US"/>
        </a:p>
      </dgm:t>
    </dgm:pt>
    <dgm:pt modelId="{282A2630-EDE1-4944-9504-08B25519A3E9}" type="sibTrans" cxnId="{BF3CFBD5-4059-48AF-A23D-333192F0FE0B}">
      <dgm:prSet/>
      <dgm:spPr/>
      <dgm:t>
        <a:bodyPr/>
        <a:lstStyle/>
        <a:p>
          <a:endParaRPr lang="en-US"/>
        </a:p>
      </dgm:t>
    </dgm:pt>
    <dgm:pt modelId="{30C64E87-0A44-4104-926A-443BB5D982C4}">
      <dgm:prSet/>
      <dgm:spPr>
        <a:solidFill>
          <a:srgbClr val="7030A0"/>
        </a:solidFill>
      </dgm:spPr>
      <dgm:t>
        <a:bodyPr/>
        <a:lstStyle/>
        <a:p>
          <a:r>
            <a:rPr lang="tr-TR"/>
            <a:t>Hipoksi, dokuların fonksiyonlarını bozarak, çeşitli sistemlere ilişkin belirti ve bulguların ortaya çıkmasına yol açar.</a:t>
          </a:r>
          <a:endParaRPr lang="en-US"/>
        </a:p>
      </dgm:t>
    </dgm:pt>
    <dgm:pt modelId="{44F5500B-C6FA-4370-9B75-381340331125}" type="parTrans" cxnId="{4C24D4C7-B47E-43B4-B959-9BCF0EAED5C2}">
      <dgm:prSet/>
      <dgm:spPr/>
      <dgm:t>
        <a:bodyPr/>
        <a:lstStyle/>
        <a:p>
          <a:endParaRPr lang="en-US"/>
        </a:p>
      </dgm:t>
    </dgm:pt>
    <dgm:pt modelId="{699CD052-0ED6-48D3-AF2B-470487FD280C}" type="sibTrans" cxnId="{4C24D4C7-B47E-43B4-B959-9BCF0EAED5C2}">
      <dgm:prSet/>
      <dgm:spPr/>
      <dgm:t>
        <a:bodyPr/>
        <a:lstStyle/>
        <a:p>
          <a:endParaRPr lang="en-US"/>
        </a:p>
      </dgm:t>
    </dgm:pt>
    <dgm:pt modelId="{336537C6-EDA2-4803-A5D5-AF158B1051DB}">
      <dgm:prSet/>
      <dgm:spPr>
        <a:solidFill>
          <a:schemeClr val="tx1">
            <a:lumMod val="95000"/>
            <a:lumOff val="5000"/>
          </a:schemeClr>
        </a:solidFill>
      </dgm:spPr>
      <dgm:t>
        <a:bodyPr/>
        <a:lstStyle/>
        <a:p>
          <a:r>
            <a:rPr lang="tr-TR" dirty="0"/>
            <a:t>Semptomlar, öncelikle oksijen gereksinimi yüksek dokularda (</a:t>
          </a:r>
          <a:r>
            <a:rPr lang="tr-TR" b="1" dirty="0"/>
            <a:t>iskelet kasları, </a:t>
          </a:r>
          <a:r>
            <a:rPr lang="tr-TR" b="1" dirty="0" err="1"/>
            <a:t>kardiyovasküler</a:t>
          </a:r>
          <a:r>
            <a:rPr lang="tr-TR" b="1" dirty="0"/>
            <a:t> sistem, merkezi sinir sistemi</a:t>
          </a:r>
          <a:r>
            <a:rPr lang="tr-TR" dirty="0"/>
            <a:t>) görülür.  </a:t>
          </a:r>
          <a:endParaRPr lang="en-US" dirty="0"/>
        </a:p>
      </dgm:t>
    </dgm:pt>
    <dgm:pt modelId="{900A5079-C62B-4DB7-843E-B3995182B9A4}" type="parTrans" cxnId="{14A4E6B9-26F2-4529-8535-0B62B8D52092}">
      <dgm:prSet/>
      <dgm:spPr/>
      <dgm:t>
        <a:bodyPr/>
        <a:lstStyle/>
        <a:p>
          <a:endParaRPr lang="en-US"/>
        </a:p>
      </dgm:t>
    </dgm:pt>
    <dgm:pt modelId="{168A6009-A5FE-4D2A-A26B-0931DE616A5A}" type="sibTrans" cxnId="{14A4E6B9-26F2-4529-8535-0B62B8D52092}">
      <dgm:prSet/>
      <dgm:spPr/>
      <dgm:t>
        <a:bodyPr/>
        <a:lstStyle/>
        <a:p>
          <a:endParaRPr lang="en-US"/>
        </a:p>
      </dgm:t>
    </dgm:pt>
    <dgm:pt modelId="{1C5596E6-1114-DC41-9B74-EFC26824C12D}" type="pres">
      <dgm:prSet presAssocID="{4E012804-3ABE-4F4C-BE55-393D9F11C6E0}" presName="linear" presStyleCnt="0">
        <dgm:presLayoutVars>
          <dgm:animLvl val="lvl"/>
          <dgm:resizeHandles val="exact"/>
        </dgm:presLayoutVars>
      </dgm:prSet>
      <dgm:spPr/>
    </dgm:pt>
    <dgm:pt modelId="{41D36158-D309-5744-ABC8-59F5F83D5C38}" type="pres">
      <dgm:prSet presAssocID="{A34018F0-C3AA-4E2B-A87C-BF376974155B}" presName="parentText" presStyleLbl="node1" presStyleIdx="0" presStyleCnt="4">
        <dgm:presLayoutVars>
          <dgm:chMax val="0"/>
          <dgm:bulletEnabled val="1"/>
        </dgm:presLayoutVars>
      </dgm:prSet>
      <dgm:spPr/>
    </dgm:pt>
    <dgm:pt modelId="{0C4A87BD-B5E0-AE47-BDB7-91200418A03B}" type="pres">
      <dgm:prSet presAssocID="{622CF683-1F5A-4E8D-A782-B70CAB4B74BF}" presName="spacer" presStyleCnt="0"/>
      <dgm:spPr/>
    </dgm:pt>
    <dgm:pt modelId="{1710574C-ADA5-B647-B4F4-4741DDB90022}" type="pres">
      <dgm:prSet presAssocID="{EA5D5D5D-DDBE-4F9A-804D-428C5F667E98}" presName="parentText" presStyleLbl="node1" presStyleIdx="1" presStyleCnt="4">
        <dgm:presLayoutVars>
          <dgm:chMax val="0"/>
          <dgm:bulletEnabled val="1"/>
        </dgm:presLayoutVars>
      </dgm:prSet>
      <dgm:spPr/>
    </dgm:pt>
    <dgm:pt modelId="{362BEACC-148A-DA47-BA9D-411B0830287E}" type="pres">
      <dgm:prSet presAssocID="{282A2630-EDE1-4944-9504-08B25519A3E9}" presName="spacer" presStyleCnt="0"/>
      <dgm:spPr/>
    </dgm:pt>
    <dgm:pt modelId="{5718D0B3-D07D-1748-923F-EEE88AB2A523}" type="pres">
      <dgm:prSet presAssocID="{30C64E87-0A44-4104-926A-443BB5D982C4}" presName="parentText" presStyleLbl="node1" presStyleIdx="2" presStyleCnt="4">
        <dgm:presLayoutVars>
          <dgm:chMax val="0"/>
          <dgm:bulletEnabled val="1"/>
        </dgm:presLayoutVars>
      </dgm:prSet>
      <dgm:spPr/>
    </dgm:pt>
    <dgm:pt modelId="{FEA91DE8-17F3-CC4B-AED9-1279A0918D1B}" type="pres">
      <dgm:prSet presAssocID="{699CD052-0ED6-48D3-AF2B-470487FD280C}" presName="spacer" presStyleCnt="0"/>
      <dgm:spPr/>
    </dgm:pt>
    <dgm:pt modelId="{89601EB5-AB0B-314F-952C-58520018AD5D}" type="pres">
      <dgm:prSet presAssocID="{336537C6-EDA2-4803-A5D5-AF158B1051DB}" presName="parentText" presStyleLbl="node1" presStyleIdx="3" presStyleCnt="4">
        <dgm:presLayoutVars>
          <dgm:chMax val="0"/>
          <dgm:bulletEnabled val="1"/>
        </dgm:presLayoutVars>
      </dgm:prSet>
      <dgm:spPr/>
    </dgm:pt>
  </dgm:ptLst>
  <dgm:cxnLst>
    <dgm:cxn modelId="{24F7B48F-9B69-BB4E-888F-BF33CE0F1311}" type="presOf" srcId="{A34018F0-C3AA-4E2B-A87C-BF376974155B}" destId="{41D36158-D309-5744-ABC8-59F5F83D5C38}" srcOrd="0" destOrd="0" presId="urn:microsoft.com/office/officeart/2005/8/layout/vList2"/>
    <dgm:cxn modelId="{7C48F695-BB4F-B64C-AC95-6CB35A0D08C2}" type="presOf" srcId="{30C64E87-0A44-4104-926A-443BB5D982C4}" destId="{5718D0B3-D07D-1748-923F-EEE88AB2A523}" srcOrd="0" destOrd="0" presId="urn:microsoft.com/office/officeart/2005/8/layout/vList2"/>
    <dgm:cxn modelId="{14A4E6B9-26F2-4529-8535-0B62B8D52092}" srcId="{4E012804-3ABE-4F4C-BE55-393D9F11C6E0}" destId="{336537C6-EDA2-4803-A5D5-AF158B1051DB}" srcOrd="3" destOrd="0" parTransId="{900A5079-C62B-4DB7-843E-B3995182B9A4}" sibTransId="{168A6009-A5FE-4D2A-A26B-0931DE616A5A}"/>
    <dgm:cxn modelId="{13F826BE-AA08-B94B-88CE-8BD76270D3AE}" type="presOf" srcId="{336537C6-EDA2-4803-A5D5-AF158B1051DB}" destId="{89601EB5-AB0B-314F-952C-58520018AD5D}" srcOrd="0" destOrd="0" presId="urn:microsoft.com/office/officeart/2005/8/layout/vList2"/>
    <dgm:cxn modelId="{0DA26FBF-9BC5-AC49-8473-70971DD74D03}" type="presOf" srcId="{4E012804-3ABE-4F4C-BE55-393D9F11C6E0}" destId="{1C5596E6-1114-DC41-9B74-EFC26824C12D}" srcOrd="0" destOrd="0" presId="urn:microsoft.com/office/officeart/2005/8/layout/vList2"/>
    <dgm:cxn modelId="{3AF9A9C5-0EA6-4A9E-9639-C56132747719}" srcId="{4E012804-3ABE-4F4C-BE55-393D9F11C6E0}" destId="{A34018F0-C3AA-4E2B-A87C-BF376974155B}" srcOrd="0" destOrd="0" parTransId="{43F1A779-C718-40AC-9669-86CB6B482777}" sibTransId="{622CF683-1F5A-4E8D-A782-B70CAB4B74BF}"/>
    <dgm:cxn modelId="{4C24D4C7-B47E-43B4-B959-9BCF0EAED5C2}" srcId="{4E012804-3ABE-4F4C-BE55-393D9F11C6E0}" destId="{30C64E87-0A44-4104-926A-443BB5D982C4}" srcOrd="2" destOrd="0" parTransId="{44F5500B-C6FA-4370-9B75-381340331125}" sibTransId="{699CD052-0ED6-48D3-AF2B-470487FD280C}"/>
    <dgm:cxn modelId="{17DD87CF-71B2-6247-81B8-7F704885E002}" type="presOf" srcId="{EA5D5D5D-DDBE-4F9A-804D-428C5F667E98}" destId="{1710574C-ADA5-B647-B4F4-4741DDB90022}" srcOrd="0" destOrd="0" presId="urn:microsoft.com/office/officeart/2005/8/layout/vList2"/>
    <dgm:cxn modelId="{BF3CFBD5-4059-48AF-A23D-333192F0FE0B}" srcId="{4E012804-3ABE-4F4C-BE55-393D9F11C6E0}" destId="{EA5D5D5D-DDBE-4F9A-804D-428C5F667E98}" srcOrd="1" destOrd="0" parTransId="{449430F7-CC33-4B6B-9586-69C084238511}" sibTransId="{282A2630-EDE1-4944-9504-08B25519A3E9}"/>
    <dgm:cxn modelId="{F37A1156-33F6-6444-94D4-F8D5C2B37A4D}" type="presParOf" srcId="{1C5596E6-1114-DC41-9B74-EFC26824C12D}" destId="{41D36158-D309-5744-ABC8-59F5F83D5C38}" srcOrd="0" destOrd="0" presId="urn:microsoft.com/office/officeart/2005/8/layout/vList2"/>
    <dgm:cxn modelId="{F7446505-D595-A94B-932E-273A9632EF35}" type="presParOf" srcId="{1C5596E6-1114-DC41-9B74-EFC26824C12D}" destId="{0C4A87BD-B5E0-AE47-BDB7-91200418A03B}" srcOrd="1" destOrd="0" presId="urn:microsoft.com/office/officeart/2005/8/layout/vList2"/>
    <dgm:cxn modelId="{7E4541E3-5DD8-384F-AB34-C9D28F4CDB82}" type="presParOf" srcId="{1C5596E6-1114-DC41-9B74-EFC26824C12D}" destId="{1710574C-ADA5-B647-B4F4-4741DDB90022}" srcOrd="2" destOrd="0" presId="urn:microsoft.com/office/officeart/2005/8/layout/vList2"/>
    <dgm:cxn modelId="{AFA7A004-6332-7648-8FAC-6F1419A5A112}" type="presParOf" srcId="{1C5596E6-1114-DC41-9B74-EFC26824C12D}" destId="{362BEACC-148A-DA47-BA9D-411B0830287E}" srcOrd="3" destOrd="0" presId="urn:microsoft.com/office/officeart/2005/8/layout/vList2"/>
    <dgm:cxn modelId="{47E2992B-1F42-0940-91AD-024EFB891BDC}" type="presParOf" srcId="{1C5596E6-1114-DC41-9B74-EFC26824C12D}" destId="{5718D0B3-D07D-1748-923F-EEE88AB2A523}" srcOrd="4" destOrd="0" presId="urn:microsoft.com/office/officeart/2005/8/layout/vList2"/>
    <dgm:cxn modelId="{A70702EC-F5E9-F444-ACF9-EC59678E8E1A}" type="presParOf" srcId="{1C5596E6-1114-DC41-9B74-EFC26824C12D}" destId="{FEA91DE8-17F3-CC4B-AED9-1279A0918D1B}" srcOrd="5" destOrd="0" presId="urn:microsoft.com/office/officeart/2005/8/layout/vList2"/>
    <dgm:cxn modelId="{E8795609-1CBB-3346-9377-09859A856DB9}" type="presParOf" srcId="{1C5596E6-1114-DC41-9B74-EFC26824C12D}" destId="{89601EB5-AB0B-314F-952C-58520018AD5D}" srcOrd="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B6C2CF-FF93-45AB-A2D5-6E4E84168EC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1552D88-CC46-49F5-851A-E0D502F5459D}">
      <dgm:prSet/>
      <dgm:spPr>
        <a:solidFill>
          <a:srgbClr val="002060"/>
        </a:solidFill>
      </dgm:spPr>
      <dgm:t>
        <a:bodyPr/>
        <a:lstStyle/>
        <a:p>
          <a:r>
            <a:rPr lang="tr-TR"/>
            <a:t>Belirtilerin ortaya çıkışı, aneminin oluşum hızı, </a:t>
          </a:r>
          <a:r>
            <a:rPr lang="tr-TR" b="1"/>
            <a:t>hastanın yaşı ve altta yatan hastalıkla </a:t>
          </a:r>
          <a:r>
            <a:rPr lang="tr-TR"/>
            <a:t>alakalıdır.  Örneğin, büyük kan kayıpları ve ağır hemolizlerde semptomlar çok belirgindir. Buna karşın, kronik anemilerde, düşük değerlere uzun süreçteki uyum sonucu belirtiler daha hafif ve sessizdir.</a:t>
          </a:r>
          <a:endParaRPr lang="en-US"/>
        </a:p>
      </dgm:t>
    </dgm:pt>
    <dgm:pt modelId="{E77CB849-72D9-4AD2-A4A1-555954BBC7A7}" type="parTrans" cxnId="{4178C51C-0253-4781-A118-12C3A5633B6D}">
      <dgm:prSet/>
      <dgm:spPr/>
      <dgm:t>
        <a:bodyPr/>
        <a:lstStyle/>
        <a:p>
          <a:endParaRPr lang="en-US"/>
        </a:p>
      </dgm:t>
    </dgm:pt>
    <dgm:pt modelId="{F402F6F3-EFD4-4DAF-BD76-464BAB9AAB5E}" type="sibTrans" cxnId="{4178C51C-0253-4781-A118-12C3A5633B6D}">
      <dgm:prSet/>
      <dgm:spPr/>
      <dgm:t>
        <a:bodyPr/>
        <a:lstStyle/>
        <a:p>
          <a:endParaRPr lang="en-US"/>
        </a:p>
      </dgm:t>
    </dgm:pt>
    <dgm:pt modelId="{FCBF8A6B-6275-43B6-8724-5EC0F7117A88}">
      <dgm:prSet/>
      <dgm:spPr>
        <a:solidFill>
          <a:srgbClr val="C00000"/>
        </a:solidFill>
      </dgm:spPr>
      <dgm:t>
        <a:bodyPr/>
        <a:lstStyle/>
        <a:p>
          <a:r>
            <a:rPr lang="tr-TR"/>
            <a:t>Yaşlılarda, gençlere göre kardiyovasküler sistem belirtileri daha erken ve şiddetli görülür. </a:t>
          </a:r>
          <a:endParaRPr lang="en-US"/>
        </a:p>
      </dgm:t>
    </dgm:pt>
    <dgm:pt modelId="{FD70B10E-5BB0-4AE7-8029-53BFC28CC7A7}" type="parTrans" cxnId="{FB204DFE-A0D7-450A-B4DB-928F9E14599F}">
      <dgm:prSet/>
      <dgm:spPr/>
      <dgm:t>
        <a:bodyPr/>
        <a:lstStyle/>
        <a:p>
          <a:endParaRPr lang="en-US"/>
        </a:p>
      </dgm:t>
    </dgm:pt>
    <dgm:pt modelId="{F1FA705E-8707-418E-82C2-8AAB54D83CE5}" type="sibTrans" cxnId="{FB204DFE-A0D7-450A-B4DB-928F9E14599F}">
      <dgm:prSet/>
      <dgm:spPr/>
      <dgm:t>
        <a:bodyPr/>
        <a:lstStyle/>
        <a:p>
          <a:endParaRPr lang="en-US"/>
        </a:p>
      </dgm:t>
    </dgm:pt>
    <dgm:pt modelId="{E4559EC1-4CE4-C24A-B245-F40235B74CDF}" type="pres">
      <dgm:prSet presAssocID="{B4B6C2CF-FF93-45AB-A2D5-6E4E84168EC4}" presName="linear" presStyleCnt="0">
        <dgm:presLayoutVars>
          <dgm:animLvl val="lvl"/>
          <dgm:resizeHandles val="exact"/>
        </dgm:presLayoutVars>
      </dgm:prSet>
      <dgm:spPr/>
    </dgm:pt>
    <dgm:pt modelId="{A0CE977F-4FC7-BE42-A737-81A9FD047A87}" type="pres">
      <dgm:prSet presAssocID="{C1552D88-CC46-49F5-851A-E0D502F5459D}" presName="parentText" presStyleLbl="node1" presStyleIdx="0" presStyleCnt="2">
        <dgm:presLayoutVars>
          <dgm:chMax val="0"/>
          <dgm:bulletEnabled val="1"/>
        </dgm:presLayoutVars>
      </dgm:prSet>
      <dgm:spPr/>
    </dgm:pt>
    <dgm:pt modelId="{CE6F0C20-9E59-E84D-A3C1-050A58B475B8}" type="pres">
      <dgm:prSet presAssocID="{F402F6F3-EFD4-4DAF-BD76-464BAB9AAB5E}" presName="spacer" presStyleCnt="0"/>
      <dgm:spPr/>
    </dgm:pt>
    <dgm:pt modelId="{EF12B4D8-C9A3-1845-898F-CAC7FBADD1B3}" type="pres">
      <dgm:prSet presAssocID="{FCBF8A6B-6275-43B6-8724-5EC0F7117A88}" presName="parentText" presStyleLbl="node1" presStyleIdx="1" presStyleCnt="2">
        <dgm:presLayoutVars>
          <dgm:chMax val="0"/>
          <dgm:bulletEnabled val="1"/>
        </dgm:presLayoutVars>
      </dgm:prSet>
      <dgm:spPr/>
    </dgm:pt>
  </dgm:ptLst>
  <dgm:cxnLst>
    <dgm:cxn modelId="{4178C51C-0253-4781-A118-12C3A5633B6D}" srcId="{B4B6C2CF-FF93-45AB-A2D5-6E4E84168EC4}" destId="{C1552D88-CC46-49F5-851A-E0D502F5459D}" srcOrd="0" destOrd="0" parTransId="{E77CB849-72D9-4AD2-A4A1-555954BBC7A7}" sibTransId="{F402F6F3-EFD4-4DAF-BD76-464BAB9AAB5E}"/>
    <dgm:cxn modelId="{D2FE222D-00F5-054F-980C-7854603B19A3}" type="presOf" srcId="{B4B6C2CF-FF93-45AB-A2D5-6E4E84168EC4}" destId="{E4559EC1-4CE4-C24A-B245-F40235B74CDF}" srcOrd="0" destOrd="0" presId="urn:microsoft.com/office/officeart/2005/8/layout/vList2"/>
    <dgm:cxn modelId="{F936067A-FA45-5948-B2E5-B404BAE57733}" type="presOf" srcId="{FCBF8A6B-6275-43B6-8724-5EC0F7117A88}" destId="{EF12B4D8-C9A3-1845-898F-CAC7FBADD1B3}" srcOrd="0" destOrd="0" presId="urn:microsoft.com/office/officeart/2005/8/layout/vList2"/>
    <dgm:cxn modelId="{51D3ECA7-305F-7B41-BE3F-2E3F4CDB0A08}" type="presOf" srcId="{C1552D88-CC46-49F5-851A-E0D502F5459D}" destId="{A0CE977F-4FC7-BE42-A737-81A9FD047A87}" srcOrd="0" destOrd="0" presId="urn:microsoft.com/office/officeart/2005/8/layout/vList2"/>
    <dgm:cxn modelId="{FB204DFE-A0D7-450A-B4DB-928F9E14599F}" srcId="{B4B6C2CF-FF93-45AB-A2D5-6E4E84168EC4}" destId="{FCBF8A6B-6275-43B6-8724-5EC0F7117A88}" srcOrd="1" destOrd="0" parTransId="{FD70B10E-5BB0-4AE7-8029-53BFC28CC7A7}" sibTransId="{F1FA705E-8707-418E-82C2-8AAB54D83CE5}"/>
    <dgm:cxn modelId="{D643271D-7E54-1549-A1E0-09B2C8C12A1B}" type="presParOf" srcId="{E4559EC1-4CE4-C24A-B245-F40235B74CDF}" destId="{A0CE977F-4FC7-BE42-A737-81A9FD047A87}" srcOrd="0" destOrd="0" presId="urn:microsoft.com/office/officeart/2005/8/layout/vList2"/>
    <dgm:cxn modelId="{43DBACBF-0D6D-914F-AB80-A1BC50946AB5}" type="presParOf" srcId="{E4559EC1-4CE4-C24A-B245-F40235B74CDF}" destId="{CE6F0C20-9E59-E84D-A3C1-050A58B475B8}" srcOrd="1" destOrd="0" presId="urn:microsoft.com/office/officeart/2005/8/layout/vList2"/>
    <dgm:cxn modelId="{701B23CB-7E98-4741-B71B-66E4F38C0300}" type="presParOf" srcId="{E4559EC1-4CE4-C24A-B245-F40235B74CDF}" destId="{EF12B4D8-C9A3-1845-898F-CAC7FBADD1B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5A711B-BB05-A840-B95A-642C5EB2CF9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tr-TR"/>
        </a:p>
      </dgm:t>
    </dgm:pt>
    <dgm:pt modelId="{A02412BF-641D-8B4D-AFFF-E8D11F564B6C}">
      <dgm:prSet/>
      <dgm:spPr/>
      <dgm:t>
        <a:bodyPr/>
        <a:lstStyle/>
        <a:p>
          <a:r>
            <a:rPr lang="en-US"/>
            <a:t>Akut kanama: Beyaz </a:t>
          </a:r>
          <a:endParaRPr lang="tr-TR"/>
        </a:p>
      </dgm:t>
    </dgm:pt>
    <dgm:pt modelId="{2451A82F-CC17-434B-8F13-16386DC6CC67}" type="parTrans" cxnId="{CD9B1D2B-47D7-1440-82F1-72A41DB2CDBA}">
      <dgm:prSet/>
      <dgm:spPr/>
      <dgm:t>
        <a:bodyPr/>
        <a:lstStyle/>
        <a:p>
          <a:endParaRPr lang="tr-TR"/>
        </a:p>
      </dgm:t>
    </dgm:pt>
    <dgm:pt modelId="{8E41B78A-2D27-854F-BA39-871D00EC9427}" type="sibTrans" cxnId="{CD9B1D2B-47D7-1440-82F1-72A41DB2CDBA}">
      <dgm:prSet/>
      <dgm:spPr/>
      <dgm:t>
        <a:bodyPr/>
        <a:lstStyle/>
        <a:p>
          <a:endParaRPr lang="tr-TR"/>
        </a:p>
      </dgm:t>
    </dgm:pt>
    <dgm:pt modelId="{C4EDA9C3-51E7-1246-9F7D-680996B55FA1}">
      <dgm:prSet/>
      <dgm:spPr>
        <a:solidFill>
          <a:srgbClr val="002060"/>
        </a:solidFill>
      </dgm:spPr>
      <dgm:t>
        <a:bodyPr/>
        <a:lstStyle/>
        <a:p>
          <a:r>
            <a:rPr lang="en-US" dirty="0" err="1"/>
            <a:t>Pernisiyöz</a:t>
          </a:r>
          <a:r>
            <a:rPr lang="en-US" dirty="0"/>
            <a:t> </a:t>
          </a:r>
          <a:r>
            <a:rPr lang="en-US" dirty="0" err="1"/>
            <a:t>anemi</a:t>
          </a:r>
          <a:r>
            <a:rPr lang="en-US" dirty="0"/>
            <a:t>: Limon </a:t>
          </a:r>
          <a:r>
            <a:rPr lang="en-US" dirty="0" err="1"/>
            <a:t>sarısı</a:t>
          </a:r>
          <a:r>
            <a:rPr lang="en-US" dirty="0"/>
            <a:t> </a:t>
          </a:r>
          <a:endParaRPr lang="tr-TR" dirty="0"/>
        </a:p>
      </dgm:t>
    </dgm:pt>
    <dgm:pt modelId="{A99B1508-4376-5D42-99C4-CDB6412EDA82}" type="parTrans" cxnId="{E74F3705-918D-2741-94A3-7B69B38D0323}">
      <dgm:prSet/>
      <dgm:spPr/>
      <dgm:t>
        <a:bodyPr/>
        <a:lstStyle/>
        <a:p>
          <a:endParaRPr lang="tr-TR"/>
        </a:p>
      </dgm:t>
    </dgm:pt>
    <dgm:pt modelId="{7FAC887F-D156-2645-AF7A-1D7DAE2AE2B6}" type="sibTrans" cxnId="{E74F3705-918D-2741-94A3-7B69B38D0323}">
      <dgm:prSet/>
      <dgm:spPr/>
      <dgm:t>
        <a:bodyPr/>
        <a:lstStyle/>
        <a:p>
          <a:endParaRPr lang="tr-TR"/>
        </a:p>
      </dgm:t>
    </dgm:pt>
    <dgm:pt modelId="{BD054BB6-9C0A-154A-9CC1-F1EDDA68612A}">
      <dgm:prSet/>
      <dgm:spPr>
        <a:solidFill>
          <a:srgbClr val="FF0000"/>
        </a:solidFill>
      </dgm:spPr>
      <dgm:t>
        <a:bodyPr/>
        <a:lstStyle/>
        <a:p>
          <a:r>
            <a:rPr lang="en-US"/>
            <a:t>Hemolitik anemi: Sarı </a:t>
          </a:r>
          <a:endParaRPr lang="tr-TR"/>
        </a:p>
      </dgm:t>
    </dgm:pt>
    <dgm:pt modelId="{CB632A90-4068-684C-B163-F4CB6995A9A2}" type="parTrans" cxnId="{0DEF4FDF-E6F3-8A4F-A5D9-2EFFC2567EBB}">
      <dgm:prSet/>
      <dgm:spPr/>
      <dgm:t>
        <a:bodyPr/>
        <a:lstStyle/>
        <a:p>
          <a:endParaRPr lang="tr-TR"/>
        </a:p>
      </dgm:t>
    </dgm:pt>
    <dgm:pt modelId="{8E04FFC2-3E3B-F24D-8F2A-F3CEF09FFEB7}" type="sibTrans" cxnId="{0DEF4FDF-E6F3-8A4F-A5D9-2EFFC2567EBB}">
      <dgm:prSet/>
      <dgm:spPr/>
      <dgm:t>
        <a:bodyPr/>
        <a:lstStyle/>
        <a:p>
          <a:endParaRPr lang="tr-TR"/>
        </a:p>
      </dgm:t>
    </dgm:pt>
    <dgm:pt modelId="{090A6A95-5571-C442-8735-19C12740F4B9}">
      <dgm:prSet/>
      <dgm:spPr>
        <a:solidFill>
          <a:srgbClr val="0070C0"/>
        </a:solidFill>
      </dgm:spPr>
      <dgm:t>
        <a:bodyPr/>
        <a:lstStyle/>
        <a:p>
          <a:r>
            <a:rPr lang="en-US"/>
            <a:t>Kanser-üremi: Kirli soluk, toprak rengi </a:t>
          </a:r>
          <a:endParaRPr lang="tr-TR"/>
        </a:p>
      </dgm:t>
    </dgm:pt>
    <dgm:pt modelId="{7571CA95-EF29-C841-A5BB-B91E1320E701}" type="parTrans" cxnId="{5FEDE2AE-A394-E44E-879D-A5E33B851376}">
      <dgm:prSet/>
      <dgm:spPr/>
      <dgm:t>
        <a:bodyPr/>
        <a:lstStyle/>
        <a:p>
          <a:endParaRPr lang="tr-TR"/>
        </a:p>
      </dgm:t>
    </dgm:pt>
    <dgm:pt modelId="{C527CCBE-DE98-A141-98E4-39D3CC3F1CF7}" type="sibTrans" cxnId="{5FEDE2AE-A394-E44E-879D-A5E33B851376}">
      <dgm:prSet/>
      <dgm:spPr/>
      <dgm:t>
        <a:bodyPr/>
        <a:lstStyle/>
        <a:p>
          <a:endParaRPr lang="tr-TR"/>
        </a:p>
      </dgm:t>
    </dgm:pt>
    <dgm:pt modelId="{079CC38C-E2C3-3045-AFC6-67CF997EBE8A}" type="pres">
      <dgm:prSet presAssocID="{FE5A711B-BB05-A840-B95A-642C5EB2CF90}" presName="linear" presStyleCnt="0">
        <dgm:presLayoutVars>
          <dgm:animLvl val="lvl"/>
          <dgm:resizeHandles val="exact"/>
        </dgm:presLayoutVars>
      </dgm:prSet>
      <dgm:spPr/>
    </dgm:pt>
    <dgm:pt modelId="{9063026E-7A44-0943-8932-58F7DD871FF6}" type="pres">
      <dgm:prSet presAssocID="{A02412BF-641D-8B4D-AFFF-E8D11F564B6C}" presName="parentText" presStyleLbl="node1" presStyleIdx="0" presStyleCnt="4">
        <dgm:presLayoutVars>
          <dgm:chMax val="0"/>
          <dgm:bulletEnabled val="1"/>
        </dgm:presLayoutVars>
      </dgm:prSet>
      <dgm:spPr/>
    </dgm:pt>
    <dgm:pt modelId="{5FB6505E-C574-A541-8445-C261BFCDE1E9}" type="pres">
      <dgm:prSet presAssocID="{8E41B78A-2D27-854F-BA39-871D00EC9427}" presName="spacer" presStyleCnt="0"/>
      <dgm:spPr/>
    </dgm:pt>
    <dgm:pt modelId="{25FA88D6-C994-E941-B248-552959DE0306}" type="pres">
      <dgm:prSet presAssocID="{C4EDA9C3-51E7-1246-9F7D-680996B55FA1}" presName="parentText" presStyleLbl="node1" presStyleIdx="1" presStyleCnt="4">
        <dgm:presLayoutVars>
          <dgm:chMax val="0"/>
          <dgm:bulletEnabled val="1"/>
        </dgm:presLayoutVars>
      </dgm:prSet>
      <dgm:spPr/>
    </dgm:pt>
    <dgm:pt modelId="{BF110652-95CA-2543-BE6B-45C60A8F2C2E}" type="pres">
      <dgm:prSet presAssocID="{7FAC887F-D156-2645-AF7A-1D7DAE2AE2B6}" presName="spacer" presStyleCnt="0"/>
      <dgm:spPr/>
    </dgm:pt>
    <dgm:pt modelId="{45628E30-280A-304C-A5B4-360A3B2DD6D8}" type="pres">
      <dgm:prSet presAssocID="{BD054BB6-9C0A-154A-9CC1-F1EDDA68612A}" presName="parentText" presStyleLbl="node1" presStyleIdx="2" presStyleCnt="4">
        <dgm:presLayoutVars>
          <dgm:chMax val="0"/>
          <dgm:bulletEnabled val="1"/>
        </dgm:presLayoutVars>
      </dgm:prSet>
      <dgm:spPr/>
    </dgm:pt>
    <dgm:pt modelId="{9055C577-0AF1-9A41-8EAC-580DA362B2B9}" type="pres">
      <dgm:prSet presAssocID="{8E04FFC2-3E3B-F24D-8F2A-F3CEF09FFEB7}" presName="spacer" presStyleCnt="0"/>
      <dgm:spPr/>
    </dgm:pt>
    <dgm:pt modelId="{B2481D41-77CF-D940-A1FC-D2EAF775B77D}" type="pres">
      <dgm:prSet presAssocID="{090A6A95-5571-C442-8735-19C12740F4B9}" presName="parentText" presStyleLbl="node1" presStyleIdx="3" presStyleCnt="4">
        <dgm:presLayoutVars>
          <dgm:chMax val="0"/>
          <dgm:bulletEnabled val="1"/>
        </dgm:presLayoutVars>
      </dgm:prSet>
      <dgm:spPr/>
    </dgm:pt>
  </dgm:ptLst>
  <dgm:cxnLst>
    <dgm:cxn modelId="{E74F3705-918D-2741-94A3-7B69B38D0323}" srcId="{FE5A711B-BB05-A840-B95A-642C5EB2CF90}" destId="{C4EDA9C3-51E7-1246-9F7D-680996B55FA1}" srcOrd="1" destOrd="0" parTransId="{A99B1508-4376-5D42-99C4-CDB6412EDA82}" sibTransId="{7FAC887F-D156-2645-AF7A-1D7DAE2AE2B6}"/>
    <dgm:cxn modelId="{E46EA707-F3FB-584D-B792-9E5FF493FBB3}" type="presOf" srcId="{090A6A95-5571-C442-8735-19C12740F4B9}" destId="{B2481D41-77CF-D940-A1FC-D2EAF775B77D}" srcOrd="0" destOrd="0" presId="urn:microsoft.com/office/officeart/2005/8/layout/vList2"/>
    <dgm:cxn modelId="{CD9B1D2B-47D7-1440-82F1-72A41DB2CDBA}" srcId="{FE5A711B-BB05-A840-B95A-642C5EB2CF90}" destId="{A02412BF-641D-8B4D-AFFF-E8D11F564B6C}" srcOrd="0" destOrd="0" parTransId="{2451A82F-CC17-434B-8F13-16386DC6CC67}" sibTransId="{8E41B78A-2D27-854F-BA39-871D00EC9427}"/>
    <dgm:cxn modelId="{56205843-3A26-AE46-AABC-A8C43678457E}" type="presOf" srcId="{A02412BF-641D-8B4D-AFFF-E8D11F564B6C}" destId="{9063026E-7A44-0943-8932-58F7DD871FF6}" srcOrd="0" destOrd="0" presId="urn:microsoft.com/office/officeart/2005/8/layout/vList2"/>
    <dgm:cxn modelId="{6452225B-38A4-2140-8A80-37E584FF010B}" type="presOf" srcId="{BD054BB6-9C0A-154A-9CC1-F1EDDA68612A}" destId="{45628E30-280A-304C-A5B4-360A3B2DD6D8}" srcOrd="0" destOrd="0" presId="urn:microsoft.com/office/officeart/2005/8/layout/vList2"/>
    <dgm:cxn modelId="{2CD2D777-697B-214F-81CB-DE842BB6CEBA}" type="presOf" srcId="{FE5A711B-BB05-A840-B95A-642C5EB2CF90}" destId="{079CC38C-E2C3-3045-AFC6-67CF997EBE8A}" srcOrd="0" destOrd="0" presId="urn:microsoft.com/office/officeart/2005/8/layout/vList2"/>
    <dgm:cxn modelId="{853AF69E-576F-D043-8F78-E8DC77778140}" type="presOf" srcId="{C4EDA9C3-51E7-1246-9F7D-680996B55FA1}" destId="{25FA88D6-C994-E941-B248-552959DE0306}" srcOrd="0" destOrd="0" presId="urn:microsoft.com/office/officeart/2005/8/layout/vList2"/>
    <dgm:cxn modelId="{5FEDE2AE-A394-E44E-879D-A5E33B851376}" srcId="{FE5A711B-BB05-A840-B95A-642C5EB2CF90}" destId="{090A6A95-5571-C442-8735-19C12740F4B9}" srcOrd="3" destOrd="0" parTransId="{7571CA95-EF29-C841-A5BB-B91E1320E701}" sibTransId="{C527CCBE-DE98-A141-98E4-39D3CC3F1CF7}"/>
    <dgm:cxn modelId="{0DEF4FDF-E6F3-8A4F-A5D9-2EFFC2567EBB}" srcId="{FE5A711B-BB05-A840-B95A-642C5EB2CF90}" destId="{BD054BB6-9C0A-154A-9CC1-F1EDDA68612A}" srcOrd="2" destOrd="0" parTransId="{CB632A90-4068-684C-B163-F4CB6995A9A2}" sibTransId="{8E04FFC2-3E3B-F24D-8F2A-F3CEF09FFEB7}"/>
    <dgm:cxn modelId="{A4D198F4-9A97-AD4B-9539-49159933F11F}" type="presParOf" srcId="{079CC38C-E2C3-3045-AFC6-67CF997EBE8A}" destId="{9063026E-7A44-0943-8932-58F7DD871FF6}" srcOrd="0" destOrd="0" presId="urn:microsoft.com/office/officeart/2005/8/layout/vList2"/>
    <dgm:cxn modelId="{0BB018FD-CC95-5F43-9A90-C3EE67A7461D}" type="presParOf" srcId="{079CC38C-E2C3-3045-AFC6-67CF997EBE8A}" destId="{5FB6505E-C574-A541-8445-C261BFCDE1E9}" srcOrd="1" destOrd="0" presId="urn:microsoft.com/office/officeart/2005/8/layout/vList2"/>
    <dgm:cxn modelId="{0D3E9F03-DE3F-C347-80A5-4D25329618DE}" type="presParOf" srcId="{079CC38C-E2C3-3045-AFC6-67CF997EBE8A}" destId="{25FA88D6-C994-E941-B248-552959DE0306}" srcOrd="2" destOrd="0" presId="urn:microsoft.com/office/officeart/2005/8/layout/vList2"/>
    <dgm:cxn modelId="{9523C09A-1AF1-0946-99A4-032C621DB08E}" type="presParOf" srcId="{079CC38C-E2C3-3045-AFC6-67CF997EBE8A}" destId="{BF110652-95CA-2543-BE6B-45C60A8F2C2E}" srcOrd="3" destOrd="0" presId="urn:microsoft.com/office/officeart/2005/8/layout/vList2"/>
    <dgm:cxn modelId="{F8DD7CA1-A747-A44B-A50E-5CF001797ABC}" type="presParOf" srcId="{079CC38C-E2C3-3045-AFC6-67CF997EBE8A}" destId="{45628E30-280A-304C-A5B4-360A3B2DD6D8}" srcOrd="4" destOrd="0" presId="urn:microsoft.com/office/officeart/2005/8/layout/vList2"/>
    <dgm:cxn modelId="{B338130D-0429-F04D-937A-E90C63F31292}" type="presParOf" srcId="{079CC38C-E2C3-3045-AFC6-67CF997EBE8A}" destId="{9055C577-0AF1-9A41-8EAC-580DA362B2B9}" srcOrd="5" destOrd="0" presId="urn:microsoft.com/office/officeart/2005/8/layout/vList2"/>
    <dgm:cxn modelId="{31CD1C8B-4B7D-414D-8D6A-83C44E51564B}" type="presParOf" srcId="{079CC38C-E2C3-3045-AFC6-67CF997EBE8A}" destId="{B2481D41-77CF-D940-A1FC-D2EAF775B77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1EA9C-EA37-4FA0-8D8C-12A5FBA1D98B}"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F65806D6-E3FE-493E-8DE1-2742572E9F51}">
      <dgm:prSet/>
      <dgm:spPr/>
      <dgm:t>
        <a:bodyPr/>
        <a:lstStyle/>
        <a:p>
          <a:r>
            <a:rPr lang="tr-TR"/>
            <a:t>Diğer sistem bulguları</a:t>
          </a:r>
          <a:endParaRPr lang="en-US"/>
        </a:p>
      </dgm:t>
    </dgm:pt>
    <dgm:pt modelId="{C8875F4D-FAFB-4EBD-87D3-4C947AF2670B}" type="parTrans" cxnId="{2D7D56CF-DA24-4CF5-94C7-71318F9CD5CF}">
      <dgm:prSet/>
      <dgm:spPr/>
      <dgm:t>
        <a:bodyPr/>
        <a:lstStyle/>
        <a:p>
          <a:endParaRPr lang="en-US"/>
        </a:p>
      </dgm:t>
    </dgm:pt>
    <dgm:pt modelId="{3273A10C-A207-4AD6-B83A-933E9B8EC600}" type="sibTrans" cxnId="{2D7D56CF-DA24-4CF5-94C7-71318F9CD5CF}">
      <dgm:prSet/>
      <dgm:spPr/>
      <dgm:t>
        <a:bodyPr/>
        <a:lstStyle/>
        <a:p>
          <a:endParaRPr lang="en-US"/>
        </a:p>
      </dgm:t>
    </dgm:pt>
    <dgm:pt modelId="{E5D22EC2-9CFC-4CEA-A843-D72030E823F8}">
      <dgm:prSet/>
      <dgm:spPr/>
      <dgm:t>
        <a:bodyPr/>
        <a:lstStyle/>
        <a:p>
          <a:r>
            <a:rPr lang="tr-TR" b="1" dirty="0">
              <a:solidFill>
                <a:srgbClr val="FF0000"/>
              </a:solidFill>
            </a:rPr>
            <a:t>Nörolojik: </a:t>
          </a:r>
          <a:r>
            <a:rPr lang="tr-TR" dirty="0"/>
            <a:t>Baş ağrısı, baş dönmesi, huzursuzluk, sinirlilik, konsantrasyon yeteneğinde azalma. Beyin </a:t>
          </a:r>
          <a:r>
            <a:rPr lang="tr-TR" dirty="0" err="1"/>
            <a:t>hipoksisi</a:t>
          </a:r>
          <a:r>
            <a:rPr lang="tr-TR" dirty="0"/>
            <a:t> alakalıdır.</a:t>
          </a:r>
          <a:endParaRPr lang="en-US" dirty="0"/>
        </a:p>
      </dgm:t>
    </dgm:pt>
    <dgm:pt modelId="{7CB8ECCF-E336-478E-ACDB-53FAC83D9B88}" type="parTrans" cxnId="{D2E8412B-D429-4732-A5CE-2315FCBF574C}">
      <dgm:prSet/>
      <dgm:spPr/>
      <dgm:t>
        <a:bodyPr/>
        <a:lstStyle/>
        <a:p>
          <a:endParaRPr lang="en-US"/>
        </a:p>
      </dgm:t>
    </dgm:pt>
    <dgm:pt modelId="{66713BF6-C248-490A-9BC5-621998C35D20}" type="sibTrans" cxnId="{D2E8412B-D429-4732-A5CE-2315FCBF574C}">
      <dgm:prSet/>
      <dgm:spPr/>
      <dgm:t>
        <a:bodyPr/>
        <a:lstStyle/>
        <a:p>
          <a:endParaRPr lang="en-US"/>
        </a:p>
      </dgm:t>
    </dgm:pt>
    <dgm:pt modelId="{7C2104A5-C64D-42DB-BB4C-312FDF1F99F0}">
      <dgm:prSet/>
      <dgm:spPr/>
      <dgm:t>
        <a:bodyPr/>
        <a:lstStyle/>
        <a:p>
          <a:r>
            <a:rPr lang="tr-TR" dirty="0" err="1"/>
            <a:t>Pernisiyöz</a:t>
          </a:r>
          <a:r>
            <a:rPr lang="tr-TR" dirty="0"/>
            <a:t> anemi: </a:t>
          </a:r>
          <a:r>
            <a:rPr lang="tr-TR" dirty="0" err="1"/>
            <a:t>Parestezi</a:t>
          </a:r>
          <a:r>
            <a:rPr lang="tr-TR" dirty="0"/>
            <a:t>, derin duyu kaybı, yürüme güçlüğü, patolojik refleks</a:t>
          </a:r>
          <a:endParaRPr lang="en-US" dirty="0"/>
        </a:p>
      </dgm:t>
    </dgm:pt>
    <dgm:pt modelId="{9E4DC0DC-F107-4083-9C73-0656093D139C}" type="parTrans" cxnId="{F0C298A4-B0C2-416D-8F9D-97405C8F4505}">
      <dgm:prSet/>
      <dgm:spPr/>
      <dgm:t>
        <a:bodyPr/>
        <a:lstStyle/>
        <a:p>
          <a:endParaRPr lang="en-US"/>
        </a:p>
      </dgm:t>
    </dgm:pt>
    <dgm:pt modelId="{9A8D9728-254A-4132-B595-316398E8FB79}" type="sibTrans" cxnId="{F0C298A4-B0C2-416D-8F9D-97405C8F4505}">
      <dgm:prSet/>
      <dgm:spPr/>
      <dgm:t>
        <a:bodyPr/>
        <a:lstStyle/>
        <a:p>
          <a:endParaRPr lang="en-US"/>
        </a:p>
      </dgm:t>
    </dgm:pt>
    <dgm:pt modelId="{2D502A61-A084-4410-BB94-DAB9EE07F39F}">
      <dgm:prSet/>
      <dgm:spPr/>
      <dgm:t>
        <a:bodyPr/>
        <a:lstStyle/>
        <a:p>
          <a:r>
            <a:rPr lang="tr-TR"/>
            <a:t>Göz dibi: Retina soluktur.</a:t>
          </a:r>
          <a:endParaRPr lang="en-US"/>
        </a:p>
      </dgm:t>
    </dgm:pt>
    <dgm:pt modelId="{00766F25-17A6-4079-9827-5F506DFF5836}" type="parTrans" cxnId="{E75ECE31-E83F-4D83-844F-3B8E1509F7D7}">
      <dgm:prSet/>
      <dgm:spPr/>
      <dgm:t>
        <a:bodyPr/>
        <a:lstStyle/>
        <a:p>
          <a:endParaRPr lang="en-US"/>
        </a:p>
      </dgm:t>
    </dgm:pt>
    <dgm:pt modelId="{37C5C696-479D-4E43-BBC9-BB21C4A1C6CB}" type="sibTrans" cxnId="{E75ECE31-E83F-4D83-844F-3B8E1509F7D7}">
      <dgm:prSet/>
      <dgm:spPr/>
      <dgm:t>
        <a:bodyPr/>
        <a:lstStyle/>
        <a:p>
          <a:endParaRPr lang="en-US"/>
        </a:p>
      </dgm:t>
    </dgm:pt>
    <dgm:pt modelId="{D80025F9-69DE-4FF1-8065-72D2C033CE3A}">
      <dgm:prSet/>
      <dgm:spPr/>
      <dgm:t>
        <a:bodyPr/>
        <a:lstStyle/>
        <a:p>
          <a:r>
            <a:rPr lang="tr-TR"/>
            <a:t>Dilde atrofi, glossit, dudak köşelerinde çatlaklar (rhagades).</a:t>
          </a:r>
          <a:endParaRPr lang="en-US"/>
        </a:p>
      </dgm:t>
    </dgm:pt>
    <dgm:pt modelId="{26CFD354-1E25-4C14-BA37-6E2290ABD4F4}" type="parTrans" cxnId="{1C54BE6E-1F9C-4C3C-8E7B-F2D10605B315}">
      <dgm:prSet/>
      <dgm:spPr/>
      <dgm:t>
        <a:bodyPr/>
        <a:lstStyle/>
        <a:p>
          <a:endParaRPr lang="en-US"/>
        </a:p>
      </dgm:t>
    </dgm:pt>
    <dgm:pt modelId="{760269FC-D5D6-41B2-8C18-1B2030AD8EB2}" type="sibTrans" cxnId="{1C54BE6E-1F9C-4C3C-8E7B-F2D10605B315}">
      <dgm:prSet/>
      <dgm:spPr/>
      <dgm:t>
        <a:bodyPr/>
        <a:lstStyle/>
        <a:p>
          <a:endParaRPr lang="en-US"/>
        </a:p>
      </dgm:t>
    </dgm:pt>
    <dgm:pt modelId="{F065D2A9-FEC3-B641-9141-7321868972FD}" type="pres">
      <dgm:prSet presAssocID="{46A1EA9C-EA37-4FA0-8D8C-12A5FBA1D98B}" presName="Name0" presStyleCnt="0">
        <dgm:presLayoutVars>
          <dgm:dir/>
          <dgm:animLvl val="lvl"/>
          <dgm:resizeHandles val="exact"/>
        </dgm:presLayoutVars>
      </dgm:prSet>
      <dgm:spPr/>
    </dgm:pt>
    <dgm:pt modelId="{7B39847B-8CBB-A24D-B776-052541594894}" type="pres">
      <dgm:prSet presAssocID="{F65806D6-E3FE-493E-8DE1-2742572E9F51}" presName="composite" presStyleCnt="0"/>
      <dgm:spPr/>
    </dgm:pt>
    <dgm:pt modelId="{BB617960-3B3E-C34D-A2E8-978ACAA10D14}" type="pres">
      <dgm:prSet presAssocID="{F65806D6-E3FE-493E-8DE1-2742572E9F51}" presName="parTx" presStyleLbl="alignNode1" presStyleIdx="0" presStyleCnt="1">
        <dgm:presLayoutVars>
          <dgm:chMax val="0"/>
          <dgm:chPref val="0"/>
          <dgm:bulletEnabled val="1"/>
        </dgm:presLayoutVars>
      </dgm:prSet>
      <dgm:spPr/>
    </dgm:pt>
    <dgm:pt modelId="{16A9E962-9C8B-B54B-A482-AE2CD5441AC8}" type="pres">
      <dgm:prSet presAssocID="{F65806D6-E3FE-493E-8DE1-2742572E9F51}" presName="desTx" presStyleLbl="alignAccFollowNode1" presStyleIdx="0" presStyleCnt="1" custLinFactNeighborX="1766" custLinFactNeighborY="-1679">
        <dgm:presLayoutVars>
          <dgm:bulletEnabled val="1"/>
        </dgm:presLayoutVars>
      </dgm:prSet>
      <dgm:spPr/>
    </dgm:pt>
  </dgm:ptLst>
  <dgm:cxnLst>
    <dgm:cxn modelId="{12F29329-E6CD-894C-8732-E4E7F487543A}" type="presOf" srcId="{46A1EA9C-EA37-4FA0-8D8C-12A5FBA1D98B}" destId="{F065D2A9-FEC3-B641-9141-7321868972FD}" srcOrd="0" destOrd="0" presId="urn:microsoft.com/office/officeart/2005/8/layout/hList1"/>
    <dgm:cxn modelId="{D2E8412B-D429-4732-A5CE-2315FCBF574C}" srcId="{F65806D6-E3FE-493E-8DE1-2742572E9F51}" destId="{E5D22EC2-9CFC-4CEA-A843-D72030E823F8}" srcOrd="0" destOrd="0" parTransId="{7CB8ECCF-E336-478E-ACDB-53FAC83D9B88}" sibTransId="{66713BF6-C248-490A-9BC5-621998C35D20}"/>
    <dgm:cxn modelId="{E75ECE31-E83F-4D83-844F-3B8E1509F7D7}" srcId="{F65806D6-E3FE-493E-8DE1-2742572E9F51}" destId="{2D502A61-A084-4410-BB94-DAB9EE07F39F}" srcOrd="2" destOrd="0" parTransId="{00766F25-17A6-4079-9827-5F506DFF5836}" sibTransId="{37C5C696-479D-4E43-BBC9-BB21C4A1C6CB}"/>
    <dgm:cxn modelId="{1C54BE6E-1F9C-4C3C-8E7B-F2D10605B315}" srcId="{F65806D6-E3FE-493E-8DE1-2742572E9F51}" destId="{D80025F9-69DE-4FF1-8065-72D2C033CE3A}" srcOrd="3" destOrd="0" parTransId="{26CFD354-1E25-4C14-BA37-6E2290ABD4F4}" sibTransId="{760269FC-D5D6-41B2-8C18-1B2030AD8EB2}"/>
    <dgm:cxn modelId="{05398385-55C3-C34E-B36B-B2EB4AE68CDA}" type="presOf" srcId="{7C2104A5-C64D-42DB-BB4C-312FDF1F99F0}" destId="{16A9E962-9C8B-B54B-A482-AE2CD5441AC8}" srcOrd="0" destOrd="1" presId="urn:microsoft.com/office/officeart/2005/8/layout/hList1"/>
    <dgm:cxn modelId="{F0C298A4-B0C2-416D-8F9D-97405C8F4505}" srcId="{F65806D6-E3FE-493E-8DE1-2742572E9F51}" destId="{7C2104A5-C64D-42DB-BB4C-312FDF1F99F0}" srcOrd="1" destOrd="0" parTransId="{9E4DC0DC-F107-4083-9C73-0656093D139C}" sibTransId="{9A8D9728-254A-4132-B595-316398E8FB79}"/>
    <dgm:cxn modelId="{CBF0ADAF-1906-234B-B4C9-A845EAE18D23}" type="presOf" srcId="{2D502A61-A084-4410-BB94-DAB9EE07F39F}" destId="{16A9E962-9C8B-B54B-A482-AE2CD5441AC8}" srcOrd="0" destOrd="2" presId="urn:microsoft.com/office/officeart/2005/8/layout/hList1"/>
    <dgm:cxn modelId="{999949B4-5A8D-C340-9E85-3D20E2EB1BA9}" type="presOf" srcId="{D80025F9-69DE-4FF1-8065-72D2C033CE3A}" destId="{16A9E962-9C8B-B54B-A482-AE2CD5441AC8}" srcOrd="0" destOrd="3" presId="urn:microsoft.com/office/officeart/2005/8/layout/hList1"/>
    <dgm:cxn modelId="{2D7D56CF-DA24-4CF5-94C7-71318F9CD5CF}" srcId="{46A1EA9C-EA37-4FA0-8D8C-12A5FBA1D98B}" destId="{F65806D6-E3FE-493E-8DE1-2742572E9F51}" srcOrd="0" destOrd="0" parTransId="{C8875F4D-FAFB-4EBD-87D3-4C947AF2670B}" sibTransId="{3273A10C-A207-4AD6-B83A-933E9B8EC600}"/>
    <dgm:cxn modelId="{FC00EAD4-5896-3A4E-BB6F-A1EB65EA29ED}" type="presOf" srcId="{F65806D6-E3FE-493E-8DE1-2742572E9F51}" destId="{BB617960-3B3E-C34D-A2E8-978ACAA10D14}" srcOrd="0" destOrd="0" presId="urn:microsoft.com/office/officeart/2005/8/layout/hList1"/>
    <dgm:cxn modelId="{501649DF-05A2-2B41-B330-4390EDD266AD}" type="presOf" srcId="{E5D22EC2-9CFC-4CEA-A843-D72030E823F8}" destId="{16A9E962-9C8B-B54B-A482-AE2CD5441AC8}" srcOrd="0" destOrd="0" presId="urn:microsoft.com/office/officeart/2005/8/layout/hList1"/>
    <dgm:cxn modelId="{B9B7EB41-3238-AE45-91C6-6E6F4BF38BE3}" type="presParOf" srcId="{F065D2A9-FEC3-B641-9141-7321868972FD}" destId="{7B39847B-8CBB-A24D-B776-052541594894}" srcOrd="0" destOrd="0" presId="urn:microsoft.com/office/officeart/2005/8/layout/hList1"/>
    <dgm:cxn modelId="{4A2B52DB-8B32-1345-ADAF-56CE0AFDC145}" type="presParOf" srcId="{7B39847B-8CBB-A24D-B776-052541594894}" destId="{BB617960-3B3E-C34D-A2E8-978ACAA10D14}" srcOrd="0" destOrd="0" presId="urn:microsoft.com/office/officeart/2005/8/layout/hList1"/>
    <dgm:cxn modelId="{6C0F7672-5AC7-1445-AD6B-C505A802CD07}" type="presParOf" srcId="{7B39847B-8CBB-A24D-B776-052541594894}" destId="{16A9E962-9C8B-B54B-A482-AE2CD5441AC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4A15C1-0A6A-44FC-9196-C1DC2ABC95B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C47C1F-0663-4C26-B11E-2530A094760C}">
      <dgm:prSet/>
      <dgm:spPr/>
      <dgm:t>
        <a:bodyPr/>
        <a:lstStyle/>
        <a:p>
          <a:r>
            <a:rPr lang="tr-TR"/>
            <a:t>Etiyopatogeneze (fizyopatolojik mekanizma) dayanan sınıflandırma</a:t>
          </a:r>
          <a:endParaRPr lang="en-US"/>
        </a:p>
      </dgm:t>
    </dgm:pt>
    <dgm:pt modelId="{BCF6DB9E-31E4-412A-9CAD-5C47382EE415}" type="parTrans" cxnId="{0DCEF552-384C-4FE9-8D25-688CC13E2C0B}">
      <dgm:prSet/>
      <dgm:spPr/>
      <dgm:t>
        <a:bodyPr/>
        <a:lstStyle/>
        <a:p>
          <a:endParaRPr lang="en-US"/>
        </a:p>
      </dgm:t>
    </dgm:pt>
    <dgm:pt modelId="{E6A46760-106F-4FC3-A7B5-B7B7C26E4A4C}" type="sibTrans" cxnId="{0DCEF552-384C-4FE9-8D25-688CC13E2C0B}">
      <dgm:prSet/>
      <dgm:spPr/>
      <dgm:t>
        <a:bodyPr/>
        <a:lstStyle/>
        <a:p>
          <a:endParaRPr lang="en-US"/>
        </a:p>
      </dgm:t>
    </dgm:pt>
    <dgm:pt modelId="{FC153474-B557-43C4-A89C-C494630B23D5}">
      <dgm:prSet/>
      <dgm:spPr/>
      <dgm:t>
        <a:bodyPr/>
        <a:lstStyle/>
        <a:p>
          <a:r>
            <a:rPr lang="tr-TR"/>
            <a:t>Morfolojik sınıflandırma</a:t>
          </a:r>
          <a:endParaRPr lang="en-US"/>
        </a:p>
      </dgm:t>
    </dgm:pt>
    <dgm:pt modelId="{0486E73F-BD8B-491E-BFD4-739B571EF566}" type="parTrans" cxnId="{DC24619F-BB67-41C4-97F8-838844F48B56}">
      <dgm:prSet/>
      <dgm:spPr/>
      <dgm:t>
        <a:bodyPr/>
        <a:lstStyle/>
        <a:p>
          <a:endParaRPr lang="en-US"/>
        </a:p>
      </dgm:t>
    </dgm:pt>
    <dgm:pt modelId="{0CB09A60-0BC7-4117-B3D4-72BB2D513767}" type="sibTrans" cxnId="{DC24619F-BB67-41C4-97F8-838844F48B56}">
      <dgm:prSet/>
      <dgm:spPr/>
      <dgm:t>
        <a:bodyPr/>
        <a:lstStyle/>
        <a:p>
          <a:endParaRPr lang="en-US"/>
        </a:p>
      </dgm:t>
    </dgm:pt>
    <dgm:pt modelId="{607B8512-675C-2F4F-B970-B7D781A0BE0A}" type="pres">
      <dgm:prSet presAssocID="{C54A15C1-0A6A-44FC-9196-C1DC2ABC95BF}" presName="linear" presStyleCnt="0">
        <dgm:presLayoutVars>
          <dgm:animLvl val="lvl"/>
          <dgm:resizeHandles val="exact"/>
        </dgm:presLayoutVars>
      </dgm:prSet>
      <dgm:spPr/>
    </dgm:pt>
    <dgm:pt modelId="{CAA7C298-8F22-DB4A-8DD0-33E411DF9880}" type="pres">
      <dgm:prSet presAssocID="{41C47C1F-0663-4C26-B11E-2530A094760C}" presName="parentText" presStyleLbl="node1" presStyleIdx="0" presStyleCnt="2">
        <dgm:presLayoutVars>
          <dgm:chMax val="0"/>
          <dgm:bulletEnabled val="1"/>
        </dgm:presLayoutVars>
      </dgm:prSet>
      <dgm:spPr/>
    </dgm:pt>
    <dgm:pt modelId="{748F9712-2474-864C-9D4C-502B8162225B}" type="pres">
      <dgm:prSet presAssocID="{E6A46760-106F-4FC3-A7B5-B7B7C26E4A4C}" presName="spacer" presStyleCnt="0"/>
      <dgm:spPr/>
    </dgm:pt>
    <dgm:pt modelId="{41368319-773F-E24D-9B7F-A0480C327F8B}" type="pres">
      <dgm:prSet presAssocID="{FC153474-B557-43C4-A89C-C494630B23D5}" presName="parentText" presStyleLbl="node1" presStyleIdx="1" presStyleCnt="2">
        <dgm:presLayoutVars>
          <dgm:chMax val="0"/>
          <dgm:bulletEnabled val="1"/>
        </dgm:presLayoutVars>
      </dgm:prSet>
      <dgm:spPr/>
    </dgm:pt>
  </dgm:ptLst>
  <dgm:cxnLst>
    <dgm:cxn modelId="{B2576930-594E-8840-9D20-65F274555883}" type="presOf" srcId="{C54A15C1-0A6A-44FC-9196-C1DC2ABC95BF}" destId="{607B8512-675C-2F4F-B970-B7D781A0BE0A}" srcOrd="0" destOrd="0" presId="urn:microsoft.com/office/officeart/2005/8/layout/vList2"/>
    <dgm:cxn modelId="{0DCEF552-384C-4FE9-8D25-688CC13E2C0B}" srcId="{C54A15C1-0A6A-44FC-9196-C1DC2ABC95BF}" destId="{41C47C1F-0663-4C26-B11E-2530A094760C}" srcOrd="0" destOrd="0" parTransId="{BCF6DB9E-31E4-412A-9CAD-5C47382EE415}" sibTransId="{E6A46760-106F-4FC3-A7B5-B7B7C26E4A4C}"/>
    <dgm:cxn modelId="{E02F9483-0115-AE4D-8F91-B78AC461D966}" type="presOf" srcId="{FC153474-B557-43C4-A89C-C494630B23D5}" destId="{41368319-773F-E24D-9B7F-A0480C327F8B}" srcOrd="0" destOrd="0" presId="urn:microsoft.com/office/officeart/2005/8/layout/vList2"/>
    <dgm:cxn modelId="{DC24619F-BB67-41C4-97F8-838844F48B56}" srcId="{C54A15C1-0A6A-44FC-9196-C1DC2ABC95BF}" destId="{FC153474-B557-43C4-A89C-C494630B23D5}" srcOrd="1" destOrd="0" parTransId="{0486E73F-BD8B-491E-BFD4-739B571EF566}" sibTransId="{0CB09A60-0BC7-4117-B3D4-72BB2D513767}"/>
    <dgm:cxn modelId="{EDD249B9-6891-1149-8F35-0B499E7C3004}" type="presOf" srcId="{41C47C1F-0663-4C26-B11E-2530A094760C}" destId="{CAA7C298-8F22-DB4A-8DD0-33E411DF9880}" srcOrd="0" destOrd="0" presId="urn:microsoft.com/office/officeart/2005/8/layout/vList2"/>
    <dgm:cxn modelId="{2E298AB4-BC3A-9C4F-81F3-408BAE1088DE}" type="presParOf" srcId="{607B8512-675C-2F4F-B970-B7D781A0BE0A}" destId="{CAA7C298-8F22-DB4A-8DD0-33E411DF9880}" srcOrd="0" destOrd="0" presId="urn:microsoft.com/office/officeart/2005/8/layout/vList2"/>
    <dgm:cxn modelId="{D48C23DD-A3DA-464C-BBE4-8A70B8CD51D8}" type="presParOf" srcId="{607B8512-675C-2F4F-B970-B7D781A0BE0A}" destId="{748F9712-2474-864C-9D4C-502B8162225B}" srcOrd="1" destOrd="0" presId="urn:microsoft.com/office/officeart/2005/8/layout/vList2"/>
    <dgm:cxn modelId="{D6FF3BAB-8F19-C345-A29D-B40660E675EF}" type="presParOf" srcId="{607B8512-675C-2F4F-B970-B7D781A0BE0A}" destId="{41368319-773F-E24D-9B7F-A0480C327F8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B457CC-35C1-4871-AFE5-523285FD5FEF}"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6239217F-FB0D-43AB-AD2E-E8E91B650C40}">
      <dgm:prSet/>
      <dgm:spPr/>
      <dgm:t>
        <a:bodyPr/>
        <a:lstStyle/>
        <a:p>
          <a:r>
            <a:rPr lang="tr-TR" b="1"/>
            <a:t>Hasta anemik midir?</a:t>
          </a:r>
          <a:endParaRPr lang="en-US"/>
        </a:p>
      </dgm:t>
    </dgm:pt>
    <dgm:pt modelId="{D8B13710-4199-447A-99AE-DF950F1B4815}" type="parTrans" cxnId="{E5D5CC70-2957-4E42-86E3-4960B6850EDB}">
      <dgm:prSet/>
      <dgm:spPr/>
      <dgm:t>
        <a:bodyPr/>
        <a:lstStyle/>
        <a:p>
          <a:endParaRPr lang="en-US"/>
        </a:p>
      </dgm:t>
    </dgm:pt>
    <dgm:pt modelId="{A03FC49D-F952-44B9-9C07-1E6352E125BC}" type="sibTrans" cxnId="{E5D5CC70-2957-4E42-86E3-4960B6850EDB}">
      <dgm:prSet/>
      <dgm:spPr/>
      <dgm:t>
        <a:bodyPr/>
        <a:lstStyle/>
        <a:p>
          <a:endParaRPr lang="en-US"/>
        </a:p>
      </dgm:t>
    </dgm:pt>
    <dgm:pt modelId="{C3FE8E08-2535-487E-9A36-1492DD04D1B2}">
      <dgm:prSet/>
      <dgm:spPr/>
      <dgm:t>
        <a:bodyPr/>
        <a:lstStyle/>
        <a:p>
          <a:r>
            <a:rPr lang="tr-TR" b="1"/>
            <a:t>Anemi hangi morfolojik tipte?</a:t>
          </a:r>
          <a:endParaRPr lang="en-US"/>
        </a:p>
      </dgm:t>
    </dgm:pt>
    <dgm:pt modelId="{2A89FF78-39A8-4DB0-96A9-1078AB25B985}" type="parTrans" cxnId="{CC570558-D1CE-405E-AD48-64C3E56CA06D}">
      <dgm:prSet/>
      <dgm:spPr/>
      <dgm:t>
        <a:bodyPr/>
        <a:lstStyle/>
        <a:p>
          <a:endParaRPr lang="en-US"/>
        </a:p>
      </dgm:t>
    </dgm:pt>
    <dgm:pt modelId="{9ED09AC5-2828-492E-89A4-48A788F1EAE3}" type="sibTrans" cxnId="{CC570558-D1CE-405E-AD48-64C3E56CA06D}">
      <dgm:prSet/>
      <dgm:spPr/>
      <dgm:t>
        <a:bodyPr/>
        <a:lstStyle/>
        <a:p>
          <a:endParaRPr lang="en-US"/>
        </a:p>
      </dgm:t>
    </dgm:pt>
    <dgm:pt modelId="{4A2AB24A-5EF0-42A4-8B03-B43A6DAC68A8}">
      <dgm:prSet/>
      <dgm:spPr/>
      <dgm:t>
        <a:bodyPr/>
        <a:lstStyle/>
        <a:p>
          <a:r>
            <a:rPr lang="tr-TR" b="1"/>
            <a:t>Normositer, makrositer, mikrositer (elektronik sayım cihazları bilgi verir)</a:t>
          </a:r>
          <a:endParaRPr lang="en-US"/>
        </a:p>
      </dgm:t>
    </dgm:pt>
    <dgm:pt modelId="{3EF44EB0-926B-43BF-A188-BDF0A40FA770}" type="parTrans" cxnId="{27A04BF6-AA86-4FD0-9E46-256CB6292A69}">
      <dgm:prSet/>
      <dgm:spPr/>
      <dgm:t>
        <a:bodyPr/>
        <a:lstStyle/>
        <a:p>
          <a:endParaRPr lang="en-US"/>
        </a:p>
      </dgm:t>
    </dgm:pt>
    <dgm:pt modelId="{860B91D4-C2A8-4D0F-8D1E-DD1D63322DFA}" type="sibTrans" cxnId="{27A04BF6-AA86-4FD0-9E46-256CB6292A69}">
      <dgm:prSet/>
      <dgm:spPr/>
      <dgm:t>
        <a:bodyPr/>
        <a:lstStyle/>
        <a:p>
          <a:endParaRPr lang="en-US"/>
        </a:p>
      </dgm:t>
    </dgm:pt>
    <dgm:pt modelId="{04619A12-095C-427D-91C9-7E1C918BCF40}">
      <dgm:prSet/>
      <dgm:spPr/>
      <dgm:t>
        <a:bodyPr/>
        <a:lstStyle/>
        <a:p>
          <a:r>
            <a:rPr lang="tr-TR" b="1"/>
            <a:t>Morfolojik inceleme: </a:t>
          </a:r>
          <a:endParaRPr lang="en-US"/>
        </a:p>
      </dgm:t>
    </dgm:pt>
    <dgm:pt modelId="{B7AC7387-2BA5-430A-B0CE-91535049264A}" type="parTrans" cxnId="{00BE3450-4DC2-4DB2-81A3-81948AFE8E8F}">
      <dgm:prSet/>
      <dgm:spPr/>
      <dgm:t>
        <a:bodyPr/>
        <a:lstStyle/>
        <a:p>
          <a:endParaRPr lang="en-US"/>
        </a:p>
      </dgm:t>
    </dgm:pt>
    <dgm:pt modelId="{5A834DCA-A3F7-4918-A9CF-41A654A71EEF}" type="sibTrans" cxnId="{00BE3450-4DC2-4DB2-81A3-81948AFE8E8F}">
      <dgm:prSet/>
      <dgm:spPr/>
      <dgm:t>
        <a:bodyPr/>
        <a:lstStyle/>
        <a:p>
          <a:endParaRPr lang="en-US"/>
        </a:p>
      </dgm:t>
    </dgm:pt>
    <dgm:pt modelId="{931EE7EE-5724-436A-B2E3-22B296C33ED4}">
      <dgm:prSet/>
      <dgm:spPr/>
      <dgm:t>
        <a:bodyPr/>
        <a:lstStyle/>
        <a:p>
          <a:r>
            <a:rPr lang="tr-TR" b="1"/>
            <a:t>Eritrositlerin büyüklüğü: Erritrositler arasında büyüklük farkları var mı? Anizositoz. RDW artar.</a:t>
          </a:r>
          <a:endParaRPr lang="en-US"/>
        </a:p>
      </dgm:t>
    </dgm:pt>
    <dgm:pt modelId="{0F3503B1-7AED-4F90-AD1B-3A9A73723E1B}" type="parTrans" cxnId="{A61A02E0-04B8-4787-B421-B100D3E27807}">
      <dgm:prSet/>
      <dgm:spPr/>
      <dgm:t>
        <a:bodyPr/>
        <a:lstStyle/>
        <a:p>
          <a:endParaRPr lang="en-US"/>
        </a:p>
      </dgm:t>
    </dgm:pt>
    <dgm:pt modelId="{C4E5543E-3D70-4820-882D-93BAD8F07292}" type="sibTrans" cxnId="{A61A02E0-04B8-4787-B421-B100D3E27807}">
      <dgm:prSet/>
      <dgm:spPr/>
      <dgm:t>
        <a:bodyPr/>
        <a:lstStyle/>
        <a:p>
          <a:endParaRPr lang="en-US"/>
        </a:p>
      </dgm:t>
    </dgm:pt>
    <dgm:pt modelId="{6C1DF3AD-2C58-463B-A613-097F2396CFE8}">
      <dgm:prSet/>
      <dgm:spPr/>
      <dgm:t>
        <a:bodyPr/>
        <a:lstStyle/>
        <a:p>
          <a:r>
            <a:rPr lang="tr-TR" b="1"/>
            <a:t>Eritrositlerin şekli: Eritrositlerin birbirlerinden farklı şekillerde olması (poikilositoz), oval (ovalositoz), küre (sferositoz), gözyaşı damlası (myelofibrozis), orak (orak hücreli anemi), hedef hücre (thalassemi), kenarları parçalı-fragmante (mikroanjiyopatik HA)</a:t>
          </a:r>
          <a:endParaRPr lang="en-US"/>
        </a:p>
      </dgm:t>
    </dgm:pt>
    <dgm:pt modelId="{22432BFC-ADE8-4052-9998-716E29508059}" type="parTrans" cxnId="{25C61770-8878-4377-82B8-58612AF185F6}">
      <dgm:prSet/>
      <dgm:spPr/>
      <dgm:t>
        <a:bodyPr/>
        <a:lstStyle/>
        <a:p>
          <a:endParaRPr lang="en-US"/>
        </a:p>
      </dgm:t>
    </dgm:pt>
    <dgm:pt modelId="{67517991-AEF4-47C1-B700-615DE3CEA63E}" type="sibTrans" cxnId="{25C61770-8878-4377-82B8-58612AF185F6}">
      <dgm:prSet/>
      <dgm:spPr/>
      <dgm:t>
        <a:bodyPr/>
        <a:lstStyle/>
        <a:p>
          <a:endParaRPr lang="en-US"/>
        </a:p>
      </dgm:t>
    </dgm:pt>
    <dgm:pt modelId="{1774CC49-BBBE-C44D-A755-188E5946A492}" type="pres">
      <dgm:prSet presAssocID="{A2B457CC-35C1-4871-AFE5-523285FD5FEF}" presName="linear" presStyleCnt="0">
        <dgm:presLayoutVars>
          <dgm:dir/>
          <dgm:animLvl val="lvl"/>
          <dgm:resizeHandles val="exact"/>
        </dgm:presLayoutVars>
      </dgm:prSet>
      <dgm:spPr/>
    </dgm:pt>
    <dgm:pt modelId="{963E9C07-00C4-1447-BECB-6B7D1C2779CB}" type="pres">
      <dgm:prSet presAssocID="{6239217F-FB0D-43AB-AD2E-E8E91B650C40}" presName="parentLin" presStyleCnt="0"/>
      <dgm:spPr/>
    </dgm:pt>
    <dgm:pt modelId="{58B4946E-8200-D645-8B6A-B39A7BCE8542}" type="pres">
      <dgm:prSet presAssocID="{6239217F-FB0D-43AB-AD2E-E8E91B650C40}" presName="parentLeftMargin" presStyleLbl="node1" presStyleIdx="0" presStyleCnt="2"/>
      <dgm:spPr/>
    </dgm:pt>
    <dgm:pt modelId="{4721C53A-0E62-E344-A859-B35365310024}" type="pres">
      <dgm:prSet presAssocID="{6239217F-FB0D-43AB-AD2E-E8E91B650C40}" presName="parentText" presStyleLbl="node1" presStyleIdx="0" presStyleCnt="2">
        <dgm:presLayoutVars>
          <dgm:chMax val="0"/>
          <dgm:bulletEnabled val="1"/>
        </dgm:presLayoutVars>
      </dgm:prSet>
      <dgm:spPr/>
    </dgm:pt>
    <dgm:pt modelId="{70759C55-1788-8647-9572-340C07724840}" type="pres">
      <dgm:prSet presAssocID="{6239217F-FB0D-43AB-AD2E-E8E91B650C40}" presName="negativeSpace" presStyleCnt="0"/>
      <dgm:spPr/>
    </dgm:pt>
    <dgm:pt modelId="{82C9E4D7-B100-514C-8F7E-89469CC3EB71}" type="pres">
      <dgm:prSet presAssocID="{6239217F-FB0D-43AB-AD2E-E8E91B650C40}" presName="childText" presStyleLbl="conFgAcc1" presStyleIdx="0" presStyleCnt="2">
        <dgm:presLayoutVars>
          <dgm:bulletEnabled val="1"/>
        </dgm:presLayoutVars>
      </dgm:prSet>
      <dgm:spPr/>
    </dgm:pt>
    <dgm:pt modelId="{1CBA4CEF-1E00-D148-90B4-2A2D29EF2335}" type="pres">
      <dgm:prSet presAssocID="{A03FC49D-F952-44B9-9C07-1E6352E125BC}" presName="spaceBetweenRectangles" presStyleCnt="0"/>
      <dgm:spPr/>
    </dgm:pt>
    <dgm:pt modelId="{4ADF17FE-D8EF-C34A-AF67-4E3BDB2FB3A2}" type="pres">
      <dgm:prSet presAssocID="{C3FE8E08-2535-487E-9A36-1492DD04D1B2}" presName="parentLin" presStyleCnt="0"/>
      <dgm:spPr/>
    </dgm:pt>
    <dgm:pt modelId="{40C6A85A-FCF5-8A42-867B-B2FA5D126609}" type="pres">
      <dgm:prSet presAssocID="{C3FE8E08-2535-487E-9A36-1492DD04D1B2}" presName="parentLeftMargin" presStyleLbl="node1" presStyleIdx="0" presStyleCnt="2"/>
      <dgm:spPr/>
    </dgm:pt>
    <dgm:pt modelId="{55F39050-DCDF-B24E-9CF7-4A739FE46016}" type="pres">
      <dgm:prSet presAssocID="{C3FE8E08-2535-487E-9A36-1492DD04D1B2}" presName="parentText" presStyleLbl="node1" presStyleIdx="1" presStyleCnt="2">
        <dgm:presLayoutVars>
          <dgm:chMax val="0"/>
          <dgm:bulletEnabled val="1"/>
        </dgm:presLayoutVars>
      </dgm:prSet>
      <dgm:spPr/>
    </dgm:pt>
    <dgm:pt modelId="{D8B1F687-89D2-8D42-8DD7-91FD56F0F1F7}" type="pres">
      <dgm:prSet presAssocID="{C3FE8E08-2535-487E-9A36-1492DD04D1B2}" presName="negativeSpace" presStyleCnt="0"/>
      <dgm:spPr/>
    </dgm:pt>
    <dgm:pt modelId="{C5AD1115-AA92-BE4D-8A14-240E8293131F}" type="pres">
      <dgm:prSet presAssocID="{C3FE8E08-2535-487E-9A36-1492DD04D1B2}" presName="childText" presStyleLbl="conFgAcc1" presStyleIdx="1" presStyleCnt="2">
        <dgm:presLayoutVars>
          <dgm:bulletEnabled val="1"/>
        </dgm:presLayoutVars>
      </dgm:prSet>
      <dgm:spPr/>
    </dgm:pt>
  </dgm:ptLst>
  <dgm:cxnLst>
    <dgm:cxn modelId="{4034A405-D9AA-7F4A-A3CC-16D32BB96202}" type="presOf" srcId="{4A2AB24A-5EF0-42A4-8B03-B43A6DAC68A8}" destId="{C5AD1115-AA92-BE4D-8A14-240E8293131F}" srcOrd="0" destOrd="0" presId="urn:microsoft.com/office/officeart/2005/8/layout/list1"/>
    <dgm:cxn modelId="{0945280A-3C4E-5342-83F9-C49EFA2F78CC}" type="presOf" srcId="{931EE7EE-5724-436A-B2E3-22B296C33ED4}" destId="{C5AD1115-AA92-BE4D-8A14-240E8293131F}" srcOrd="0" destOrd="2" presId="urn:microsoft.com/office/officeart/2005/8/layout/list1"/>
    <dgm:cxn modelId="{AD274221-8497-6140-B543-A98CEEEDB589}" type="presOf" srcId="{C3FE8E08-2535-487E-9A36-1492DD04D1B2}" destId="{55F39050-DCDF-B24E-9CF7-4A739FE46016}" srcOrd="1" destOrd="0" presId="urn:microsoft.com/office/officeart/2005/8/layout/list1"/>
    <dgm:cxn modelId="{B64F3434-72CD-D446-ABE0-B777187452E0}" type="presOf" srcId="{6C1DF3AD-2C58-463B-A613-097F2396CFE8}" destId="{C5AD1115-AA92-BE4D-8A14-240E8293131F}" srcOrd="0" destOrd="3" presId="urn:microsoft.com/office/officeart/2005/8/layout/list1"/>
    <dgm:cxn modelId="{90009337-1978-8C41-8209-AAC28EEE80C8}" type="presOf" srcId="{C3FE8E08-2535-487E-9A36-1492DD04D1B2}" destId="{40C6A85A-FCF5-8A42-867B-B2FA5D126609}" srcOrd="0" destOrd="0" presId="urn:microsoft.com/office/officeart/2005/8/layout/list1"/>
    <dgm:cxn modelId="{00BE3450-4DC2-4DB2-81A3-81948AFE8E8F}" srcId="{C3FE8E08-2535-487E-9A36-1492DD04D1B2}" destId="{04619A12-095C-427D-91C9-7E1C918BCF40}" srcOrd="1" destOrd="0" parTransId="{B7AC7387-2BA5-430A-B0CE-91535049264A}" sibTransId="{5A834DCA-A3F7-4918-A9CF-41A654A71EEF}"/>
    <dgm:cxn modelId="{D268C754-BE1C-FD47-8418-F022E3AF05F4}" type="presOf" srcId="{6239217F-FB0D-43AB-AD2E-E8E91B650C40}" destId="{4721C53A-0E62-E344-A859-B35365310024}" srcOrd="1" destOrd="0" presId="urn:microsoft.com/office/officeart/2005/8/layout/list1"/>
    <dgm:cxn modelId="{CC570558-D1CE-405E-AD48-64C3E56CA06D}" srcId="{A2B457CC-35C1-4871-AFE5-523285FD5FEF}" destId="{C3FE8E08-2535-487E-9A36-1492DD04D1B2}" srcOrd="1" destOrd="0" parTransId="{2A89FF78-39A8-4DB0-96A9-1078AB25B985}" sibTransId="{9ED09AC5-2828-492E-89A4-48A788F1EAE3}"/>
    <dgm:cxn modelId="{25C61770-8878-4377-82B8-58612AF185F6}" srcId="{C3FE8E08-2535-487E-9A36-1492DD04D1B2}" destId="{6C1DF3AD-2C58-463B-A613-097F2396CFE8}" srcOrd="3" destOrd="0" parTransId="{22432BFC-ADE8-4052-9998-716E29508059}" sibTransId="{67517991-AEF4-47C1-B700-615DE3CEA63E}"/>
    <dgm:cxn modelId="{E5D5CC70-2957-4E42-86E3-4960B6850EDB}" srcId="{A2B457CC-35C1-4871-AFE5-523285FD5FEF}" destId="{6239217F-FB0D-43AB-AD2E-E8E91B650C40}" srcOrd="0" destOrd="0" parTransId="{D8B13710-4199-447A-99AE-DF950F1B4815}" sibTransId="{A03FC49D-F952-44B9-9C07-1E6352E125BC}"/>
    <dgm:cxn modelId="{C6ECFC91-586B-444B-8137-45A52C11BA6C}" type="presOf" srcId="{6239217F-FB0D-43AB-AD2E-E8E91B650C40}" destId="{58B4946E-8200-D645-8B6A-B39A7BCE8542}" srcOrd="0" destOrd="0" presId="urn:microsoft.com/office/officeart/2005/8/layout/list1"/>
    <dgm:cxn modelId="{E1F0339D-F2B9-4F4B-8AD2-A544336FD83B}" type="presOf" srcId="{04619A12-095C-427D-91C9-7E1C918BCF40}" destId="{C5AD1115-AA92-BE4D-8A14-240E8293131F}" srcOrd="0" destOrd="1" presId="urn:microsoft.com/office/officeart/2005/8/layout/list1"/>
    <dgm:cxn modelId="{A61A02E0-04B8-4787-B421-B100D3E27807}" srcId="{C3FE8E08-2535-487E-9A36-1492DD04D1B2}" destId="{931EE7EE-5724-436A-B2E3-22B296C33ED4}" srcOrd="2" destOrd="0" parTransId="{0F3503B1-7AED-4F90-AD1B-3A9A73723E1B}" sibTransId="{C4E5543E-3D70-4820-882D-93BAD8F07292}"/>
    <dgm:cxn modelId="{27A04BF6-AA86-4FD0-9E46-256CB6292A69}" srcId="{C3FE8E08-2535-487E-9A36-1492DD04D1B2}" destId="{4A2AB24A-5EF0-42A4-8B03-B43A6DAC68A8}" srcOrd="0" destOrd="0" parTransId="{3EF44EB0-926B-43BF-A188-BDF0A40FA770}" sibTransId="{860B91D4-C2A8-4D0F-8D1E-DD1D63322DFA}"/>
    <dgm:cxn modelId="{F67201F8-F1F9-3349-B3F5-D9847DC42568}" type="presOf" srcId="{A2B457CC-35C1-4871-AFE5-523285FD5FEF}" destId="{1774CC49-BBBE-C44D-A755-188E5946A492}" srcOrd="0" destOrd="0" presId="urn:microsoft.com/office/officeart/2005/8/layout/list1"/>
    <dgm:cxn modelId="{686FD98F-7610-1746-A7D3-224DF5589FF1}" type="presParOf" srcId="{1774CC49-BBBE-C44D-A755-188E5946A492}" destId="{963E9C07-00C4-1447-BECB-6B7D1C2779CB}" srcOrd="0" destOrd="0" presId="urn:microsoft.com/office/officeart/2005/8/layout/list1"/>
    <dgm:cxn modelId="{426201C3-20D2-FD49-863B-7763609C87E5}" type="presParOf" srcId="{963E9C07-00C4-1447-BECB-6B7D1C2779CB}" destId="{58B4946E-8200-D645-8B6A-B39A7BCE8542}" srcOrd="0" destOrd="0" presId="urn:microsoft.com/office/officeart/2005/8/layout/list1"/>
    <dgm:cxn modelId="{3EB0C612-E753-264C-8E54-368485C0B720}" type="presParOf" srcId="{963E9C07-00C4-1447-BECB-6B7D1C2779CB}" destId="{4721C53A-0E62-E344-A859-B35365310024}" srcOrd="1" destOrd="0" presId="urn:microsoft.com/office/officeart/2005/8/layout/list1"/>
    <dgm:cxn modelId="{574F186B-DB8B-3945-B344-38E592E53803}" type="presParOf" srcId="{1774CC49-BBBE-C44D-A755-188E5946A492}" destId="{70759C55-1788-8647-9572-340C07724840}" srcOrd="1" destOrd="0" presId="urn:microsoft.com/office/officeart/2005/8/layout/list1"/>
    <dgm:cxn modelId="{4DD1DE97-33D9-6843-85CE-25B55389AF8A}" type="presParOf" srcId="{1774CC49-BBBE-C44D-A755-188E5946A492}" destId="{82C9E4D7-B100-514C-8F7E-89469CC3EB71}" srcOrd="2" destOrd="0" presId="urn:microsoft.com/office/officeart/2005/8/layout/list1"/>
    <dgm:cxn modelId="{DC402D89-96C1-9D40-8444-66515E3831EF}" type="presParOf" srcId="{1774CC49-BBBE-C44D-A755-188E5946A492}" destId="{1CBA4CEF-1E00-D148-90B4-2A2D29EF2335}" srcOrd="3" destOrd="0" presId="urn:microsoft.com/office/officeart/2005/8/layout/list1"/>
    <dgm:cxn modelId="{5ED67CE4-ABBF-9F44-9F6E-A1EB2F58BE3A}" type="presParOf" srcId="{1774CC49-BBBE-C44D-A755-188E5946A492}" destId="{4ADF17FE-D8EF-C34A-AF67-4E3BDB2FB3A2}" srcOrd="4" destOrd="0" presId="urn:microsoft.com/office/officeart/2005/8/layout/list1"/>
    <dgm:cxn modelId="{29A0CF74-5DC0-1447-B403-29E806589FFC}" type="presParOf" srcId="{4ADF17FE-D8EF-C34A-AF67-4E3BDB2FB3A2}" destId="{40C6A85A-FCF5-8A42-867B-B2FA5D126609}" srcOrd="0" destOrd="0" presId="urn:microsoft.com/office/officeart/2005/8/layout/list1"/>
    <dgm:cxn modelId="{CADA8AE6-044F-4D46-BD7B-CDE49EFC0137}" type="presParOf" srcId="{4ADF17FE-D8EF-C34A-AF67-4E3BDB2FB3A2}" destId="{55F39050-DCDF-B24E-9CF7-4A739FE46016}" srcOrd="1" destOrd="0" presId="urn:microsoft.com/office/officeart/2005/8/layout/list1"/>
    <dgm:cxn modelId="{D45DBCAF-D434-BC4A-91D5-11488A55DE41}" type="presParOf" srcId="{1774CC49-BBBE-C44D-A755-188E5946A492}" destId="{D8B1F687-89D2-8D42-8DD7-91FD56F0F1F7}" srcOrd="5" destOrd="0" presId="urn:microsoft.com/office/officeart/2005/8/layout/list1"/>
    <dgm:cxn modelId="{67A3A9DB-4929-E442-97BC-042D52712B44}" type="presParOf" srcId="{1774CC49-BBBE-C44D-A755-188E5946A492}" destId="{C5AD1115-AA92-BE4D-8A14-240E8293131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48EDE-E958-9F49-A8A9-BA8039D38980}">
      <dsp:nvSpPr>
        <dsp:cNvPr id="0" name=""/>
        <dsp:cNvSpPr/>
      </dsp:nvSpPr>
      <dsp:spPr>
        <a:xfrm>
          <a:off x="0" y="19736"/>
          <a:ext cx="6205912" cy="16146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dirty="0"/>
            <a:t>Çevre kanındaki hemoglobin (</a:t>
          </a:r>
          <a:r>
            <a:rPr lang="tr-TR" sz="2300" kern="1200" dirty="0" err="1"/>
            <a:t>Hb</a:t>
          </a:r>
          <a:r>
            <a:rPr lang="tr-TR" sz="2300" kern="1200" dirty="0"/>
            <a:t>) konsantrasyonunun hastanın yaş, cinsiyet ,ırk ve bulunulan yüksekliğe  göre normal sayılan değerlerin altında olmasına denir.</a:t>
          </a:r>
          <a:endParaRPr lang="en-US" sz="2300" kern="1200" dirty="0"/>
        </a:p>
      </dsp:txBody>
      <dsp:txXfrm>
        <a:off x="78818" y="98554"/>
        <a:ext cx="6048276" cy="1456964"/>
      </dsp:txXfrm>
    </dsp:sp>
    <dsp:sp modelId="{4A894412-AF9E-694B-AA96-5FF072A71DC2}">
      <dsp:nvSpPr>
        <dsp:cNvPr id="0" name=""/>
        <dsp:cNvSpPr/>
      </dsp:nvSpPr>
      <dsp:spPr>
        <a:xfrm>
          <a:off x="0" y="1700576"/>
          <a:ext cx="6205912" cy="16146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Erişkin erkekler için: DSÖ 13 g/dL</a:t>
          </a:r>
          <a:endParaRPr lang="en-US" sz="2300" kern="1200"/>
        </a:p>
      </dsp:txBody>
      <dsp:txXfrm>
        <a:off x="78818" y="1779394"/>
        <a:ext cx="6048276" cy="1456964"/>
      </dsp:txXfrm>
    </dsp:sp>
    <dsp:sp modelId="{9E68B2DA-B8F0-C941-AE39-22AAD430B0B7}">
      <dsp:nvSpPr>
        <dsp:cNvPr id="0" name=""/>
        <dsp:cNvSpPr/>
      </dsp:nvSpPr>
      <dsp:spPr>
        <a:xfrm>
          <a:off x="0" y="3381416"/>
          <a:ext cx="6205912" cy="1614600"/>
        </a:xfrm>
        <a:prstGeom prst="roundRect">
          <a:avLst/>
        </a:prstGeom>
        <a:solidFill>
          <a:schemeClr val="accent2">
            <a:hueOff val="1485725"/>
            <a:satOff val="-1418"/>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Erişkin kadınlar için: DSÖ 12 g/dL</a:t>
          </a:r>
          <a:endParaRPr lang="en-US" sz="2300" kern="1200"/>
        </a:p>
      </dsp:txBody>
      <dsp:txXfrm>
        <a:off x="78818" y="3460234"/>
        <a:ext cx="6048276" cy="14569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55DB7-B5F6-144B-B7E3-A7A31549E724}">
      <dsp:nvSpPr>
        <dsp:cNvPr id="0" name=""/>
        <dsp:cNvSpPr/>
      </dsp:nvSpPr>
      <dsp:spPr>
        <a:xfrm>
          <a:off x="1678809" y="456052"/>
          <a:ext cx="351546" cy="91440"/>
        </a:xfrm>
        <a:custGeom>
          <a:avLst/>
          <a:gdLst/>
          <a:ahLst/>
          <a:cxnLst/>
          <a:rect l="0" t="0" r="0" b="0"/>
          <a:pathLst>
            <a:path>
              <a:moveTo>
                <a:pt x="0" y="45720"/>
              </a:moveTo>
              <a:lnTo>
                <a:pt x="35154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029" y="499862"/>
        <a:ext cx="19107" cy="3821"/>
      </dsp:txXfrm>
    </dsp:sp>
    <dsp:sp modelId="{9EDA642B-C129-724D-BC04-D5B712D27651}">
      <dsp:nvSpPr>
        <dsp:cNvPr id="0" name=""/>
        <dsp:cNvSpPr/>
      </dsp:nvSpPr>
      <dsp:spPr>
        <a:xfrm>
          <a:off x="19101" y="3320"/>
          <a:ext cx="1661507" cy="9969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highlight>
                <a:srgbClr val="FFFF00"/>
              </a:highlight>
            </a:rPr>
            <a:t>A. Akut kan kaybı belirtileri</a:t>
          </a:r>
          <a:endParaRPr lang="en-US" sz="1900" kern="1200" dirty="0">
            <a:solidFill>
              <a:schemeClr val="tx1"/>
            </a:solidFill>
            <a:highlight>
              <a:srgbClr val="FFFF00"/>
            </a:highlight>
          </a:endParaRPr>
        </a:p>
      </dsp:txBody>
      <dsp:txXfrm>
        <a:off x="19101" y="3320"/>
        <a:ext cx="1661507" cy="996904"/>
      </dsp:txXfrm>
    </dsp:sp>
    <dsp:sp modelId="{800BF56D-9AAC-4D41-9660-75D0E9ADA01D}">
      <dsp:nvSpPr>
        <dsp:cNvPr id="0" name=""/>
        <dsp:cNvSpPr/>
      </dsp:nvSpPr>
      <dsp:spPr>
        <a:xfrm>
          <a:off x="3722463" y="456052"/>
          <a:ext cx="351546" cy="91440"/>
        </a:xfrm>
        <a:custGeom>
          <a:avLst/>
          <a:gdLst/>
          <a:ahLst/>
          <a:cxnLst/>
          <a:rect l="0" t="0" r="0" b="0"/>
          <a:pathLst>
            <a:path>
              <a:moveTo>
                <a:pt x="0" y="45720"/>
              </a:moveTo>
              <a:lnTo>
                <a:pt x="35154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8683" y="499862"/>
        <a:ext cx="19107" cy="3821"/>
      </dsp:txXfrm>
    </dsp:sp>
    <dsp:sp modelId="{91EEE375-036C-464F-BF67-315674B2642C}">
      <dsp:nvSpPr>
        <dsp:cNvPr id="0" name=""/>
        <dsp:cNvSpPr/>
      </dsp:nvSpPr>
      <dsp:spPr>
        <a:xfrm>
          <a:off x="2062756" y="3320"/>
          <a:ext cx="1661507" cy="9969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Hipotansiyon</a:t>
          </a:r>
          <a:endParaRPr lang="en-US" sz="1900" kern="1200"/>
        </a:p>
      </dsp:txBody>
      <dsp:txXfrm>
        <a:off x="2062756" y="3320"/>
        <a:ext cx="1661507" cy="996904"/>
      </dsp:txXfrm>
    </dsp:sp>
    <dsp:sp modelId="{8DDDED84-05FE-054F-8CCD-70CAF714B581}">
      <dsp:nvSpPr>
        <dsp:cNvPr id="0" name=""/>
        <dsp:cNvSpPr/>
      </dsp:nvSpPr>
      <dsp:spPr>
        <a:xfrm>
          <a:off x="849855" y="998425"/>
          <a:ext cx="4087308" cy="351546"/>
        </a:xfrm>
        <a:custGeom>
          <a:avLst/>
          <a:gdLst/>
          <a:ahLst/>
          <a:cxnLst/>
          <a:rect l="0" t="0" r="0" b="0"/>
          <a:pathLst>
            <a:path>
              <a:moveTo>
                <a:pt x="4087308" y="0"/>
              </a:moveTo>
              <a:lnTo>
                <a:pt x="4087308" y="192873"/>
              </a:lnTo>
              <a:lnTo>
                <a:pt x="0" y="192873"/>
              </a:lnTo>
              <a:lnTo>
                <a:pt x="0" y="35154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0881" y="1172287"/>
        <a:ext cx="205256" cy="3821"/>
      </dsp:txXfrm>
    </dsp:sp>
    <dsp:sp modelId="{FF7F52D6-66D5-FF4F-A4DF-14567DD80ACE}">
      <dsp:nvSpPr>
        <dsp:cNvPr id="0" name=""/>
        <dsp:cNvSpPr/>
      </dsp:nvSpPr>
      <dsp:spPr>
        <a:xfrm>
          <a:off x="4106410" y="3320"/>
          <a:ext cx="1661507" cy="9969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Taşikardi</a:t>
          </a:r>
          <a:endParaRPr lang="en-US" sz="1900" kern="1200"/>
        </a:p>
      </dsp:txBody>
      <dsp:txXfrm>
        <a:off x="4106410" y="3320"/>
        <a:ext cx="1661507" cy="996904"/>
      </dsp:txXfrm>
    </dsp:sp>
    <dsp:sp modelId="{808800E8-8188-9D4A-A9AA-E28565B6CDFC}">
      <dsp:nvSpPr>
        <dsp:cNvPr id="0" name=""/>
        <dsp:cNvSpPr/>
      </dsp:nvSpPr>
      <dsp:spPr>
        <a:xfrm>
          <a:off x="1678809" y="1835104"/>
          <a:ext cx="351546" cy="91440"/>
        </a:xfrm>
        <a:custGeom>
          <a:avLst/>
          <a:gdLst/>
          <a:ahLst/>
          <a:cxnLst/>
          <a:rect l="0" t="0" r="0" b="0"/>
          <a:pathLst>
            <a:path>
              <a:moveTo>
                <a:pt x="0" y="45720"/>
              </a:moveTo>
              <a:lnTo>
                <a:pt x="35154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029" y="1878913"/>
        <a:ext cx="19107" cy="3821"/>
      </dsp:txXfrm>
    </dsp:sp>
    <dsp:sp modelId="{A03BA4EE-76C1-B443-9E54-28DFAAF10AF4}">
      <dsp:nvSpPr>
        <dsp:cNvPr id="0" name=""/>
        <dsp:cNvSpPr/>
      </dsp:nvSpPr>
      <dsp:spPr>
        <a:xfrm>
          <a:off x="19101" y="1382371"/>
          <a:ext cx="1661507" cy="996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Büyük ekimozlar</a:t>
          </a:r>
          <a:endParaRPr lang="en-US" sz="1900" kern="1200"/>
        </a:p>
      </dsp:txBody>
      <dsp:txXfrm>
        <a:off x="19101" y="1382371"/>
        <a:ext cx="1661507" cy="996904"/>
      </dsp:txXfrm>
    </dsp:sp>
    <dsp:sp modelId="{0214BD49-61F3-8E40-A361-E9A3A32523C3}">
      <dsp:nvSpPr>
        <dsp:cNvPr id="0" name=""/>
        <dsp:cNvSpPr/>
      </dsp:nvSpPr>
      <dsp:spPr>
        <a:xfrm>
          <a:off x="3722463" y="1835104"/>
          <a:ext cx="351546" cy="91440"/>
        </a:xfrm>
        <a:custGeom>
          <a:avLst/>
          <a:gdLst/>
          <a:ahLst/>
          <a:cxnLst/>
          <a:rect l="0" t="0" r="0" b="0"/>
          <a:pathLst>
            <a:path>
              <a:moveTo>
                <a:pt x="0" y="45720"/>
              </a:moveTo>
              <a:lnTo>
                <a:pt x="35154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8683" y="1878913"/>
        <a:ext cx="19107" cy="3821"/>
      </dsp:txXfrm>
    </dsp:sp>
    <dsp:sp modelId="{B331F698-3B06-D24C-9506-9E2139F4394A}">
      <dsp:nvSpPr>
        <dsp:cNvPr id="0" name=""/>
        <dsp:cNvSpPr/>
      </dsp:nvSpPr>
      <dsp:spPr>
        <a:xfrm>
          <a:off x="2062756" y="1382371"/>
          <a:ext cx="1661507" cy="996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b="1" kern="1200" dirty="0">
              <a:solidFill>
                <a:schemeClr val="tx1"/>
              </a:solidFill>
              <a:highlight>
                <a:srgbClr val="FFFF00"/>
              </a:highlight>
            </a:rPr>
            <a:t>B. Akut kan kaybı semptomları</a:t>
          </a:r>
          <a:endParaRPr lang="en-US" sz="1900" kern="1200" dirty="0">
            <a:solidFill>
              <a:schemeClr val="tx1"/>
            </a:solidFill>
            <a:highlight>
              <a:srgbClr val="FFFF00"/>
            </a:highlight>
          </a:endParaRPr>
        </a:p>
      </dsp:txBody>
      <dsp:txXfrm>
        <a:off x="2062756" y="1382371"/>
        <a:ext cx="1661507" cy="996904"/>
      </dsp:txXfrm>
    </dsp:sp>
    <dsp:sp modelId="{CECE9CA5-EBE6-8545-BDE3-C84278998809}">
      <dsp:nvSpPr>
        <dsp:cNvPr id="0" name=""/>
        <dsp:cNvSpPr/>
      </dsp:nvSpPr>
      <dsp:spPr>
        <a:xfrm>
          <a:off x="849855" y="2377476"/>
          <a:ext cx="4087308" cy="351546"/>
        </a:xfrm>
        <a:custGeom>
          <a:avLst/>
          <a:gdLst/>
          <a:ahLst/>
          <a:cxnLst/>
          <a:rect l="0" t="0" r="0" b="0"/>
          <a:pathLst>
            <a:path>
              <a:moveTo>
                <a:pt x="4087308" y="0"/>
              </a:moveTo>
              <a:lnTo>
                <a:pt x="4087308" y="192873"/>
              </a:lnTo>
              <a:lnTo>
                <a:pt x="0" y="192873"/>
              </a:lnTo>
              <a:lnTo>
                <a:pt x="0" y="35154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0881" y="2551339"/>
        <a:ext cx="205256" cy="3821"/>
      </dsp:txXfrm>
    </dsp:sp>
    <dsp:sp modelId="{A9C5C8FE-A02A-4D4B-B0F8-8712DA286F88}">
      <dsp:nvSpPr>
        <dsp:cNvPr id="0" name=""/>
        <dsp:cNvSpPr/>
      </dsp:nvSpPr>
      <dsp:spPr>
        <a:xfrm>
          <a:off x="4106410" y="1382371"/>
          <a:ext cx="1661507" cy="9969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Hematemez</a:t>
          </a:r>
          <a:endParaRPr lang="en-US" sz="1900" kern="1200"/>
        </a:p>
      </dsp:txBody>
      <dsp:txXfrm>
        <a:off x="4106410" y="1382371"/>
        <a:ext cx="1661507" cy="996904"/>
      </dsp:txXfrm>
    </dsp:sp>
    <dsp:sp modelId="{78F3217B-C70A-9248-BCCC-E57D74D894E8}">
      <dsp:nvSpPr>
        <dsp:cNvPr id="0" name=""/>
        <dsp:cNvSpPr/>
      </dsp:nvSpPr>
      <dsp:spPr>
        <a:xfrm>
          <a:off x="1678809" y="3214155"/>
          <a:ext cx="351546" cy="91440"/>
        </a:xfrm>
        <a:custGeom>
          <a:avLst/>
          <a:gdLst/>
          <a:ahLst/>
          <a:cxnLst/>
          <a:rect l="0" t="0" r="0" b="0"/>
          <a:pathLst>
            <a:path>
              <a:moveTo>
                <a:pt x="0" y="45720"/>
              </a:moveTo>
              <a:lnTo>
                <a:pt x="35154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029" y="3257964"/>
        <a:ext cx="19107" cy="3821"/>
      </dsp:txXfrm>
    </dsp:sp>
    <dsp:sp modelId="{965A441B-9A6F-C24D-88F5-97A802E7E0EF}">
      <dsp:nvSpPr>
        <dsp:cNvPr id="0" name=""/>
        <dsp:cNvSpPr/>
      </dsp:nvSpPr>
      <dsp:spPr>
        <a:xfrm>
          <a:off x="19101" y="2761423"/>
          <a:ext cx="1661507" cy="9969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Melena</a:t>
          </a:r>
          <a:endParaRPr lang="en-US" sz="1900" kern="1200"/>
        </a:p>
      </dsp:txBody>
      <dsp:txXfrm>
        <a:off x="19101" y="2761423"/>
        <a:ext cx="1661507" cy="996904"/>
      </dsp:txXfrm>
    </dsp:sp>
    <dsp:sp modelId="{A9E3C10A-E9E8-CF42-9722-024E420EB49C}">
      <dsp:nvSpPr>
        <dsp:cNvPr id="0" name=""/>
        <dsp:cNvSpPr/>
      </dsp:nvSpPr>
      <dsp:spPr>
        <a:xfrm>
          <a:off x="3722463" y="3214155"/>
          <a:ext cx="351546" cy="91440"/>
        </a:xfrm>
        <a:custGeom>
          <a:avLst/>
          <a:gdLst/>
          <a:ahLst/>
          <a:cxnLst/>
          <a:rect l="0" t="0" r="0" b="0"/>
          <a:pathLst>
            <a:path>
              <a:moveTo>
                <a:pt x="0" y="45720"/>
              </a:moveTo>
              <a:lnTo>
                <a:pt x="35154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88683" y="3257964"/>
        <a:ext cx="19107" cy="3821"/>
      </dsp:txXfrm>
    </dsp:sp>
    <dsp:sp modelId="{B9242F4F-F02C-1949-B155-9FFB498A7B15}">
      <dsp:nvSpPr>
        <dsp:cNvPr id="0" name=""/>
        <dsp:cNvSpPr/>
      </dsp:nvSpPr>
      <dsp:spPr>
        <a:xfrm>
          <a:off x="2062756" y="2761423"/>
          <a:ext cx="1661507" cy="9969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Rektal kanama</a:t>
          </a:r>
          <a:endParaRPr lang="en-US" sz="1900" kern="1200"/>
        </a:p>
      </dsp:txBody>
      <dsp:txXfrm>
        <a:off x="2062756" y="2761423"/>
        <a:ext cx="1661507" cy="996904"/>
      </dsp:txXfrm>
    </dsp:sp>
    <dsp:sp modelId="{ABA656EC-0412-D14F-B26D-65CFC3465A59}">
      <dsp:nvSpPr>
        <dsp:cNvPr id="0" name=""/>
        <dsp:cNvSpPr/>
      </dsp:nvSpPr>
      <dsp:spPr>
        <a:xfrm>
          <a:off x="849855" y="3756528"/>
          <a:ext cx="4087308" cy="351546"/>
        </a:xfrm>
        <a:custGeom>
          <a:avLst/>
          <a:gdLst/>
          <a:ahLst/>
          <a:cxnLst/>
          <a:rect l="0" t="0" r="0" b="0"/>
          <a:pathLst>
            <a:path>
              <a:moveTo>
                <a:pt x="4087308" y="0"/>
              </a:moveTo>
              <a:lnTo>
                <a:pt x="4087308" y="192873"/>
              </a:lnTo>
              <a:lnTo>
                <a:pt x="0" y="192873"/>
              </a:lnTo>
              <a:lnTo>
                <a:pt x="0" y="35154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0881" y="3930390"/>
        <a:ext cx="205256" cy="3821"/>
      </dsp:txXfrm>
    </dsp:sp>
    <dsp:sp modelId="{2765623D-1EB7-2341-A9FD-43FF342701D8}">
      <dsp:nvSpPr>
        <dsp:cNvPr id="0" name=""/>
        <dsp:cNvSpPr/>
      </dsp:nvSpPr>
      <dsp:spPr>
        <a:xfrm>
          <a:off x="4106410" y="2761423"/>
          <a:ext cx="1661507" cy="996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Hematüri</a:t>
          </a:r>
          <a:endParaRPr lang="en-US" sz="1900" kern="1200"/>
        </a:p>
      </dsp:txBody>
      <dsp:txXfrm>
        <a:off x="4106410" y="2761423"/>
        <a:ext cx="1661507" cy="996904"/>
      </dsp:txXfrm>
    </dsp:sp>
    <dsp:sp modelId="{935D2D81-9390-E04F-8A9D-782BDFCB9443}">
      <dsp:nvSpPr>
        <dsp:cNvPr id="0" name=""/>
        <dsp:cNvSpPr/>
      </dsp:nvSpPr>
      <dsp:spPr>
        <a:xfrm>
          <a:off x="1678809" y="4593207"/>
          <a:ext cx="351546" cy="91440"/>
        </a:xfrm>
        <a:custGeom>
          <a:avLst/>
          <a:gdLst/>
          <a:ahLst/>
          <a:cxnLst/>
          <a:rect l="0" t="0" r="0" b="0"/>
          <a:pathLst>
            <a:path>
              <a:moveTo>
                <a:pt x="0" y="45720"/>
              </a:moveTo>
              <a:lnTo>
                <a:pt x="35154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45029" y="4637016"/>
        <a:ext cx="19107" cy="3821"/>
      </dsp:txXfrm>
    </dsp:sp>
    <dsp:sp modelId="{9582DD87-86EC-1247-9275-345EBC0A175C}">
      <dsp:nvSpPr>
        <dsp:cNvPr id="0" name=""/>
        <dsp:cNvSpPr/>
      </dsp:nvSpPr>
      <dsp:spPr>
        <a:xfrm>
          <a:off x="19101" y="4140474"/>
          <a:ext cx="1661507" cy="9969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Vajinal kanama</a:t>
          </a:r>
          <a:endParaRPr lang="en-US" sz="1900" kern="1200"/>
        </a:p>
      </dsp:txBody>
      <dsp:txXfrm>
        <a:off x="19101" y="4140474"/>
        <a:ext cx="1661507" cy="996904"/>
      </dsp:txXfrm>
    </dsp:sp>
    <dsp:sp modelId="{EF10F7F8-874E-5948-AEAE-197924829D52}">
      <dsp:nvSpPr>
        <dsp:cNvPr id="0" name=""/>
        <dsp:cNvSpPr/>
      </dsp:nvSpPr>
      <dsp:spPr>
        <a:xfrm>
          <a:off x="2062756" y="4140474"/>
          <a:ext cx="1661507" cy="9969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415" tIns="85460" rIns="81415" bIns="85460" numCol="1" spcCol="1270" anchor="ctr" anchorCtr="0">
          <a:noAutofit/>
        </a:bodyPr>
        <a:lstStyle/>
        <a:p>
          <a:pPr marL="0" lvl="0" indent="0" algn="ctr" defTabSz="844550">
            <a:lnSpc>
              <a:spcPct val="90000"/>
            </a:lnSpc>
            <a:spcBef>
              <a:spcPct val="0"/>
            </a:spcBef>
            <a:spcAft>
              <a:spcPct val="35000"/>
            </a:spcAft>
            <a:buNone/>
          </a:pPr>
          <a:r>
            <a:rPr lang="tr-TR" sz="1900" kern="1200"/>
            <a:t>Hemoptizi</a:t>
          </a:r>
          <a:endParaRPr lang="en-US" sz="1900" kern="1200"/>
        </a:p>
      </dsp:txBody>
      <dsp:txXfrm>
        <a:off x="2062756" y="4140474"/>
        <a:ext cx="1661507" cy="9969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931C8-0FC5-4D2E-B57A-3E0D73733C67}">
      <dsp:nvSpPr>
        <dsp:cNvPr id="0" name=""/>
        <dsp:cNvSpPr/>
      </dsp:nvSpPr>
      <dsp:spPr>
        <a:xfrm>
          <a:off x="0" y="829925"/>
          <a:ext cx="6308804" cy="15321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79B07-EAE1-48C8-BD5B-84DEA623B634}">
      <dsp:nvSpPr>
        <dsp:cNvPr id="0" name=""/>
        <dsp:cNvSpPr/>
      </dsp:nvSpPr>
      <dsp:spPr>
        <a:xfrm>
          <a:off x="463481" y="1174663"/>
          <a:ext cx="842693" cy="842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730271-BCAD-4392-8ED7-24BDA48669A4}">
      <dsp:nvSpPr>
        <dsp:cNvPr id="0" name=""/>
        <dsp:cNvSpPr/>
      </dsp:nvSpPr>
      <dsp:spPr>
        <a:xfrm>
          <a:off x="1769655" y="829925"/>
          <a:ext cx="4539148" cy="153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55" tIns="162155" rIns="162155" bIns="162155" numCol="1" spcCol="1270" anchor="ctr" anchorCtr="0">
          <a:noAutofit/>
        </a:bodyPr>
        <a:lstStyle/>
        <a:p>
          <a:pPr marL="0" lvl="0" indent="0" algn="l" defTabSz="622300">
            <a:lnSpc>
              <a:spcPct val="90000"/>
            </a:lnSpc>
            <a:spcBef>
              <a:spcPct val="0"/>
            </a:spcBef>
            <a:spcAft>
              <a:spcPct val="35000"/>
            </a:spcAft>
            <a:buNone/>
          </a:pPr>
          <a:r>
            <a:rPr lang="tr-TR" sz="1400" kern="1200"/>
            <a:t>Yetersiz üretim anemisinin ayırıcı tanısı hücre boyutuna göre çerçevelenir. </a:t>
          </a:r>
          <a:endParaRPr lang="en-US" sz="1400" kern="1200"/>
        </a:p>
      </dsp:txBody>
      <dsp:txXfrm>
        <a:off x="1769655" y="829925"/>
        <a:ext cx="4539148" cy="1532169"/>
      </dsp:txXfrm>
    </dsp:sp>
    <dsp:sp modelId="{B36ED77D-5AD6-444A-9F3C-A23E0A691125}">
      <dsp:nvSpPr>
        <dsp:cNvPr id="0" name=""/>
        <dsp:cNvSpPr/>
      </dsp:nvSpPr>
      <dsp:spPr>
        <a:xfrm>
          <a:off x="0" y="2745137"/>
          <a:ext cx="6308804" cy="15321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B6A82-A13C-4B9E-9AE9-AA319119A54A}">
      <dsp:nvSpPr>
        <dsp:cNvPr id="0" name=""/>
        <dsp:cNvSpPr/>
      </dsp:nvSpPr>
      <dsp:spPr>
        <a:xfrm>
          <a:off x="463481" y="3089875"/>
          <a:ext cx="842693" cy="842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5E4348-8469-4018-88C0-99A5722FB54F}">
      <dsp:nvSpPr>
        <dsp:cNvPr id="0" name=""/>
        <dsp:cNvSpPr/>
      </dsp:nvSpPr>
      <dsp:spPr>
        <a:xfrm>
          <a:off x="1769655" y="2745137"/>
          <a:ext cx="4539148" cy="1532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55" tIns="162155" rIns="162155" bIns="162155" numCol="1" spcCol="1270" anchor="ctr" anchorCtr="0">
          <a:noAutofit/>
        </a:bodyPr>
        <a:lstStyle/>
        <a:p>
          <a:pPr marL="0" lvl="0" indent="0" algn="l" defTabSz="622300">
            <a:lnSpc>
              <a:spcPct val="90000"/>
            </a:lnSpc>
            <a:spcBef>
              <a:spcPct val="0"/>
            </a:spcBef>
            <a:spcAft>
              <a:spcPct val="35000"/>
            </a:spcAft>
            <a:buNone/>
          </a:pPr>
          <a:r>
            <a:rPr lang="tr-TR" sz="1400" kern="1200"/>
            <a:t>Bu, ayırıcı tanıyı organize etmenin yararlı bir yoludur ve zaman zaman yararlı ipuçları verebilir; ancak ortalama korpüsküler hacmin (MCV) özgül olmadığını ve belirli bir anemi nedenini doğrulamak veya dışlamak için kullanılmaması gerektiğini akılda tutmak önemlidir.</a:t>
          </a:r>
          <a:endParaRPr lang="en-US" sz="1400" kern="1200"/>
        </a:p>
      </dsp:txBody>
      <dsp:txXfrm>
        <a:off x="1769655" y="2745137"/>
        <a:ext cx="4539148" cy="15321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AA195-7E90-0B46-8DEA-B534B7E04861}">
      <dsp:nvSpPr>
        <dsp:cNvPr id="0" name=""/>
        <dsp:cNvSpPr/>
      </dsp:nvSpPr>
      <dsp:spPr>
        <a:xfrm>
          <a:off x="0" y="47526"/>
          <a:ext cx="6305446" cy="18603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latin typeface="Comic Sans MS" panose="030F0902030302020204" pitchFamily="66" charset="0"/>
            </a:rPr>
            <a:t>Kan yapımı için gerekli besin maddelerinin eksikliği sonucu gelişen anemilerdir.</a:t>
          </a:r>
          <a:endParaRPr lang="en-US" sz="3000" kern="1200" dirty="0">
            <a:latin typeface="Comic Sans MS" panose="030F0902030302020204" pitchFamily="66" charset="0"/>
          </a:endParaRPr>
        </a:p>
      </dsp:txBody>
      <dsp:txXfrm>
        <a:off x="90812" y="138338"/>
        <a:ext cx="6123822" cy="1678676"/>
      </dsp:txXfrm>
    </dsp:sp>
    <dsp:sp modelId="{82921E56-8E83-4D4E-B4D3-B2AE349CD99C}">
      <dsp:nvSpPr>
        <dsp:cNvPr id="0" name=""/>
        <dsp:cNvSpPr/>
      </dsp:nvSpPr>
      <dsp:spPr>
        <a:xfrm>
          <a:off x="0" y="1994226"/>
          <a:ext cx="6305446" cy="1860300"/>
        </a:xfrm>
        <a:prstGeom prst="roundRect">
          <a:avLst/>
        </a:prstGeom>
        <a:solidFill>
          <a:schemeClr val="accent2">
            <a:hueOff val="1485725"/>
            <a:satOff val="-1418"/>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dirty="0">
              <a:latin typeface="Comic Sans MS" panose="030F0902030302020204" pitchFamily="66" charset="0"/>
            </a:rPr>
            <a:t>En sık görülenler</a:t>
          </a:r>
          <a:endParaRPr lang="en-US" sz="3000" kern="1200" dirty="0">
            <a:latin typeface="Comic Sans MS" panose="030F0902030302020204" pitchFamily="66" charset="0"/>
          </a:endParaRPr>
        </a:p>
      </dsp:txBody>
      <dsp:txXfrm>
        <a:off x="90812" y="2085038"/>
        <a:ext cx="6123822" cy="1678676"/>
      </dsp:txXfrm>
    </dsp:sp>
    <dsp:sp modelId="{E59115F9-CBC5-3445-A2D5-B147DF189735}">
      <dsp:nvSpPr>
        <dsp:cNvPr id="0" name=""/>
        <dsp:cNvSpPr/>
      </dsp:nvSpPr>
      <dsp:spPr>
        <a:xfrm>
          <a:off x="0" y="3854527"/>
          <a:ext cx="6305446"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9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tr-TR" sz="2300" b="1" kern="1200" dirty="0">
              <a:latin typeface="Comic Sans MS" panose="030F0902030302020204" pitchFamily="66" charset="0"/>
            </a:rPr>
            <a:t>Demir eksikliği</a:t>
          </a:r>
          <a:endParaRPr lang="en-US" sz="2300" kern="1200" dirty="0">
            <a:latin typeface="Comic Sans MS" panose="030F0902030302020204" pitchFamily="66" charset="0"/>
          </a:endParaRPr>
        </a:p>
        <a:p>
          <a:pPr marL="228600" lvl="1" indent="-228600" algn="l" defTabSz="1022350">
            <a:lnSpc>
              <a:spcPct val="90000"/>
            </a:lnSpc>
            <a:spcBef>
              <a:spcPct val="0"/>
            </a:spcBef>
            <a:spcAft>
              <a:spcPct val="20000"/>
            </a:spcAft>
            <a:buChar char="•"/>
          </a:pPr>
          <a:r>
            <a:rPr lang="tr-TR" sz="2300" b="1" kern="1200" dirty="0">
              <a:latin typeface="Comic Sans MS" panose="030F0902030302020204" pitchFamily="66" charset="0"/>
            </a:rPr>
            <a:t>Vitamin B12 eksikliği</a:t>
          </a:r>
          <a:endParaRPr lang="en-US" sz="2300" kern="1200" dirty="0">
            <a:latin typeface="Comic Sans MS" panose="030F0902030302020204" pitchFamily="66" charset="0"/>
          </a:endParaRPr>
        </a:p>
        <a:p>
          <a:pPr marL="228600" lvl="1" indent="-228600" algn="l" defTabSz="1022350">
            <a:lnSpc>
              <a:spcPct val="90000"/>
            </a:lnSpc>
            <a:spcBef>
              <a:spcPct val="0"/>
            </a:spcBef>
            <a:spcAft>
              <a:spcPct val="20000"/>
            </a:spcAft>
            <a:buChar char="•"/>
          </a:pPr>
          <a:r>
            <a:rPr lang="tr-TR" sz="2300" b="1" kern="1200" dirty="0">
              <a:latin typeface="Comic Sans MS" panose="030F0902030302020204" pitchFamily="66" charset="0"/>
            </a:rPr>
            <a:t>Folik </a:t>
          </a:r>
          <a:r>
            <a:rPr lang="tr-TR" sz="2300" b="1" kern="1200" dirty="0" err="1">
              <a:latin typeface="Comic Sans MS" panose="030F0902030302020204" pitchFamily="66" charset="0"/>
            </a:rPr>
            <a:t>asid</a:t>
          </a:r>
          <a:r>
            <a:rPr lang="tr-TR" sz="2300" b="1" kern="1200" dirty="0">
              <a:latin typeface="Comic Sans MS" panose="030F0902030302020204" pitchFamily="66" charset="0"/>
            </a:rPr>
            <a:t> eksikliği</a:t>
          </a:r>
          <a:endParaRPr lang="en-US" sz="2300" kern="1200" dirty="0">
            <a:latin typeface="Comic Sans MS" panose="030F0902030302020204" pitchFamily="66" charset="0"/>
          </a:endParaRPr>
        </a:p>
      </dsp:txBody>
      <dsp:txXfrm>
        <a:off x="0" y="3854527"/>
        <a:ext cx="6305446" cy="1366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3BA8A-0465-4D65-AB54-0BA439F4AB89}">
      <dsp:nvSpPr>
        <dsp:cNvPr id="0" name=""/>
        <dsp:cNvSpPr/>
      </dsp:nvSpPr>
      <dsp:spPr>
        <a:xfrm>
          <a:off x="13749" y="496715"/>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68839-B2A6-4479-9B0E-20DFE83F7C55}">
      <dsp:nvSpPr>
        <dsp:cNvPr id="0" name=""/>
        <dsp:cNvSpPr/>
      </dsp:nvSpPr>
      <dsp:spPr>
        <a:xfrm>
          <a:off x="163063" y="646029"/>
          <a:ext cx="412390" cy="412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BF3FB4-54D9-40E6-977E-E847A116E5FF}">
      <dsp:nvSpPr>
        <dsp:cNvPr id="0" name=""/>
        <dsp:cNvSpPr/>
      </dsp:nvSpPr>
      <dsp:spPr>
        <a:xfrm>
          <a:off x="877128" y="496715"/>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1. Erythropoietin</a:t>
          </a:r>
          <a:endParaRPr lang="en-US" sz="1500" kern="1200"/>
        </a:p>
      </dsp:txBody>
      <dsp:txXfrm>
        <a:off x="877128" y="496715"/>
        <a:ext cx="1675971" cy="711018"/>
      </dsp:txXfrm>
    </dsp:sp>
    <dsp:sp modelId="{A29101DB-D761-4B17-8C94-151880C264E8}">
      <dsp:nvSpPr>
        <dsp:cNvPr id="0" name=""/>
        <dsp:cNvSpPr/>
      </dsp:nvSpPr>
      <dsp:spPr>
        <a:xfrm>
          <a:off x="2845124" y="496715"/>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735B3-5886-4BE8-8BA7-8723F4C48971}">
      <dsp:nvSpPr>
        <dsp:cNvPr id="0" name=""/>
        <dsp:cNvSpPr/>
      </dsp:nvSpPr>
      <dsp:spPr>
        <a:xfrm>
          <a:off x="2994438" y="646029"/>
          <a:ext cx="412390" cy="412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8014E3-B8BA-4D54-95BF-7B29D2F5AE39}">
      <dsp:nvSpPr>
        <dsp:cNvPr id="0" name=""/>
        <dsp:cNvSpPr/>
      </dsp:nvSpPr>
      <dsp:spPr>
        <a:xfrm>
          <a:off x="3708504" y="496715"/>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2. </a:t>
          </a:r>
          <a:r>
            <a:rPr lang="tr-TR" sz="1500" b="1" kern="1200"/>
            <a:t>Demir</a:t>
          </a:r>
          <a:endParaRPr lang="en-US" sz="1500" kern="1200"/>
        </a:p>
      </dsp:txBody>
      <dsp:txXfrm>
        <a:off x="3708504" y="496715"/>
        <a:ext cx="1675971" cy="711018"/>
      </dsp:txXfrm>
    </dsp:sp>
    <dsp:sp modelId="{17579593-2B06-4181-AF4C-4741B2D85D46}">
      <dsp:nvSpPr>
        <dsp:cNvPr id="0" name=""/>
        <dsp:cNvSpPr/>
      </dsp:nvSpPr>
      <dsp:spPr>
        <a:xfrm>
          <a:off x="5676500" y="496715"/>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398DD3-6D21-4E9C-B29F-1F37C30A665C}">
      <dsp:nvSpPr>
        <dsp:cNvPr id="0" name=""/>
        <dsp:cNvSpPr/>
      </dsp:nvSpPr>
      <dsp:spPr>
        <a:xfrm>
          <a:off x="5825814" y="646029"/>
          <a:ext cx="412390" cy="412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2739EB-3269-4B4D-AB0F-1032A4719141}">
      <dsp:nvSpPr>
        <dsp:cNvPr id="0" name=""/>
        <dsp:cNvSpPr/>
      </dsp:nvSpPr>
      <dsp:spPr>
        <a:xfrm>
          <a:off x="6539879" y="496715"/>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3. Vitamin B</a:t>
          </a:r>
          <a:r>
            <a:rPr lang="en-US" sz="1500" b="1" kern="1200" baseline="-25000"/>
            <a:t>12</a:t>
          </a:r>
          <a:r>
            <a:rPr lang="en-US" sz="1500" b="1" kern="1200"/>
            <a:t> (cyanocobalamin)</a:t>
          </a:r>
          <a:endParaRPr lang="en-US" sz="1500" kern="1200"/>
        </a:p>
      </dsp:txBody>
      <dsp:txXfrm>
        <a:off x="6539879" y="496715"/>
        <a:ext cx="1675971" cy="711018"/>
      </dsp:txXfrm>
    </dsp:sp>
    <dsp:sp modelId="{429A151A-1C74-4748-A277-0D38CA37D9EF}">
      <dsp:nvSpPr>
        <dsp:cNvPr id="0" name=""/>
        <dsp:cNvSpPr/>
      </dsp:nvSpPr>
      <dsp:spPr>
        <a:xfrm>
          <a:off x="13749" y="2013041"/>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179A9A-A4C2-47BC-A6EE-B2D73D1F8A42}">
      <dsp:nvSpPr>
        <dsp:cNvPr id="0" name=""/>
        <dsp:cNvSpPr/>
      </dsp:nvSpPr>
      <dsp:spPr>
        <a:xfrm>
          <a:off x="163063" y="2162354"/>
          <a:ext cx="412390" cy="412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3681C-3F72-4EC9-811E-2905D5FF37E1}">
      <dsp:nvSpPr>
        <dsp:cNvPr id="0" name=""/>
        <dsp:cNvSpPr/>
      </dsp:nvSpPr>
      <dsp:spPr>
        <a:xfrm>
          <a:off x="877128" y="201304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4. Foli</a:t>
          </a:r>
          <a:r>
            <a:rPr lang="tr-TR" sz="1500" b="1" kern="1200"/>
            <a:t>k</a:t>
          </a:r>
          <a:r>
            <a:rPr lang="en-US" sz="1500" b="1" kern="1200"/>
            <a:t> A</a:t>
          </a:r>
          <a:r>
            <a:rPr lang="tr-TR" sz="1500" b="1" kern="1200"/>
            <a:t>s</a:t>
          </a:r>
          <a:r>
            <a:rPr lang="en-US" sz="1500" b="1" kern="1200"/>
            <a:t>i</a:t>
          </a:r>
          <a:r>
            <a:rPr lang="tr-TR" sz="1500" b="1" kern="1200"/>
            <a:t>t</a:t>
          </a:r>
          <a:r>
            <a:rPr lang="en-US" sz="1500" b="1" kern="1200"/>
            <a:t> (folate)</a:t>
          </a:r>
          <a:endParaRPr lang="en-US" sz="1500" kern="1200"/>
        </a:p>
      </dsp:txBody>
      <dsp:txXfrm>
        <a:off x="877128" y="2013041"/>
        <a:ext cx="1675971" cy="711018"/>
      </dsp:txXfrm>
    </dsp:sp>
    <dsp:sp modelId="{854E9298-81CD-477B-81EC-CC99A9B660F2}">
      <dsp:nvSpPr>
        <dsp:cNvPr id="0" name=""/>
        <dsp:cNvSpPr/>
      </dsp:nvSpPr>
      <dsp:spPr>
        <a:xfrm>
          <a:off x="2845124" y="2013041"/>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C2B32-5C8C-4876-A6F3-0876C042A108}">
      <dsp:nvSpPr>
        <dsp:cNvPr id="0" name=""/>
        <dsp:cNvSpPr/>
      </dsp:nvSpPr>
      <dsp:spPr>
        <a:xfrm>
          <a:off x="2994438" y="2162354"/>
          <a:ext cx="412390" cy="412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F73C4-1861-4FC0-8C6B-05F3A2828C13}">
      <dsp:nvSpPr>
        <dsp:cNvPr id="0" name=""/>
        <dsp:cNvSpPr/>
      </dsp:nvSpPr>
      <dsp:spPr>
        <a:xfrm>
          <a:off x="3708504" y="201304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5. As</a:t>
          </a:r>
          <a:r>
            <a:rPr lang="tr-TR" sz="1500" b="1" kern="1200"/>
            <a:t>k</a:t>
          </a:r>
          <a:r>
            <a:rPr lang="en-US" sz="1500" b="1" kern="1200"/>
            <a:t>orbi</a:t>
          </a:r>
          <a:r>
            <a:rPr lang="tr-TR" sz="1500" b="1" kern="1200"/>
            <a:t>k</a:t>
          </a:r>
          <a:r>
            <a:rPr lang="en-US" sz="1500" b="1" kern="1200"/>
            <a:t> a</a:t>
          </a:r>
          <a:r>
            <a:rPr lang="tr-TR" sz="1500" b="1" kern="1200"/>
            <a:t>s</a:t>
          </a:r>
          <a:r>
            <a:rPr lang="en-US" sz="1500" b="1" kern="1200"/>
            <a:t>i</a:t>
          </a:r>
          <a:r>
            <a:rPr lang="tr-TR" sz="1500" b="1" kern="1200"/>
            <a:t>t</a:t>
          </a:r>
          <a:r>
            <a:rPr lang="en-US" sz="1500" b="1" kern="1200"/>
            <a:t> (Vitamin C)</a:t>
          </a:r>
          <a:endParaRPr lang="en-US" sz="1500" kern="1200"/>
        </a:p>
      </dsp:txBody>
      <dsp:txXfrm>
        <a:off x="3708504" y="2013041"/>
        <a:ext cx="1675971" cy="711018"/>
      </dsp:txXfrm>
    </dsp:sp>
    <dsp:sp modelId="{97A2A760-C296-433E-956A-BA637767A190}">
      <dsp:nvSpPr>
        <dsp:cNvPr id="0" name=""/>
        <dsp:cNvSpPr/>
      </dsp:nvSpPr>
      <dsp:spPr>
        <a:xfrm>
          <a:off x="5676500" y="2013041"/>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F0808F-CC58-444A-B448-59A619A0974C}">
      <dsp:nvSpPr>
        <dsp:cNvPr id="0" name=""/>
        <dsp:cNvSpPr/>
      </dsp:nvSpPr>
      <dsp:spPr>
        <a:xfrm>
          <a:off x="5825814" y="2162354"/>
          <a:ext cx="412390" cy="4123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C33437-2A6C-4BE2-A964-84919DD63907}">
      <dsp:nvSpPr>
        <dsp:cNvPr id="0" name=""/>
        <dsp:cNvSpPr/>
      </dsp:nvSpPr>
      <dsp:spPr>
        <a:xfrm>
          <a:off x="6539879" y="201304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6. Pyridoxine (Vitamin B</a:t>
          </a:r>
          <a:r>
            <a:rPr lang="en-US" sz="1500" b="1" kern="1200" baseline="-25000"/>
            <a:t>6</a:t>
          </a:r>
          <a:r>
            <a:rPr lang="en-US" sz="1500" b="1" kern="1200"/>
            <a:t>)</a:t>
          </a:r>
          <a:endParaRPr lang="en-US" sz="1500" kern="1200"/>
        </a:p>
      </dsp:txBody>
      <dsp:txXfrm>
        <a:off x="6539879" y="2013041"/>
        <a:ext cx="1675971" cy="711018"/>
      </dsp:txXfrm>
    </dsp:sp>
    <dsp:sp modelId="{7F439C76-23A0-4183-BD50-E984A08ACC02}">
      <dsp:nvSpPr>
        <dsp:cNvPr id="0" name=""/>
        <dsp:cNvSpPr/>
      </dsp:nvSpPr>
      <dsp:spPr>
        <a:xfrm>
          <a:off x="13749" y="3529366"/>
          <a:ext cx="711018" cy="7110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CBCEFB-543C-4610-9065-6B801D7D7D85}">
      <dsp:nvSpPr>
        <dsp:cNvPr id="0" name=""/>
        <dsp:cNvSpPr/>
      </dsp:nvSpPr>
      <dsp:spPr>
        <a:xfrm>
          <a:off x="163063" y="3678679"/>
          <a:ext cx="412390" cy="41239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D5CA2-FDD5-400D-A69C-E65E8553DC93}">
      <dsp:nvSpPr>
        <dsp:cNvPr id="0" name=""/>
        <dsp:cNvSpPr/>
      </dsp:nvSpPr>
      <dsp:spPr>
        <a:xfrm>
          <a:off x="877128" y="3529366"/>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t>7. Amino a</a:t>
          </a:r>
          <a:r>
            <a:rPr lang="tr-TR" sz="1500" b="1" kern="1200"/>
            <a:t>s</a:t>
          </a:r>
          <a:r>
            <a:rPr lang="en-US" sz="1500" b="1" kern="1200"/>
            <a:t>i</a:t>
          </a:r>
          <a:r>
            <a:rPr lang="tr-TR" sz="1500" b="1" kern="1200"/>
            <a:t>tler</a:t>
          </a:r>
          <a:endParaRPr lang="en-US" sz="1500" kern="1200"/>
        </a:p>
      </dsp:txBody>
      <dsp:txXfrm>
        <a:off x="877128" y="3529366"/>
        <a:ext cx="1675971" cy="7110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9E67B-54CB-0D41-9E7F-35FEA7CE1346}">
      <dsp:nvSpPr>
        <dsp:cNvPr id="0" name=""/>
        <dsp:cNvSpPr/>
      </dsp:nvSpPr>
      <dsp:spPr>
        <a:xfrm>
          <a:off x="0" y="3245"/>
          <a:ext cx="69243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128CE-7DE1-FB46-B8BD-62CA24AF5519}">
      <dsp:nvSpPr>
        <dsp:cNvPr id="0" name=""/>
        <dsp:cNvSpPr/>
      </dsp:nvSpPr>
      <dsp:spPr>
        <a:xfrm>
          <a:off x="0" y="3245"/>
          <a:ext cx="6924348" cy="13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Normal bir eritrositin hacmi 80-100 femtolitre (fl) arasındadır </a:t>
          </a:r>
          <a:endParaRPr lang="en-US" sz="1900" kern="1200"/>
        </a:p>
      </dsp:txBody>
      <dsp:txXfrm>
        <a:off x="0" y="3245"/>
        <a:ext cx="6924348" cy="1382269"/>
      </dsp:txXfrm>
    </dsp:sp>
    <dsp:sp modelId="{F3B8F3A9-DDD5-BF4E-927C-84C4CF87A882}">
      <dsp:nvSpPr>
        <dsp:cNvPr id="0" name=""/>
        <dsp:cNvSpPr/>
      </dsp:nvSpPr>
      <dsp:spPr>
        <a:xfrm>
          <a:off x="0" y="1385514"/>
          <a:ext cx="69243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49941-023A-C141-B935-08DBD0AAEEFA}">
      <dsp:nvSpPr>
        <dsp:cNvPr id="0" name=""/>
        <dsp:cNvSpPr/>
      </dsp:nvSpPr>
      <dsp:spPr>
        <a:xfrm>
          <a:off x="0" y="1385514"/>
          <a:ext cx="6924348" cy="103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tr-TR" sz="1900" b="1" kern="1200" dirty="0">
              <a:latin typeface="Comic Sans MS" panose="030F0902030302020204" pitchFamily="66" charset="0"/>
            </a:rPr>
            <a:t>(</a:t>
          </a:r>
          <a:r>
            <a:rPr lang="tr-TR" sz="1900" b="1" kern="1200" dirty="0" err="1">
              <a:latin typeface="Comic Sans MS" panose="030F0902030302020204" pitchFamily="66" charset="0"/>
            </a:rPr>
            <a:t>fl</a:t>
          </a:r>
          <a:r>
            <a:rPr lang="tr-TR" sz="1900" b="1" kern="1200" dirty="0">
              <a:latin typeface="Comic Sans MS" panose="030F0902030302020204" pitchFamily="66" charset="0"/>
            </a:rPr>
            <a:t>=10</a:t>
          </a:r>
          <a:r>
            <a:rPr lang="tr-TR" sz="1900" b="1" kern="1200" baseline="30000" dirty="0">
              <a:latin typeface="Comic Sans MS" panose="030F0902030302020204" pitchFamily="66" charset="0"/>
            </a:rPr>
            <a:t>-15</a:t>
          </a:r>
          <a:r>
            <a:rPr lang="tr-TR" sz="1900" b="1" kern="1200" dirty="0">
              <a:latin typeface="Comic Sans MS" panose="030F0902030302020204" pitchFamily="66" charset="0"/>
            </a:rPr>
            <a:t> m³) </a:t>
          </a:r>
          <a:r>
            <a:rPr lang="tr-TR" sz="1900" b="1" i="0" u="none" kern="1200" dirty="0" err="1"/>
            <a:t>Femto</a:t>
          </a:r>
          <a:r>
            <a:rPr lang="tr-TR" sz="1900" b="0" i="0" u="none" kern="1200" dirty="0"/>
            <a:t>, "katrilyonda bir" (10</a:t>
          </a:r>
          <a:r>
            <a:rPr lang="tr-TR" sz="1900" b="0" i="0" u="none" kern="1200" baseline="30000" dirty="0"/>
            <a:t>−15</a:t>
          </a:r>
          <a:r>
            <a:rPr lang="tr-TR" sz="1900" b="0" i="0" u="none" kern="1200" dirty="0"/>
            <a:t> = 1/1.000.000.000.000.000) anlamında bir </a:t>
          </a:r>
          <a:r>
            <a:rPr lang="tr-TR" sz="1900" b="0" i="0" kern="1200" dirty="0">
              <a:hlinkClick xmlns:r="http://schemas.openxmlformats.org/officeDocument/2006/relationships" r:id="rId1" tooltip="Ön ek"/>
            </a:rPr>
            <a:t>ön ek</a:t>
          </a:r>
          <a:r>
            <a:rPr lang="tr-TR" sz="1900" b="0" i="0" u="none" kern="1200" dirty="0"/>
            <a:t>. Genellikle </a:t>
          </a:r>
          <a:r>
            <a:rPr lang="tr-TR" sz="1900" b="0" i="0" kern="1200" dirty="0">
              <a:hlinkClick xmlns:r="http://schemas.openxmlformats.org/officeDocument/2006/relationships" r:id="rId2" tooltip="Metrik sistem"/>
            </a:rPr>
            <a:t>metrik sistemdeki</a:t>
          </a:r>
          <a:r>
            <a:rPr lang="tr-TR" sz="1900" b="0" i="0" u="none" kern="1200" dirty="0"/>
            <a:t> </a:t>
          </a:r>
          <a:r>
            <a:rPr lang="tr-TR" sz="1900" b="0" i="0" kern="1200" dirty="0">
              <a:hlinkClick xmlns:r="http://schemas.openxmlformats.org/officeDocument/2006/relationships" r:id="rId3" tooltip="Birim"/>
            </a:rPr>
            <a:t>birimlerle</a:t>
          </a:r>
          <a:r>
            <a:rPr lang="tr-TR" sz="1900" b="0" i="0" u="none" kern="1200" dirty="0"/>
            <a:t> beraber kullanılır.</a:t>
          </a:r>
          <a:endParaRPr lang="en-US" sz="1900" b="1" kern="1200" dirty="0">
            <a:latin typeface="Comic Sans MS" panose="030F0902030302020204" pitchFamily="66" charset="0"/>
          </a:endParaRPr>
        </a:p>
      </dsp:txBody>
      <dsp:txXfrm>
        <a:off x="0" y="1385514"/>
        <a:ext cx="6924348" cy="1031476"/>
      </dsp:txXfrm>
    </dsp:sp>
    <dsp:sp modelId="{EF22B56C-FEF7-AD4C-804D-8B45AA259F23}">
      <dsp:nvSpPr>
        <dsp:cNvPr id="0" name=""/>
        <dsp:cNvSpPr/>
      </dsp:nvSpPr>
      <dsp:spPr>
        <a:xfrm>
          <a:off x="0" y="2416991"/>
          <a:ext cx="69243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4005A-274E-EC4D-ABBF-8A1B9C483D1D}">
      <dsp:nvSpPr>
        <dsp:cNvPr id="0" name=""/>
        <dsp:cNvSpPr/>
      </dsp:nvSpPr>
      <dsp:spPr>
        <a:xfrm>
          <a:off x="0" y="2416991"/>
          <a:ext cx="6924348" cy="13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Eritrosit, hacmi 80 fl altında ise mikrosit, 100 fl üstünde ise makrosit isimlendirilir </a:t>
          </a:r>
          <a:endParaRPr lang="en-US" sz="1900" kern="1200"/>
        </a:p>
      </dsp:txBody>
      <dsp:txXfrm>
        <a:off x="0" y="2416991"/>
        <a:ext cx="6924348" cy="1382269"/>
      </dsp:txXfrm>
    </dsp:sp>
    <dsp:sp modelId="{BF6C564D-1946-284E-A97E-79D3BA7DA4B1}">
      <dsp:nvSpPr>
        <dsp:cNvPr id="0" name=""/>
        <dsp:cNvSpPr/>
      </dsp:nvSpPr>
      <dsp:spPr>
        <a:xfrm>
          <a:off x="0" y="3799260"/>
          <a:ext cx="69243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84219-2656-4445-B168-33ED49C0B781}">
      <dsp:nvSpPr>
        <dsp:cNvPr id="0" name=""/>
        <dsp:cNvSpPr/>
      </dsp:nvSpPr>
      <dsp:spPr>
        <a:xfrm>
          <a:off x="0" y="3799260"/>
          <a:ext cx="6924348" cy="1382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tr-TR" sz="1900" kern="1200"/>
            <a:t>Anemiler eritrosit hacmine göre mikrositer, normositer ve makrositer olmak üzere 3’e ayrılır</a:t>
          </a:r>
          <a:endParaRPr lang="en-US" sz="1900" kern="1200"/>
        </a:p>
      </dsp:txBody>
      <dsp:txXfrm>
        <a:off x="0" y="3799260"/>
        <a:ext cx="6924348" cy="13822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24275-0501-6943-BFDA-FD2CDEDBF45D}">
      <dsp:nvSpPr>
        <dsp:cNvPr id="0" name=""/>
        <dsp:cNvSpPr/>
      </dsp:nvSpPr>
      <dsp:spPr>
        <a:xfrm>
          <a:off x="0" y="625"/>
          <a:ext cx="697859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92689-EF1A-9940-A43A-12AE9C2601A6}">
      <dsp:nvSpPr>
        <dsp:cNvPr id="0" name=""/>
        <dsp:cNvSpPr/>
      </dsp:nvSpPr>
      <dsp:spPr>
        <a:xfrm>
          <a:off x="0" y="625"/>
          <a:ext cx="6978594" cy="102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latin typeface="Comic Sans MS" panose="030F0902030302020204" pitchFamily="66" charset="0"/>
            </a:rPr>
            <a:t>Demir doğada en fazla bulunan ikinci sıklıktaki element olup hemen tüm organizmalar için esansiyeldir</a:t>
          </a:r>
          <a:endParaRPr lang="en-US" sz="2100" kern="1200">
            <a:latin typeface="Comic Sans MS" panose="030F0902030302020204" pitchFamily="66" charset="0"/>
          </a:endParaRPr>
        </a:p>
      </dsp:txBody>
      <dsp:txXfrm>
        <a:off x="0" y="625"/>
        <a:ext cx="6978594" cy="1024071"/>
      </dsp:txXfrm>
    </dsp:sp>
    <dsp:sp modelId="{B79DEBE7-2478-3846-B8BC-349FF467F2C4}">
      <dsp:nvSpPr>
        <dsp:cNvPr id="0" name=""/>
        <dsp:cNvSpPr/>
      </dsp:nvSpPr>
      <dsp:spPr>
        <a:xfrm>
          <a:off x="0" y="1024696"/>
          <a:ext cx="697859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94462-CA18-974D-A32A-950E4FC4855C}">
      <dsp:nvSpPr>
        <dsp:cNvPr id="0" name=""/>
        <dsp:cNvSpPr/>
      </dsp:nvSpPr>
      <dsp:spPr>
        <a:xfrm>
          <a:off x="0" y="1024696"/>
          <a:ext cx="6978594" cy="102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latin typeface="Comic Sans MS" panose="030F0902030302020204" pitchFamily="66" charset="0"/>
            </a:rPr>
            <a:t>Hemoglobin ve myoglobin gibi oksijen taşıyan moleküllerin yapısında bulunur</a:t>
          </a:r>
          <a:endParaRPr lang="en-US" sz="2100" kern="1200">
            <a:latin typeface="Comic Sans MS" panose="030F0902030302020204" pitchFamily="66" charset="0"/>
          </a:endParaRPr>
        </a:p>
      </dsp:txBody>
      <dsp:txXfrm>
        <a:off x="0" y="1024696"/>
        <a:ext cx="6978594" cy="1024071"/>
      </dsp:txXfrm>
    </dsp:sp>
    <dsp:sp modelId="{2D10DE47-2A4A-EF49-B44B-314E5F531EF8}">
      <dsp:nvSpPr>
        <dsp:cNvPr id="0" name=""/>
        <dsp:cNvSpPr/>
      </dsp:nvSpPr>
      <dsp:spPr>
        <a:xfrm>
          <a:off x="0" y="2048767"/>
          <a:ext cx="697859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32AAC-8093-F748-A88E-B4A5D9F5B380}">
      <dsp:nvSpPr>
        <dsp:cNvPr id="0" name=""/>
        <dsp:cNvSpPr/>
      </dsp:nvSpPr>
      <dsp:spPr>
        <a:xfrm>
          <a:off x="0" y="2048767"/>
          <a:ext cx="6978594" cy="102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dirty="0">
              <a:latin typeface="Comic Sans MS" panose="030F0902030302020204" pitchFamily="66" charset="0"/>
            </a:rPr>
            <a:t>Solunum zinciri enzimleri, </a:t>
          </a:r>
          <a:r>
            <a:rPr lang="tr-TR" sz="2100" kern="1200" dirty="0" err="1">
              <a:latin typeface="Comic Sans MS" panose="030F0902030302020204" pitchFamily="66" charset="0"/>
            </a:rPr>
            <a:t>akonitaz</a:t>
          </a:r>
          <a:r>
            <a:rPr lang="tr-TR" sz="2100" kern="1200" dirty="0">
              <a:latin typeface="Comic Sans MS" panose="030F0902030302020204" pitchFamily="66" charset="0"/>
            </a:rPr>
            <a:t>, </a:t>
          </a:r>
          <a:r>
            <a:rPr lang="tr-TR" sz="2100" kern="1200" dirty="0" err="1">
              <a:latin typeface="Comic Sans MS" panose="030F0902030302020204" pitchFamily="66" charset="0"/>
            </a:rPr>
            <a:t>ferroşelataz</a:t>
          </a:r>
          <a:r>
            <a:rPr lang="tr-TR" sz="2100" kern="1200" dirty="0">
              <a:latin typeface="Comic Sans MS" panose="030F0902030302020204" pitchFamily="66" charset="0"/>
            </a:rPr>
            <a:t> gibi çok sayıda enzimin yapısında bulunur</a:t>
          </a:r>
          <a:endParaRPr lang="en-US" sz="2100" kern="1200" dirty="0">
            <a:latin typeface="Comic Sans MS" panose="030F0902030302020204" pitchFamily="66" charset="0"/>
          </a:endParaRPr>
        </a:p>
      </dsp:txBody>
      <dsp:txXfrm>
        <a:off x="0" y="2048767"/>
        <a:ext cx="6978594" cy="1024071"/>
      </dsp:txXfrm>
    </dsp:sp>
    <dsp:sp modelId="{FAEE374A-1CA6-1048-A1A3-0CE5D5E8CB3D}">
      <dsp:nvSpPr>
        <dsp:cNvPr id="0" name=""/>
        <dsp:cNvSpPr/>
      </dsp:nvSpPr>
      <dsp:spPr>
        <a:xfrm>
          <a:off x="0" y="3072838"/>
          <a:ext cx="697859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394C1B-B773-CD44-B9FD-A9D4B545CCAD}">
      <dsp:nvSpPr>
        <dsp:cNvPr id="0" name=""/>
        <dsp:cNvSpPr/>
      </dsp:nvSpPr>
      <dsp:spPr>
        <a:xfrm>
          <a:off x="0" y="3072838"/>
          <a:ext cx="6978594" cy="102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latin typeface="Comic Sans MS" panose="030F0902030302020204" pitchFamily="66" charset="0"/>
            </a:rPr>
            <a:t>Serbest demir çok küçük oranlarda bile hücre membranı ve diğer hücresel kompanentlere zarar verir</a:t>
          </a:r>
          <a:endParaRPr lang="en-US" sz="2100" kern="1200">
            <a:latin typeface="Comic Sans MS" panose="030F0902030302020204" pitchFamily="66" charset="0"/>
          </a:endParaRPr>
        </a:p>
      </dsp:txBody>
      <dsp:txXfrm>
        <a:off x="0" y="3072838"/>
        <a:ext cx="6978594" cy="1024071"/>
      </dsp:txXfrm>
    </dsp:sp>
    <dsp:sp modelId="{4A308343-5372-944D-8DC1-3741420DC80D}">
      <dsp:nvSpPr>
        <dsp:cNvPr id="0" name=""/>
        <dsp:cNvSpPr/>
      </dsp:nvSpPr>
      <dsp:spPr>
        <a:xfrm>
          <a:off x="0" y="4096909"/>
          <a:ext cx="697859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578AF-F656-8548-B732-37552D4B259E}">
      <dsp:nvSpPr>
        <dsp:cNvPr id="0" name=""/>
        <dsp:cNvSpPr/>
      </dsp:nvSpPr>
      <dsp:spPr>
        <a:xfrm>
          <a:off x="0" y="4096909"/>
          <a:ext cx="6978594" cy="102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latin typeface="Comic Sans MS" panose="030F0902030302020204" pitchFamily="66" charset="0"/>
            </a:rPr>
            <a:t>Membranları serbest olarak geçmediği için özel taşıyıcılara ihtiyaç gösterir</a:t>
          </a:r>
          <a:endParaRPr lang="en-US" sz="2100" kern="1200">
            <a:latin typeface="Comic Sans MS" panose="030F0902030302020204" pitchFamily="66" charset="0"/>
          </a:endParaRPr>
        </a:p>
      </dsp:txBody>
      <dsp:txXfrm>
        <a:off x="0" y="4096909"/>
        <a:ext cx="6978594" cy="10240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AD1D5-1AC3-4695-9E59-73CB6443CDC2}">
      <dsp:nvSpPr>
        <dsp:cNvPr id="0" name=""/>
        <dsp:cNvSpPr/>
      </dsp:nvSpPr>
      <dsp:spPr>
        <a:xfrm>
          <a:off x="-83235" y="10012"/>
          <a:ext cx="8467492" cy="1519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EAAB1-DBA7-4046-8D7B-F65762F50BC6}">
      <dsp:nvSpPr>
        <dsp:cNvPr id="0" name=""/>
        <dsp:cNvSpPr/>
      </dsp:nvSpPr>
      <dsp:spPr>
        <a:xfrm>
          <a:off x="376439" y="351919"/>
          <a:ext cx="837407" cy="8357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3285E6-40BB-4221-B3F6-D7D0AF2F04FF}">
      <dsp:nvSpPr>
        <dsp:cNvPr id="0" name=""/>
        <dsp:cNvSpPr/>
      </dsp:nvSpPr>
      <dsp:spPr>
        <a:xfrm>
          <a:off x="1673521" y="10012"/>
          <a:ext cx="6640088" cy="152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980" tIns="160980" rIns="160980" bIns="160980" numCol="1" spcCol="1270" anchor="ctr" anchorCtr="0">
          <a:noAutofit/>
        </a:bodyPr>
        <a:lstStyle/>
        <a:p>
          <a:pPr marL="0" lvl="0" indent="0" algn="l" defTabSz="889000">
            <a:lnSpc>
              <a:spcPct val="90000"/>
            </a:lnSpc>
            <a:spcBef>
              <a:spcPct val="0"/>
            </a:spcBef>
            <a:spcAft>
              <a:spcPct val="35000"/>
            </a:spcAft>
            <a:buNone/>
          </a:pPr>
          <a:r>
            <a:rPr lang="tr-TR" sz="2000" kern="1200" dirty="0">
              <a:latin typeface="Comic Sans MS" panose="030F0902030302020204" pitchFamily="66" charset="0"/>
            </a:rPr>
            <a:t>Demirin </a:t>
          </a:r>
          <a:r>
            <a:rPr lang="tr-TR" sz="2000" kern="1200" dirty="0" err="1">
              <a:latin typeface="Comic Sans MS" panose="030F0902030302020204" pitchFamily="66" charset="0"/>
            </a:rPr>
            <a:t>fiziyolojik</a:t>
          </a:r>
          <a:r>
            <a:rPr lang="tr-TR" sz="2000" kern="1200" dirty="0">
              <a:latin typeface="Comic Sans MS" panose="030F0902030302020204" pitchFamily="66" charset="0"/>
            </a:rPr>
            <a:t> bir atılım yolu yoktur. Vücuttan atılımı sadece deri, GIS ve GÜS gibi organların epitel hücrelerinin dökülmesi ve bayanlarda </a:t>
          </a:r>
          <a:r>
            <a:rPr lang="tr-TR" sz="2000" kern="1200" dirty="0" err="1">
              <a:latin typeface="Comic Sans MS" panose="030F0902030302020204" pitchFamily="66" charset="0"/>
            </a:rPr>
            <a:t>mensturasyon</a:t>
          </a:r>
          <a:r>
            <a:rPr lang="tr-TR" sz="2000" kern="1200" dirty="0">
              <a:latin typeface="Comic Sans MS" panose="030F0902030302020204" pitchFamily="66" charset="0"/>
            </a:rPr>
            <a:t> ile vücuttan kaybedilir</a:t>
          </a:r>
          <a:endParaRPr lang="en-US" sz="2000" kern="1200" dirty="0">
            <a:latin typeface="Comic Sans MS" panose="030F0902030302020204" pitchFamily="66" charset="0"/>
          </a:endParaRPr>
        </a:p>
      </dsp:txBody>
      <dsp:txXfrm>
        <a:off x="1673521" y="10012"/>
        <a:ext cx="6640088" cy="1521071"/>
      </dsp:txXfrm>
    </dsp:sp>
    <dsp:sp modelId="{026C71F2-9407-46EC-9CA1-5A1E8ADAB562}">
      <dsp:nvSpPr>
        <dsp:cNvPr id="0" name=""/>
        <dsp:cNvSpPr/>
      </dsp:nvSpPr>
      <dsp:spPr>
        <a:xfrm>
          <a:off x="-83235" y="1899829"/>
          <a:ext cx="8467492" cy="1519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1D087-6D3E-472E-9D62-DA4EE00D88CC}">
      <dsp:nvSpPr>
        <dsp:cNvPr id="0" name=""/>
        <dsp:cNvSpPr/>
      </dsp:nvSpPr>
      <dsp:spPr>
        <a:xfrm>
          <a:off x="376439" y="2241736"/>
          <a:ext cx="837407" cy="8357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32E8A-59CA-4796-B8B4-0F3099442E10}">
      <dsp:nvSpPr>
        <dsp:cNvPr id="0" name=""/>
        <dsp:cNvSpPr/>
      </dsp:nvSpPr>
      <dsp:spPr>
        <a:xfrm>
          <a:off x="1673521" y="1899829"/>
          <a:ext cx="6640088" cy="152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980" tIns="160980" rIns="160980" bIns="160980" numCol="1" spcCol="1270" anchor="ctr" anchorCtr="0">
          <a:noAutofit/>
        </a:bodyPr>
        <a:lstStyle/>
        <a:p>
          <a:pPr marL="0" lvl="0" indent="0" algn="l" defTabSz="1111250">
            <a:lnSpc>
              <a:spcPct val="90000"/>
            </a:lnSpc>
            <a:spcBef>
              <a:spcPct val="0"/>
            </a:spcBef>
            <a:spcAft>
              <a:spcPct val="35000"/>
            </a:spcAft>
            <a:buNone/>
          </a:pPr>
          <a:r>
            <a:rPr lang="tr-TR" sz="2500" kern="1200" dirty="0">
              <a:latin typeface="Comic Sans MS" panose="030F0902030302020204" pitchFamily="66" charset="0"/>
            </a:rPr>
            <a:t>Epitel hücrelerinin dökülmesi ile günlük kayıp ortalama 1mg </a:t>
          </a:r>
          <a:r>
            <a:rPr lang="tr-TR" sz="2500" kern="1200" dirty="0" err="1">
              <a:latin typeface="Comic Sans MS" panose="030F0902030302020204" pitchFamily="66" charset="0"/>
            </a:rPr>
            <a:t>dır</a:t>
          </a:r>
          <a:endParaRPr lang="en-US" sz="2500" kern="1200" dirty="0">
            <a:latin typeface="Comic Sans MS" panose="030F0902030302020204" pitchFamily="66" charset="0"/>
          </a:endParaRPr>
        </a:p>
      </dsp:txBody>
      <dsp:txXfrm>
        <a:off x="1673521" y="1899829"/>
        <a:ext cx="6640088" cy="1521071"/>
      </dsp:txXfrm>
    </dsp:sp>
    <dsp:sp modelId="{B4274640-02C2-41E1-8918-00912CF514FF}">
      <dsp:nvSpPr>
        <dsp:cNvPr id="0" name=""/>
        <dsp:cNvSpPr/>
      </dsp:nvSpPr>
      <dsp:spPr>
        <a:xfrm>
          <a:off x="-83235" y="3789645"/>
          <a:ext cx="8467492" cy="1519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A6B22-1940-44B4-A867-ABA3C86B9ECD}">
      <dsp:nvSpPr>
        <dsp:cNvPr id="0" name=""/>
        <dsp:cNvSpPr/>
      </dsp:nvSpPr>
      <dsp:spPr>
        <a:xfrm>
          <a:off x="376439" y="4131552"/>
          <a:ext cx="837407" cy="8357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8C179C-060C-4ED5-BB77-496AE21FC4BB}">
      <dsp:nvSpPr>
        <dsp:cNvPr id="0" name=""/>
        <dsp:cNvSpPr/>
      </dsp:nvSpPr>
      <dsp:spPr>
        <a:xfrm>
          <a:off x="1436404" y="3789645"/>
          <a:ext cx="7114323" cy="152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980" tIns="160980" rIns="160980" bIns="160980" numCol="1" spcCol="1270" anchor="ctr" anchorCtr="0">
          <a:noAutofit/>
        </a:bodyPr>
        <a:lstStyle/>
        <a:p>
          <a:pPr marL="0" lvl="0" indent="0" algn="l" defTabSz="1111250">
            <a:lnSpc>
              <a:spcPct val="90000"/>
            </a:lnSpc>
            <a:spcBef>
              <a:spcPct val="0"/>
            </a:spcBef>
            <a:spcAft>
              <a:spcPct val="35000"/>
            </a:spcAft>
            <a:buNone/>
          </a:pPr>
          <a:r>
            <a:rPr lang="tr-TR" sz="2500" kern="1200" dirty="0">
              <a:latin typeface="Comic Sans MS" panose="030F0902030302020204" pitchFamily="66" charset="0"/>
            </a:rPr>
            <a:t>Bu nedenle vücut demir dengesini belirleyen tek faktör GIS demir </a:t>
          </a:r>
          <a:r>
            <a:rPr lang="tr-TR" sz="2500" kern="1200" dirty="0" err="1">
              <a:latin typeface="Comic Sans MS" panose="030F0902030302020204" pitchFamily="66" charset="0"/>
            </a:rPr>
            <a:t>absorbsiyonudur</a:t>
          </a:r>
          <a:endParaRPr lang="en-US" sz="2500" kern="1200" dirty="0">
            <a:latin typeface="Comic Sans MS" panose="030F0902030302020204" pitchFamily="66" charset="0"/>
          </a:endParaRPr>
        </a:p>
      </dsp:txBody>
      <dsp:txXfrm>
        <a:off x="1436404" y="3789645"/>
        <a:ext cx="7114323" cy="15210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70815-CF37-B542-9E09-EF71C5DF15E8}">
      <dsp:nvSpPr>
        <dsp:cNvPr id="0" name=""/>
        <dsp:cNvSpPr/>
      </dsp:nvSpPr>
      <dsp:spPr>
        <a:xfrm>
          <a:off x="1266630" y="1068"/>
          <a:ext cx="2477079" cy="1486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latin typeface="Comic Sans MS" panose="030F0902030302020204" pitchFamily="66" charset="0"/>
            </a:rPr>
            <a:t>Fonksiyonel demir vücutta esas olarak oksijen taşınmasında ve enzimlerde kullanılır</a:t>
          </a:r>
          <a:endParaRPr lang="en-US" sz="1800" kern="1200" dirty="0">
            <a:solidFill>
              <a:schemeClr val="tx1"/>
            </a:solidFill>
            <a:latin typeface="Comic Sans MS" panose="030F0902030302020204" pitchFamily="66" charset="0"/>
          </a:endParaRPr>
        </a:p>
      </dsp:txBody>
      <dsp:txXfrm>
        <a:off x="1266630" y="1068"/>
        <a:ext cx="2477079" cy="1486247"/>
      </dsp:txXfrm>
    </dsp:sp>
    <dsp:sp modelId="{1C93788E-A961-CA49-9DA2-6B1186D2F4A2}">
      <dsp:nvSpPr>
        <dsp:cNvPr id="0" name=""/>
        <dsp:cNvSpPr/>
      </dsp:nvSpPr>
      <dsp:spPr>
        <a:xfrm>
          <a:off x="3991418" y="1068"/>
          <a:ext cx="2477079" cy="14862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solidFill>
                <a:schemeClr val="tx1"/>
              </a:solidFill>
              <a:latin typeface="Comic Sans MS" panose="030F0902030302020204" pitchFamily="66" charset="0"/>
            </a:rPr>
            <a:t>Heme</a:t>
          </a:r>
          <a:r>
            <a:rPr lang="tr-TR" sz="1800" kern="1200" dirty="0">
              <a:solidFill>
                <a:schemeClr val="tx1"/>
              </a:solidFill>
              <a:latin typeface="Comic Sans MS" panose="030F0902030302020204" pitchFamily="66" charset="0"/>
            </a:rPr>
            <a:t> </a:t>
          </a:r>
          <a:r>
            <a:rPr lang="tr-TR" sz="1800" kern="1200" dirty="0" err="1">
              <a:solidFill>
                <a:schemeClr val="tx1"/>
              </a:solidFill>
              <a:latin typeface="Comic Sans MS" panose="030F0902030302020204" pitchFamily="66" charset="0"/>
            </a:rPr>
            <a:t>protoporfirin</a:t>
          </a:r>
          <a:r>
            <a:rPr lang="tr-TR" sz="1800" kern="1200" dirty="0">
              <a:solidFill>
                <a:schemeClr val="tx1"/>
              </a:solidFill>
              <a:latin typeface="Comic Sans MS" panose="030F0902030302020204" pitchFamily="66" charset="0"/>
            </a:rPr>
            <a:t> </a:t>
          </a:r>
          <a:r>
            <a:rPr lang="tr-TR" sz="1800" kern="1200" dirty="0" err="1">
              <a:solidFill>
                <a:schemeClr val="tx1"/>
              </a:solidFill>
              <a:latin typeface="Comic Sans MS" panose="030F0902030302020204" pitchFamily="66" charset="0"/>
            </a:rPr>
            <a:t>IX’a</a:t>
          </a:r>
          <a:r>
            <a:rPr lang="tr-TR" sz="1800" kern="1200" dirty="0">
              <a:solidFill>
                <a:schemeClr val="tx1"/>
              </a:solidFill>
              <a:latin typeface="Comic Sans MS" panose="030F0902030302020204" pitchFamily="66" charset="0"/>
            </a:rPr>
            <a:t> </a:t>
          </a:r>
          <a:r>
            <a:rPr lang="tr-TR" sz="1800" kern="1200" dirty="0" err="1">
              <a:solidFill>
                <a:schemeClr val="tx1"/>
              </a:solidFill>
              <a:highlight>
                <a:srgbClr val="FFFF00"/>
              </a:highlight>
              <a:latin typeface="Comic Sans MS" panose="030F0902030302020204" pitchFamily="66" charset="0"/>
            </a:rPr>
            <a:t>ferroşelataz</a:t>
          </a:r>
          <a:r>
            <a:rPr lang="tr-TR" sz="1800" kern="1200" dirty="0">
              <a:solidFill>
                <a:schemeClr val="tx1"/>
              </a:solidFill>
              <a:latin typeface="Comic Sans MS" panose="030F0902030302020204" pitchFamily="66" charset="0"/>
            </a:rPr>
            <a:t> enzimi vasıtasıyla F+2 eklenmesi sonucu oluşur</a:t>
          </a:r>
          <a:endParaRPr lang="en-US" sz="1800" kern="1200" dirty="0">
            <a:solidFill>
              <a:schemeClr val="tx1"/>
            </a:solidFill>
            <a:latin typeface="Comic Sans MS" panose="030F0902030302020204" pitchFamily="66" charset="0"/>
          </a:endParaRPr>
        </a:p>
      </dsp:txBody>
      <dsp:txXfrm>
        <a:off x="3991418" y="1068"/>
        <a:ext cx="2477079" cy="1486247"/>
      </dsp:txXfrm>
    </dsp:sp>
    <dsp:sp modelId="{59AA60C4-2383-E944-8FF2-612F4C65C4D3}">
      <dsp:nvSpPr>
        <dsp:cNvPr id="0" name=""/>
        <dsp:cNvSpPr/>
      </dsp:nvSpPr>
      <dsp:spPr>
        <a:xfrm>
          <a:off x="6716205" y="1068"/>
          <a:ext cx="2477079" cy="14862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solidFill>
                <a:schemeClr val="tx1"/>
              </a:solidFill>
              <a:latin typeface="Comic Sans MS" panose="030F0902030302020204" pitchFamily="66" charset="0"/>
            </a:rPr>
            <a:t>Hemdeki demir atomu oksijeni revesibl olarak bağlayıp bırakabilme özelliğine sahiptir</a:t>
          </a:r>
          <a:endParaRPr lang="en-US" sz="1800" kern="1200">
            <a:solidFill>
              <a:schemeClr val="tx1"/>
            </a:solidFill>
            <a:latin typeface="Comic Sans MS" panose="030F0902030302020204" pitchFamily="66" charset="0"/>
          </a:endParaRPr>
        </a:p>
      </dsp:txBody>
      <dsp:txXfrm>
        <a:off x="6716205" y="1068"/>
        <a:ext cx="2477079" cy="1486247"/>
      </dsp:txXfrm>
    </dsp:sp>
    <dsp:sp modelId="{ACAAB637-7D1E-0043-BAC1-F882D1846E7B}">
      <dsp:nvSpPr>
        <dsp:cNvPr id="0" name=""/>
        <dsp:cNvSpPr/>
      </dsp:nvSpPr>
      <dsp:spPr>
        <a:xfrm>
          <a:off x="1266630" y="1735024"/>
          <a:ext cx="2477079" cy="14862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solidFill>
                <a:schemeClr val="tx1"/>
              </a:solidFill>
              <a:latin typeface="Comic Sans MS" panose="030F0902030302020204" pitchFamily="66" charset="0"/>
            </a:rPr>
            <a:t>Normal koşullarda hemoglobin vücut demirinin 2/3’ünü içerir</a:t>
          </a:r>
          <a:endParaRPr lang="en-US" sz="1800" kern="1200">
            <a:solidFill>
              <a:schemeClr val="tx1"/>
            </a:solidFill>
            <a:latin typeface="Comic Sans MS" panose="030F0902030302020204" pitchFamily="66" charset="0"/>
          </a:endParaRPr>
        </a:p>
      </dsp:txBody>
      <dsp:txXfrm>
        <a:off x="1266630" y="1735024"/>
        <a:ext cx="2477079" cy="1486247"/>
      </dsp:txXfrm>
    </dsp:sp>
    <dsp:sp modelId="{8F59C2E0-E4A2-D34F-B116-2E971A91B1AC}">
      <dsp:nvSpPr>
        <dsp:cNvPr id="0" name=""/>
        <dsp:cNvSpPr/>
      </dsp:nvSpPr>
      <dsp:spPr>
        <a:xfrm>
          <a:off x="3991418" y="1735024"/>
          <a:ext cx="2477079" cy="14862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solidFill>
                <a:schemeClr val="tx1"/>
              </a:solidFill>
              <a:highlight>
                <a:srgbClr val="FFFF00"/>
              </a:highlight>
              <a:latin typeface="Comic Sans MS" panose="030F0902030302020204" pitchFamily="66" charset="0"/>
            </a:rPr>
            <a:t>1 ml eritrosit, 1mg demir içerir</a:t>
          </a:r>
          <a:endParaRPr lang="en-US" sz="1800" kern="1200" dirty="0">
            <a:solidFill>
              <a:schemeClr val="tx1"/>
            </a:solidFill>
            <a:highlight>
              <a:srgbClr val="FFFF00"/>
            </a:highlight>
            <a:latin typeface="Comic Sans MS" panose="030F0902030302020204" pitchFamily="66" charset="0"/>
          </a:endParaRPr>
        </a:p>
      </dsp:txBody>
      <dsp:txXfrm>
        <a:off x="3991418" y="1735024"/>
        <a:ext cx="2477079" cy="1486247"/>
      </dsp:txXfrm>
    </dsp:sp>
    <dsp:sp modelId="{E23E5722-FCCD-ED4A-A22A-ACBDFBB235B0}">
      <dsp:nvSpPr>
        <dsp:cNvPr id="0" name=""/>
        <dsp:cNvSpPr/>
      </dsp:nvSpPr>
      <dsp:spPr>
        <a:xfrm>
          <a:off x="6716205" y="1735024"/>
          <a:ext cx="2477079" cy="1486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a:solidFill>
                <a:schemeClr val="tx1"/>
              </a:solidFill>
              <a:latin typeface="Comic Sans MS" panose="030F0902030302020204" pitchFamily="66" charset="0"/>
            </a:rPr>
            <a:t>Peroksidaz, katalaz ve sitokrom gibi heme içeren enzimlerde de demir bulunur</a:t>
          </a:r>
          <a:endParaRPr lang="en-US" sz="1800" kern="1200">
            <a:solidFill>
              <a:schemeClr val="tx1"/>
            </a:solidFill>
            <a:latin typeface="Comic Sans MS" panose="030F0902030302020204" pitchFamily="66" charset="0"/>
          </a:endParaRPr>
        </a:p>
      </dsp:txBody>
      <dsp:txXfrm>
        <a:off x="6716205" y="1735024"/>
        <a:ext cx="2477079" cy="1486247"/>
      </dsp:txXfrm>
    </dsp:sp>
    <dsp:sp modelId="{A66CCE36-B473-1E41-B9A4-11EA8F6609DC}">
      <dsp:nvSpPr>
        <dsp:cNvPr id="0" name=""/>
        <dsp:cNvSpPr/>
      </dsp:nvSpPr>
      <dsp:spPr>
        <a:xfrm>
          <a:off x="1312989" y="3468979"/>
          <a:ext cx="7833937" cy="164642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err="1">
              <a:solidFill>
                <a:schemeClr val="tx1"/>
              </a:solidFill>
              <a:latin typeface="Comic Sans MS" panose="030F0902030302020204" pitchFamily="66" charset="0"/>
            </a:rPr>
            <a:t>Non-heme</a:t>
          </a:r>
          <a:r>
            <a:rPr lang="tr-TR" sz="1800" kern="1200" dirty="0">
              <a:solidFill>
                <a:schemeClr val="tx1"/>
              </a:solidFill>
              <a:latin typeface="Comic Sans MS" panose="030F0902030302020204" pitchFamily="66" charset="0"/>
            </a:rPr>
            <a:t> demir amine </a:t>
          </a:r>
          <a:r>
            <a:rPr lang="tr-TR" sz="1800" kern="1200" dirty="0" err="1">
              <a:solidFill>
                <a:schemeClr val="tx1"/>
              </a:solidFill>
              <a:latin typeface="Comic Sans MS" panose="030F0902030302020204" pitchFamily="66" charset="0"/>
            </a:rPr>
            <a:t>nörotransmitter</a:t>
          </a:r>
          <a:r>
            <a:rPr lang="tr-TR" sz="1800" kern="1200" dirty="0">
              <a:solidFill>
                <a:schemeClr val="tx1"/>
              </a:solidFill>
              <a:latin typeface="Comic Sans MS" panose="030F0902030302020204" pitchFamily="66" charset="0"/>
            </a:rPr>
            <a:t> metabolizması, </a:t>
          </a:r>
          <a:r>
            <a:rPr lang="tr-TR" sz="1800" kern="1200" dirty="0" err="1">
              <a:solidFill>
                <a:schemeClr val="tx1"/>
              </a:solidFill>
              <a:latin typeface="Comic Sans MS" panose="030F0902030302020204" pitchFamily="66" charset="0"/>
            </a:rPr>
            <a:t>ribonükleotid</a:t>
          </a:r>
          <a:r>
            <a:rPr lang="tr-TR" sz="1800" kern="1200" dirty="0">
              <a:solidFill>
                <a:schemeClr val="tx1"/>
              </a:solidFill>
              <a:latin typeface="Comic Sans MS" panose="030F0902030302020204" pitchFamily="66" charset="0"/>
            </a:rPr>
            <a:t> redüksiyonu ve </a:t>
          </a:r>
          <a:r>
            <a:rPr lang="tr-TR" sz="1800" kern="1200" dirty="0" err="1">
              <a:solidFill>
                <a:schemeClr val="tx1"/>
              </a:solidFill>
              <a:latin typeface="Comic Sans MS" panose="030F0902030302020204" pitchFamily="66" charset="0"/>
            </a:rPr>
            <a:t>metionin</a:t>
          </a:r>
          <a:r>
            <a:rPr lang="tr-TR" sz="1800" kern="1200" dirty="0">
              <a:solidFill>
                <a:schemeClr val="tx1"/>
              </a:solidFill>
              <a:latin typeface="Comic Sans MS" panose="030F0902030302020204" pitchFamily="66" charset="0"/>
            </a:rPr>
            <a:t> sentezi gibi reaksiyonlarda rol alan enzimlerde bulunur. Bunların eksikliği DEA de görülen bazı bulgulardan sorumludur</a:t>
          </a:r>
          <a:endParaRPr lang="en-US" sz="1800" kern="1200" dirty="0">
            <a:solidFill>
              <a:schemeClr val="tx1"/>
            </a:solidFill>
            <a:latin typeface="Comic Sans MS" panose="030F0902030302020204" pitchFamily="66" charset="0"/>
          </a:endParaRPr>
        </a:p>
      </dsp:txBody>
      <dsp:txXfrm>
        <a:off x="1312989" y="3468979"/>
        <a:ext cx="7833937" cy="16464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D1C9-A93A-8543-8BFC-393B151E0B28}">
      <dsp:nvSpPr>
        <dsp:cNvPr id="0" name=""/>
        <dsp:cNvSpPr/>
      </dsp:nvSpPr>
      <dsp:spPr>
        <a:xfrm>
          <a:off x="0" y="1865"/>
          <a:ext cx="10480429" cy="12995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solidFill>
                <a:schemeClr val="tx1"/>
              </a:solidFill>
              <a:latin typeface="Comic Sans MS" panose="030F0902030302020204" pitchFamily="66" charset="0"/>
            </a:rPr>
            <a:t>Depo demiri </a:t>
          </a:r>
          <a:r>
            <a:rPr lang="tr-TR" sz="2800" kern="1200" dirty="0" err="1">
              <a:solidFill>
                <a:schemeClr val="tx1"/>
              </a:solidFill>
              <a:highlight>
                <a:srgbClr val="FFFF00"/>
              </a:highlight>
              <a:latin typeface="Comic Sans MS" panose="030F0902030302020204" pitchFamily="66" charset="0"/>
            </a:rPr>
            <a:t>ferritin</a:t>
          </a:r>
          <a:r>
            <a:rPr lang="tr-TR" sz="2800" kern="1200" dirty="0">
              <a:solidFill>
                <a:schemeClr val="tx1"/>
              </a:solidFill>
              <a:latin typeface="Comic Sans MS" panose="030F0902030302020204" pitchFamily="66" charset="0"/>
            </a:rPr>
            <a:t> ve </a:t>
          </a:r>
          <a:r>
            <a:rPr lang="tr-TR" sz="2800" kern="1200" dirty="0" err="1">
              <a:solidFill>
                <a:schemeClr val="tx1"/>
              </a:solidFill>
              <a:highlight>
                <a:srgbClr val="FFFF00"/>
              </a:highlight>
              <a:latin typeface="Comic Sans MS" panose="030F0902030302020204" pitchFamily="66" charset="0"/>
            </a:rPr>
            <a:t>hemosiderin</a:t>
          </a:r>
          <a:r>
            <a:rPr lang="tr-TR" sz="2800" kern="1200" dirty="0">
              <a:solidFill>
                <a:schemeClr val="tx1"/>
              </a:solidFill>
              <a:highlight>
                <a:srgbClr val="FFFF00"/>
              </a:highlight>
              <a:latin typeface="Comic Sans MS" panose="030F0902030302020204" pitchFamily="66" charset="0"/>
            </a:rPr>
            <a:t> </a:t>
          </a:r>
          <a:r>
            <a:rPr lang="tr-TR" sz="2800" kern="1200" dirty="0">
              <a:solidFill>
                <a:schemeClr val="tx1"/>
              </a:solidFill>
              <a:latin typeface="Comic Sans MS" panose="030F0902030302020204" pitchFamily="66" charset="0"/>
            </a:rPr>
            <a:t>olmak üzere iki şekilde bulunur</a:t>
          </a:r>
          <a:endParaRPr lang="en-US" sz="2800" kern="1200" dirty="0">
            <a:solidFill>
              <a:schemeClr val="tx1"/>
            </a:solidFill>
            <a:latin typeface="Comic Sans MS" panose="030F0902030302020204" pitchFamily="66" charset="0"/>
          </a:endParaRPr>
        </a:p>
      </dsp:txBody>
      <dsp:txXfrm>
        <a:off x="63437" y="65302"/>
        <a:ext cx="10353555" cy="1172633"/>
      </dsp:txXfrm>
    </dsp:sp>
    <dsp:sp modelId="{079FE996-74D2-284C-8BD9-9A8E7A6BE65E}">
      <dsp:nvSpPr>
        <dsp:cNvPr id="0" name=""/>
        <dsp:cNvSpPr/>
      </dsp:nvSpPr>
      <dsp:spPr>
        <a:xfrm>
          <a:off x="0" y="1312102"/>
          <a:ext cx="10480429" cy="129950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solidFill>
                <a:schemeClr val="tx1"/>
              </a:solidFill>
              <a:latin typeface="Comic Sans MS" panose="030F0902030302020204" pitchFamily="66" charset="0"/>
            </a:rPr>
            <a:t>Depo demirinin büyük çoğunluğu ferritin şeklinde karaciğer ve makrofajlarda bulunur</a:t>
          </a:r>
          <a:endParaRPr lang="en-US" sz="2800" kern="1200">
            <a:solidFill>
              <a:schemeClr val="tx1"/>
            </a:solidFill>
            <a:latin typeface="Comic Sans MS" panose="030F0902030302020204" pitchFamily="66" charset="0"/>
          </a:endParaRPr>
        </a:p>
      </dsp:txBody>
      <dsp:txXfrm>
        <a:off x="63437" y="1375539"/>
        <a:ext cx="10353555" cy="1172633"/>
      </dsp:txXfrm>
    </dsp:sp>
    <dsp:sp modelId="{3B52A8A7-5F59-8247-B885-557BEE1D53EE}">
      <dsp:nvSpPr>
        <dsp:cNvPr id="0" name=""/>
        <dsp:cNvSpPr/>
      </dsp:nvSpPr>
      <dsp:spPr>
        <a:xfrm>
          <a:off x="0" y="2622339"/>
          <a:ext cx="10480429" cy="129950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solidFill>
                <a:schemeClr val="tx1"/>
              </a:solidFill>
              <a:latin typeface="Comic Sans MS" panose="030F0902030302020204" pitchFamily="66" charset="0"/>
            </a:rPr>
            <a:t>Ferritin demiri nonreaktif formda tutar ve ihtiyaç halinde dolaşıma verir</a:t>
          </a:r>
          <a:endParaRPr lang="en-US" sz="2800" kern="1200">
            <a:solidFill>
              <a:schemeClr val="tx1"/>
            </a:solidFill>
            <a:latin typeface="Comic Sans MS" panose="030F0902030302020204" pitchFamily="66" charset="0"/>
          </a:endParaRPr>
        </a:p>
      </dsp:txBody>
      <dsp:txXfrm>
        <a:off x="63437" y="2685776"/>
        <a:ext cx="10353555" cy="1172633"/>
      </dsp:txXfrm>
    </dsp:sp>
    <dsp:sp modelId="{88003B61-480D-844E-AB64-B69BF5D0357E}">
      <dsp:nvSpPr>
        <dsp:cNvPr id="0" name=""/>
        <dsp:cNvSpPr/>
      </dsp:nvSpPr>
      <dsp:spPr>
        <a:xfrm>
          <a:off x="0" y="3932577"/>
          <a:ext cx="10480429" cy="12995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solidFill>
                <a:schemeClr val="tx1"/>
              </a:solidFill>
              <a:latin typeface="Comic Sans MS" panose="030F0902030302020204" pitchFamily="66" charset="0"/>
            </a:rPr>
            <a:t>Hemosiderin demirin çeşitli protein ve moleküllerle şelatlar oluşturmuş şeklidir. Zor çözündüğü için acil ihtiyaçlar için kullanılamaz</a:t>
          </a:r>
          <a:endParaRPr lang="en-US" sz="2800" kern="1200">
            <a:solidFill>
              <a:schemeClr val="tx1"/>
            </a:solidFill>
            <a:latin typeface="Comic Sans MS" panose="030F0902030302020204" pitchFamily="66" charset="0"/>
          </a:endParaRPr>
        </a:p>
      </dsp:txBody>
      <dsp:txXfrm>
        <a:off x="63437" y="3996014"/>
        <a:ext cx="10353555" cy="11726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C7927-BAE2-9140-9789-88A81013E708}">
      <dsp:nvSpPr>
        <dsp:cNvPr id="0" name=""/>
        <dsp:cNvSpPr/>
      </dsp:nvSpPr>
      <dsp:spPr>
        <a:xfrm>
          <a:off x="3241" y="3013"/>
          <a:ext cx="3827633" cy="144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err="1">
              <a:solidFill>
                <a:schemeClr val="tx1"/>
              </a:solidFill>
              <a:highlight>
                <a:srgbClr val="FFFF00"/>
              </a:highlight>
              <a:latin typeface="Comic Sans MS" panose="030F0902030302020204" pitchFamily="66" charset="0"/>
            </a:rPr>
            <a:t>Duedonumdan</a:t>
          </a:r>
          <a:r>
            <a:rPr lang="tr-TR" sz="2800" b="1" kern="1200" dirty="0">
              <a:latin typeface="Comic Sans MS" panose="030F0902030302020204" pitchFamily="66" charset="0"/>
            </a:rPr>
            <a:t> emilir</a:t>
          </a:r>
          <a:endParaRPr lang="en-US" sz="2800" b="1" kern="1200" dirty="0">
            <a:latin typeface="Comic Sans MS" panose="030F0902030302020204" pitchFamily="66" charset="0"/>
          </a:endParaRPr>
        </a:p>
      </dsp:txBody>
      <dsp:txXfrm>
        <a:off x="74002" y="73774"/>
        <a:ext cx="3686111" cy="1308027"/>
      </dsp:txXfrm>
    </dsp:sp>
    <dsp:sp modelId="{47916798-AD57-0941-9549-855C074E545D}">
      <dsp:nvSpPr>
        <dsp:cNvPr id="0" name=""/>
        <dsp:cNvSpPr/>
      </dsp:nvSpPr>
      <dsp:spPr>
        <a:xfrm>
          <a:off x="3241" y="1525041"/>
          <a:ext cx="4835823" cy="144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b="1" kern="1200" dirty="0">
              <a:latin typeface="Comic Sans MS" panose="030F0902030302020204" pitchFamily="66" charset="0"/>
            </a:rPr>
            <a:t>Mukozal hücre yüzeyinde bulunan DMT1 ile olur</a:t>
          </a:r>
          <a:endParaRPr lang="en-US" sz="2700" b="1" kern="1200" dirty="0">
            <a:latin typeface="Comic Sans MS" panose="030F0902030302020204" pitchFamily="66" charset="0"/>
          </a:endParaRPr>
        </a:p>
      </dsp:txBody>
      <dsp:txXfrm>
        <a:off x="74002" y="1595802"/>
        <a:ext cx="4694301" cy="1308027"/>
      </dsp:txXfrm>
    </dsp:sp>
    <dsp:sp modelId="{D42BA1BD-A8B4-0D43-BDCF-F316B40619A5}">
      <dsp:nvSpPr>
        <dsp:cNvPr id="0" name=""/>
        <dsp:cNvSpPr/>
      </dsp:nvSpPr>
      <dsp:spPr>
        <a:xfrm>
          <a:off x="3241" y="3047068"/>
          <a:ext cx="6637551" cy="144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b="1" kern="1200" dirty="0">
              <a:latin typeface="Comic Sans MS" panose="030F0902030302020204" pitchFamily="66" charset="0"/>
            </a:rPr>
            <a:t>Kana </a:t>
          </a:r>
          <a:r>
            <a:rPr lang="tr-TR" sz="2700" b="1" kern="1200" dirty="0" err="1">
              <a:latin typeface="Comic Sans MS" panose="030F0902030302020204" pitchFamily="66" charset="0"/>
            </a:rPr>
            <a:t>ferroportin</a:t>
          </a:r>
          <a:r>
            <a:rPr lang="tr-TR" sz="2700" b="1" kern="1200" dirty="0">
              <a:latin typeface="Comic Sans MS" panose="030F0902030302020204" pitchFamily="66" charset="0"/>
            </a:rPr>
            <a:t> </a:t>
          </a:r>
          <a:r>
            <a:rPr lang="tr-TR" sz="2700" b="1" kern="1200" dirty="0" err="1">
              <a:latin typeface="Comic Sans MS" panose="030F0902030302020204" pitchFamily="66" charset="0"/>
            </a:rPr>
            <a:t>yolula</a:t>
          </a:r>
          <a:r>
            <a:rPr lang="tr-TR" sz="2700" b="1" kern="1200" dirty="0">
              <a:latin typeface="Comic Sans MS" panose="030F0902030302020204" pitchFamily="66" charset="0"/>
            </a:rPr>
            <a:t> geçer</a:t>
          </a:r>
          <a:endParaRPr lang="en-US" sz="2700" b="1" kern="1200" dirty="0">
            <a:latin typeface="Comic Sans MS" panose="030F0902030302020204" pitchFamily="66" charset="0"/>
          </a:endParaRPr>
        </a:p>
      </dsp:txBody>
      <dsp:txXfrm>
        <a:off x="74002" y="3117829"/>
        <a:ext cx="6496029" cy="1308027"/>
      </dsp:txXfrm>
    </dsp:sp>
    <dsp:sp modelId="{06C4C932-4889-B74B-A365-D23B900A710C}">
      <dsp:nvSpPr>
        <dsp:cNvPr id="0" name=""/>
        <dsp:cNvSpPr/>
      </dsp:nvSpPr>
      <dsp:spPr>
        <a:xfrm>
          <a:off x="3241" y="4569095"/>
          <a:ext cx="6637551" cy="144954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b="1" kern="1200">
              <a:latin typeface="Comic Sans MS" panose="030F0902030302020204" pitchFamily="66" charset="0"/>
            </a:rPr>
            <a:t>Burda transferine bağlanır</a:t>
          </a:r>
          <a:endParaRPr lang="en-US" sz="2700" b="1" kern="1200">
            <a:latin typeface="Comic Sans MS" panose="030F0902030302020204" pitchFamily="66" charset="0"/>
          </a:endParaRPr>
        </a:p>
      </dsp:txBody>
      <dsp:txXfrm>
        <a:off x="74002" y="4639856"/>
        <a:ext cx="6496029" cy="130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252EB-A05E-954A-A6B0-8D1683C9FD5B}">
      <dsp:nvSpPr>
        <dsp:cNvPr id="0" name=""/>
        <dsp:cNvSpPr/>
      </dsp:nvSpPr>
      <dsp:spPr>
        <a:xfrm>
          <a:off x="0" y="0"/>
          <a:ext cx="736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1D5E8-8CF5-B348-9D67-30E4F59602BD}">
      <dsp:nvSpPr>
        <dsp:cNvPr id="0" name=""/>
        <dsp:cNvSpPr/>
      </dsp:nvSpPr>
      <dsp:spPr>
        <a:xfrm>
          <a:off x="0" y="0"/>
          <a:ext cx="7365600" cy="250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tr-TR" sz="2800" kern="1200" dirty="0"/>
        </a:p>
        <a:p>
          <a:pPr marL="0" lvl="0" indent="0" algn="l" defTabSz="1244600">
            <a:lnSpc>
              <a:spcPct val="90000"/>
            </a:lnSpc>
            <a:spcBef>
              <a:spcPct val="0"/>
            </a:spcBef>
            <a:spcAft>
              <a:spcPct val="35000"/>
            </a:spcAft>
            <a:buNone/>
          </a:pPr>
          <a:r>
            <a:rPr lang="tr-TR" sz="2800" kern="1200" dirty="0"/>
            <a:t>Genellikle </a:t>
          </a:r>
          <a:r>
            <a:rPr lang="tr-TR" sz="2800" kern="1200" dirty="0" err="1"/>
            <a:t>Hb</a:t>
          </a:r>
          <a:r>
            <a:rPr lang="tr-TR" sz="2800" kern="1200" dirty="0"/>
            <a:t> konsantrasyonu ile birlikte eritrosit sayısı ve </a:t>
          </a:r>
          <a:r>
            <a:rPr lang="tr-TR" sz="2800" kern="1200" dirty="0" err="1"/>
            <a:t>hematokrit</a:t>
          </a:r>
          <a:r>
            <a:rPr lang="tr-TR" sz="2800" kern="1200" dirty="0"/>
            <a:t> değeri de azalmıştır.</a:t>
          </a:r>
          <a:endParaRPr lang="en-US" sz="2800" kern="1200" dirty="0"/>
        </a:p>
      </dsp:txBody>
      <dsp:txXfrm>
        <a:off x="0" y="0"/>
        <a:ext cx="7365600" cy="2507876"/>
      </dsp:txXfrm>
    </dsp:sp>
    <dsp:sp modelId="{287F3919-092C-0740-8F39-482D1D3255B7}">
      <dsp:nvSpPr>
        <dsp:cNvPr id="0" name=""/>
        <dsp:cNvSpPr/>
      </dsp:nvSpPr>
      <dsp:spPr>
        <a:xfrm>
          <a:off x="0" y="2507876"/>
          <a:ext cx="736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23615-0F6A-D648-ACFC-75FA0C8FCD7E}">
      <dsp:nvSpPr>
        <dsp:cNvPr id="0" name=""/>
        <dsp:cNvSpPr/>
      </dsp:nvSpPr>
      <dsp:spPr>
        <a:xfrm>
          <a:off x="0" y="2507876"/>
          <a:ext cx="7365600" cy="2507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Comic Sans MS" panose="030F0902030302020204" pitchFamily="66" charset="0"/>
            </a:rPr>
            <a:t>Ancak bu bir kural değildir: </a:t>
          </a:r>
          <a:r>
            <a:rPr lang="tr-TR" sz="2800" kern="1200" dirty="0"/>
            <a:t>Bazen, eritrosit sayısı normal ya da artmış olduğu halde, bu eritrositlerin içerisindeki </a:t>
          </a:r>
          <a:r>
            <a:rPr lang="tr-TR" sz="2800" kern="1200" dirty="0" err="1"/>
            <a:t>Hb</a:t>
          </a:r>
          <a:r>
            <a:rPr lang="tr-TR" sz="2800" kern="1200" dirty="0"/>
            <a:t> miktarının normalden az olması ile anemi tanısı konabilir. Örneğin: </a:t>
          </a:r>
          <a:r>
            <a:rPr lang="el-GR" sz="2800" kern="1200" dirty="0"/>
            <a:t>β</a:t>
          </a:r>
          <a:r>
            <a:rPr lang="tr-TR" sz="2800" kern="1200" dirty="0"/>
            <a:t>-</a:t>
          </a:r>
          <a:r>
            <a:rPr lang="tr-TR" sz="2800" kern="1200" dirty="0" err="1"/>
            <a:t>thalassemia</a:t>
          </a:r>
          <a:r>
            <a:rPr lang="tr-TR" sz="2800" kern="1200" dirty="0"/>
            <a:t> minör</a:t>
          </a:r>
          <a:endParaRPr lang="en-US" sz="2800" kern="1200" dirty="0"/>
        </a:p>
      </dsp:txBody>
      <dsp:txXfrm>
        <a:off x="0" y="2507876"/>
        <a:ext cx="7365600" cy="25078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AECF3-6D72-EB4C-8227-ADE40766BB98}">
      <dsp:nvSpPr>
        <dsp:cNvPr id="0" name=""/>
        <dsp:cNvSpPr/>
      </dsp:nvSpPr>
      <dsp:spPr>
        <a:xfrm>
          <a:off x="0" y="20860"/>
          <a:ext cx="5210615" cy="23250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kern="1200" dirty="0">
              <a:solidFill>
                <a:schemeClr val="tx1"/>
              </a:solidFill>
              <a:highlight>
                <a:srgbClr val="FFFF00"/>
              </a:highlight>
            </a:rPr>
            <a:t>Transferin </a:t>
          </a:r>
          <a:r>
            <a:rPr lang="tr-TR" sz="3300" kern="1200" dirty="0"/>
            <a:t>demiri kullanılacağı dokulara götürür</a:t>
          </a:r>
          <a:endParaRPr lang="en-US" sz="3300" kern="1200" dirty="0"/>
        </a:p>
      </dsp:txBody>
      <dsp:txXfrm>
        <a:off x="113499" y="134359"/>
        <a:ext cx="4983617" cy="2098047"/>
      </dsp:txXfrm>
    </dsp:sp>
    <dsp:sp modelId="{C52F4DCE-CDE8-2049-831D-9599E0BB42EF}">
      <dsp:nvSpPr>
        <dsp:cNvPr id="0" name=""/>
        <dsp:cNvSpPr/>
      </dsp:nvSpPr>
      <dsp:spPr>
        <a:xfrm>
          <a:off x="0" y="2440946"/>
          <a:ext cx="5210615" cy="2325045"/>
        </a:xfrm>
        <a:prstGeom prst="roundRect">
          <a:avLst/>
        </a:prstGeom>
        <a:solidFill>
          <a:schemeClr val="accent2">
            <a:hueOff val="1485725"/>
            <a:satOff val="-1418"/>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tr-TR" sz="3300" kern="1200"/>
            <a:t>Hücre yüzeyinde bulunan TFR ile demir-transferin kompleksi hücre içine girer</a:t>
          </a:r>
          <a:endParaRPr lang="en-US" sz="3300" kern="1200"/>
        </a:p>
      </dsp:txBody>
      <dsp:txXfrm>
        <a:off x="113499" y="2554445"/>
        <a:ext cx="4983617" cy="209804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5007B-BBFE-4540-90D6-C10E86D56C85}">
      <dsp:nvSpPr>
        <dsp:cNvPr id="0" name=""/>
        <dsp:cNvSpPr/>
      </dsp:nvSpPr>
      <dsp:spPr>
        <a:xfrm>
          <a:off x="0" y="648"/>
          <a:ext cx="8234965" cy="1517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9BCDA-C365-4B11-9CFD-63CD92B9014F}">
      <dsp:nvSpPr>
        <dsp:cNvPr id="0" name=""/>
        <dsp:cNvSpPr/>
      </dsp:nvSpPr>
      <dsp:spPr>
        <a:xfrm>
          <a:off x="459108" y="342134"/>
          <a:ext cx="834742" cy="834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37B9F-5EF0-4BA3-A04D-AA2863715263}">
      <dsp:nvSpPr>
        <dsp:cNvPr id="0" name=""/>
        <dsp:cNvSpPr/>
      </dsp:nvSpPr>
      <dsp:spPr>
        <a:xfrm>
          <a:off x="1752959" y="648"/>
          <a:ext cx="6482005" cy="151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25" tIns="160625" rIns="160625" bIns="160625" numCol="1" spcCol="1270" anchor="ctr" anchorCtr="0">
          <a:noAutofit/>
        </a:bodyPr>
        <a:lstStyle/>
        <a:p>
          <a:pPr marL="0" lvl="0" indent="0" algn="l" defTabSz="1066800">
            <a:lnSpc>
              <a:spcPct val="90000"/>
            </a:lnSpc>
            <a:spcBef>
              <a:spcPct val="0"/>
            </a:spcBef>
            <a:spcAft>
              <a:spcPct val="35000"/>
            </a:spcAft>
            <a:buNone/>
          </a:pPr>
          <a:r>
            <a:rPr lang="tr-TR" sz="2400" kern="1200"/>
            <a:t>Demir eksikliği anemisinin en sık nedeni kan kaybıdır</a:t>
          </a:r>
          <a:endParaRPr lang="en-US" sz="2400" kern="1200"/>
        </a:p>
      </dsp:txBody>
      <dsp:txXfrm>
        <a:off x="1752959" y="648"/>
        <a:ext cx="6482005" cy="1517713"/>
      </dsp:txXfrm>
    </dsp:sp>
    <dsp:sp modelId="{FFD2C336-5D48-4421-A5C3-89D282028F0B}">
      <dsp:nvSpPr>
        <dsp:cNvPr id="0" name=""/>
        <dsp:cNvSpPr/>
      </dsp:nvSpPr>
      <dsp:spPr>
        <a:xfrm>
          <a:off x="0" y="1897791"/>
          <a:ext cx="8234965" cy="1517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1E768-E1AB-4FE4-ABE3-88D55008AE13}">
      <dsp:nvSpPr>
        <dsp:cNvPr id="0" name=""/>
        <dsp:cNvSpPr/>
      </dsp:nvSpPr>
      <dsp:spPr>
        <a:xfrm>
          <a:off x="459108" y="2239276"/>
          <a:ext cx="834742" cy="834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5436F7-1841-4717-B561-8F4E93ED7B4B}">
      <dsp:nvSpPr>
        <dsp:cNvPr id="0" name=""/>
        <dsp:cNvSpPr/>
      </dsp:nvSpPr>
      <dsp:spPr>
        <a:xfrm>
          <a:off x="1752959" y="1897791"/>
          <a:ext cx="6482005" cy="151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25" tIns="160625" rIns="160625" bIns="160625" numCol="1" spcCol="1270" anchor="ctr" anchorCtr="0">
          <a:noAutofit/>
        </a:bodyPr>
        <a:lstStyle/>
        <a:p>
          <a:pPr marL="0" lvl="0" indent="0" algn="l" defTabSz="1066800">
            <a:lnSpc>
              <a:spcPct val="90000"/>
            </a:lnSpc>
            <a:spcBef>
              <a:spcPct val="0"/>
            </a:spcBef>
            <a:spcAft>
              <a:spcPct val="35000"/>
            </a:spcAft>
            <a:buNone/>
          </a:pPr>
          <a:r>
            <a:rPr lang="tr-TR" sz="2400" kern="1200"/>
            <a:t>Kanamaların büyük çoğunlu az miktarlarda olduğu için gözle görülmez ancak ayrıntılı incelemelerle tespit edilebilir</a:t>
          </a:r>
          <a:endParaRPr lang="en-US" sz="2400" kern="1200"/>
        </a:p>
      </dsp:txBody>
      <dsp:txXfrm>
        <a:off x="1752959" y="1897791"/>
        <a:ext cx="6482005" cy="1517713"/>
      </dsp:txXfrm>
    </dsp:sp>
    <dsp:sp modelId="{B71E9038-2A0C-4161-A8EF-B003C3727133}">
      <dsp:nvSpPr>
        <dsp:cNvPr id="0" name=""/>
        <dsp:cNvSpPr/>
      </dsp:nvSpPr>
      <dsp:spPr>
        <a:xfrm>
          <a:off x="0" y="3794933"/>
          <a:ext cx="8234965" cy="15177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AF1BC-0A01-4869-BDC0-7C36582DEEB2}">
      <dsp:nvSpPr>
        <dsp:cNvPr id="0" name=""/>
        <dsp:cNvSpPr/>
      </dsp:nvSpPr>
      <dsp:spPr>
        <a:xfrm>
          <a:off x="459108" y="4136419"/>
          <a:ext cx="834742" cy="834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CA383-58EE-4827-9AF6-96F4C18E5D18}">
      <dsp:nvSpPr>
        <dsp:cNvPr id="0" name=""/>
        <dsp:cNvSpPr/>
      </dsp:nvSpPr>
      <dsp:spPr>
        <a:xfrm>
          <a:off x="1752959" y="3794933"/>
          <a:ext cx="6482005" cy="151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25" tIns="160625" rIns="160625" bIns="160625" numCol="1" spcCol="1270" anchor="ctr" anchorCtr="0">
          <a:noAutofit/>
        </a:bodyPr>
        <a:lstStyle/>
        <a:p>
          <a:pPr marL="0" lvl="0" indent="0" algn="l" defTabSz="1066800">
            <a:lnSpc>
              <a:spcPct val="90000"/>
            </a:lnSpc>
            <a:spcBef>
              <a:spcPct val="0"/>
            </a:spcBef>
            <a:spcAft>
              <a:spcPct val="35000"/>
            </a:spcAft>
            <a:buNone/>
          </a:pPr>
          <a:r>
            <a:rPr lang="tr-TR" sz="2400" kern="1200"/>
            <a:t>Kanamaların en sık görüldüğü bölge gastrointestinal sitemdir</a:t>
          </a:r>
          <a:endParaRPr lang="en-US" sz="2400" kern="1200"/>
        </a:p>
      </dsp:txBody>
      <dsp:txXfrm>
        <a:off x="1752959" y="3794933"/>
        <a:ext cx="6482005" cy="151771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21230-347D-DE4F-B375-295083A53256}">
      <dsp:nvSpPr>
        <dsp:cNvPr id="0" name=""/>
        <dsp:cNvSpPr/>
      </dsp:nvSpPr>
      <dsp:spPr>
        <a:xfrm>
          <a:off x="0" y="45075"/>
          <a:ext cx="6302087"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Diyet</a:t>
          </a:r>
          <a:endParaRPr lang="en-US" sz="2300" kern="1200"/>
        </a:p>
      </dsp:txBody>
      <dsp:txXfrm>
        <a:off x="26930" y="72005"/>
        <a:ext cx="6248227" cy="497795"/>
      </dsp:txXfrm>
    </dsp:sp>
    <dsp:sp modelId="{CCC10D49-7DDA-DB4B-A0F7-992E697EDA70}">
      <dsp:nvSpPr>
        <dsp:cNvPr id="0" name=""/>
        <dsp:cNvSpPr/>
      </dsp:nvSpPr>
      <dsp:spPr>
        <a:xfrm>
          <a:off x="0" y="662970"/>
          <a:ext cx="6302087" cy="551655"/>
        </a:xfrm>
        <a:prstGeom prst="roundRect">
          <a:avLst/>
        </a:prstGeom>
        <a:solidFill>
          <a:schemeClr val="accent5">
            <a:hueOff val="500599"/>
            <a:satOff val="394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Absorbsiyon bozukluğu</a:t>
          </a:r>
          <a:endParaRPr lang="en-US" sz="2300" kern="1200"/>
        </a:p>
      </dsp:txBody>
      <dsp:txXfrm>
        <a:off x="26930" y="689900"/>
        <a:ext cx="6248227" cy="497795"/>
      </dsp:txXfrm>
    </dsp:sp>
    <dsp:sp modelId="{830D6459-1E15-8040-9766-4DD76195DDC7}">
      <dsp:nvSpPr>
        <dsp:cNvPr id="0" name=""/>
        <dsp:cNvSpPr/>
      </dsp:nvSpPr>
      <dsp:spPr>
        <a:xfrm>
          <a:off x="0" y="1280865"/>
          <a:ext cx="6302087" cy="551655"/>
        </a:xfrm>
        <a:prstGeom prst="roundRect">
          <a:avLst/>
        </a:prstGeom>
        <a:solidFill>
          <a:schemeClr val="accent5">
            <a:hueOff val="1001199"/>
            <a:satOff val="7881"/>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Kan Kaybı</a:t>
          </a:r>
          <a:endParaRPr lang="en-US" sz="2300" kern="1200"/>
        </a:p>
      </dsp:txBody>
      <dsp:txXfrm>
        <a:off x="26930" y="1307795"/>
        <a:ext cx="6248227" cy="497795"/>
      </dsp:txXfrm>
    </dsp:sp>
    <dsp:sp modelId="{E03DEC0C-3E04-F24D-A5CA-BF45E8759D12}">
      <dsp:nvSpPr>
        <dsp:cNvPr id="0" name=""/>
        <dsp:cNvSpPr/>
      </dsp:nvSpPr>
      <dsp:spPr>
        <a:xfrm>
          <a:off x="0" y="1832521"/>
          <a:ext cx="6302087" cy="276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09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kern="1200" dirty="0"/>
            <a:t>GIS</a:t>
          </a:r>
          <a:endParaRPr lang="en-US" sz="1800" kern="1200" dirty="0"/>
        </a:p>
        <a:p>
          <a:pPr marL="171450" lvl="1" indent="-171450" algn="l" defTabSz="800100">
            <a:lnSpc>
              <a:spcPct val="90000"/>
            </a:lnSpc>
            <a:spcBef>
              <a:spcPct val="0"/>
            </a:spcBef>
            <a:spcAft>
              <a:spcPct val="20000"/>
            </a:spcAft>
            <a:buChar char="•"/>
          </a:pPr>
          <a:r>
            <a:rPr lang="tr-TR" sz="1800" kern="1200"/>
            <a:t>Menstürasyon</a:t>
          </a:r>
          <a:endParaRPr lang="en-US" sz="1800" kern="1200"/>
        </a:p>
        <a:p>
          <a:pPr marL="171450" lvl="1" indent="-171450" algn="l" defTabSz="800100">
            <a:lnSpc>
              <a:spcPct val="90000"/>
            </a:lnSpc>
            <a:spcBef>
              <a:spcPct val="0"/>
            </a:spcBef>
            <a:spcAft>
              <a:spcPct val="20000"/>
            </a:spcAft>
            <a:buChar char="•"/>
          </a:pPr>
          <a:r>
            <a:rPr lang="tr-TR" sz="1800" kern="1200"/>
            <a:t>Kan verme</a:t>
          </a:r>
          <a:endParaRPr lang="en-US" sz="1800" kern="1200"/>
        </a:p>
        <a:p>
          <a:pPr marL="171450" lvl="1" indent="-171450" algn="l" defTabSz="800100">
            <a:lnSpc>
              <a:spcPct val="90000"/>
            </a:lnSpc>
            <a:spcBef>
              <a:spcPct val="0"/>
            </a:spcBef>
            <a:spcAft>
              <a:spcPct val="20000"/>
            </a:spcAft>
            <a:buChar char="•"/>
          </a:pPr>
          <a:r>
            <a:rPr lang="tr-TR" sz="1800" kern="1200"/>
            <a:t>Alveoler hemoraji</a:t>
          </a:r>
          <a:endParaRPr lang="en-US" sz="1800" kern="1200"/>
        </a:p>
        <a:p>
          <a:pPr marL="171450" lvl="1" indent="-171450" algn="l" defTabSz="800100">
            <a:lnSpc>
              <a:spcPct val="90000"/>
            </a:lnSpc>
            <a:spcBef>
              <a:spcPct val="0"/>
            </a:spcBef>
            <a:spcAft>
              <a:spcPct val="20000"/>
            </a:spcAft>
            <a:buChar char="•"/>
          </a:pPr>
          <a:r>
            <a:rPr lang="tr-TR" sz="1800" kern="1200" dirty="0" err="1"/>
            <a:t>Hemoglobinüri</a:t>
          </a:r>
          <a:endParaRPr lang="en-US" sz="1800" kern="1200" dirty="0"/>
        </a:p>
        <a:p>
          <a:pPr marL="171450" lvl="1" indent="-171450" algn="l" defTabSz="800100">
            <a:lnSpc>
              <a:spcPct val="90000"/>
            </a:lnSpc>
            <a:spcBef>
              <a:spcPct val="0"/>
            </a:spcBef>
            <a:spcAft>
              <a:spcPct val="20000"/>
            </a:spcAft>
            <a:buChar char="•"/>
          </a:pPr>
          <a:r>
            <a:rPr lang="tr-TR" sz="1800" kern="1200" dirty="0" err="1"/>
            <a:t>Herediter</a:t>
          </a:r>
          <a:r>
            <a:rPr lang="tr-TR" sz="1800" kern="1200" dirty="0"/>
            <a:t> hemorajik </a:t>
          </a:r>
          <a:r>
            <a:rPr lang="tr-TR" sz="1800" kern="1200" dirty="0" err="1"/>
            <a:t>telenjiektazi</a:t>
          </a:r>
          <a:endParaRPr lang="en-US" sz="1800" kern="1200" dirty="0"/>
        </a:p>
        <a:p>
          <a:pPr marL="171450" lvl="1" indent="-171450" algn="l" defTabSz="800100">
            <a:lnSpc>
              <a:spcPct val="90000"/>
            </a:lnSpc>
            <a:spcBef>
              <a:spcPct val="0"/>
            </a:spcBef>
            <a:spcAft>
              <a:spcPct val="20000"/>
            </a:spcAft>
            <a:buChar char="•"/>
          </a:pPr>
          <a:r>
            <a:rPr lang="tr-TR" sz="1800" kern="1200"/>
            <a:t>Nozokomial kan kaybı</a:t>
          </a:r>
          <a:endParaRPr lang="en-US" sz="1800" kern="1200"/>
        </a:p>
        <a:p>
          <a:pPr marL="171450" lvl="1" indent="-171450" algn="l" defTabSz="800100">
            <a:lnSpc>
              <a:spcPct val="90000"/>
            </a:lnSpc>
            <a:spcBef>
              <a:spcPct val="0"/>
            </a:spcBef>
            <a:spcAft>
              <a:spcPct val="20000"/>
            </a:spcAft>
            <a:buChar char="•"/>
          </a:pPr>
          <a:r>
            <a:rPr lang="tr-TR" sz="1800" kern="1200"/>
            <a:t>KBY</a:t>
          </a:r>
          <a:endParaRPr lang="en-US" sz="1800" kern="1200"/>
        </a:p>
        <a:p>
          <a:pPr marL="171450" lvl="1" indent="-171450" algn="l" defTabSz="800100">
            <a:lnSpc>
              <a:spcPct val="90000"/>
            </a:lnSpc>
            <a:spcBef>
              <a:spcPct val="0"/>
            </a:spcBef>
            <a:spcAft>
              <a:spcPct val="20000"/>
            </a:spcAft>
            <a:buChar char="•"/>
          </a:pPr>
          <a:r>
            <a:rPr lang="tr-TR" sz="1800" kern="1200"/>
            <a:t>Koşucu anemisi</a:t>
          </a:r>
          <a:endParaRPr lang="en-US" sz="1800" kern="1200"/>
        </a:p>
      </dsp:txBody>
      <dsp:txXfrm>
        <a:off x="0" y="1832521"/>
        <a:ext cx="6302087" cy="2761380"/>
      </dsp:txXfrm>
    </dsp:sp>
    <dsp:sp modelId="{95B17C0F-11AD-1E4B-A621-18C6DDB62E54}">
      <dsp:nvSpPr>
        <dsp:cNvPr id="0" name=""/>
        <dsp:cNvSpPr/>
      </dsp:nvSpPr>
      <dsp:spPr>
        <a:xfrm>
          <a:off x="0" y="4593901"/>
          <a:ext cx="6302087" cy="551655"/>
        </a:xfrm>
        <a:prstGeom prst="roundRect">
          <a:avLst/>
        </a:prstGeom>
        <a:solidFill>
          <a:schemeClr val="accent5">
            <a:hueOff val="1501798"/>
            <a:satOff val="11821"/>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Gebelik ve laktasyon</a:t>
          </a:r>
          <a:endParaRPr lang="en-US" sz="2300" kern="1200"/>
        </a:p>
      </dsp:txBody>
      <dsp:txXfrm>
        <a:off x="26930" y="4620831"/>
        <a:ext cx="6248227" cy="49779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659DD-003B-E14B-A32D-459EBD28A712}">
      <dsp:nvSpPr>
        <dsp:cNvPr id="0" name=""/>
        <dsp:cNvSpPr/>
      </dsp:nvSpPr>
      <dsp:spPr>
        <a:xfrm>
          <a:off x="0" y="287302"/>
          <a:ext cx="4710112"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46854E-4DB9-BF43-967C-BC632EF89A72}">
      <dsp:nvSpPr>
        <dsp:cNvPr id="0" name=""/>
        <dsp:cNvSpPr/>
      </dsp:nvSpPr>
      <dsp:spPr>
        <a:xfrm>
          <a:off x="235505" y="36382"/>
          <a:ext cx="329707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22" tIns="0" rIns="124622" bIns="0" numCol="1" spcCol="1270" anchor="ctr" anchorCtr="0">
          <a:noAutofit/>
        </a:bodyPr>
        <a:lstStyle/>
        <a:p>
          <a:pPr marL="0" lvl="0" indent="0" algn="l" defTabSz="755650">
            <a:lnSpc>
              <a:spcPct val="90000"/>
            </a:lnSpc>
            <a:spcBef>
              <a:spcPct val="0"/>
            </a:spcBef>
            <a:spcAft>
              <a:spcPct val="35000"/>
            </a:spcAft>
            <a:buNone/>
          </a:pPr>
          <a:r>
            <a:rPr lang="tr-TR" sz="1700" kern="1200"/>
            <a:t>Semptom olmayabilir</a:t>
          </a:r>
          <a:endParaRPr lang="en-US" sz="1700" kern="1200"/>
        </a:p>
      </dsp:txBody>
      <dsp:txXfrm>
        <a:off x="260003" y="60880"/>
        <a:ext cx="3248082" cy="452844"/>
      </dsp:txXfrm>
    </dsp:sp>
    <dsp:sp modelId="{75E22763-029C-004F-86D2-57D72A9D9B02}">
      <dsp:nvSpPr>
        <dsp:cNvPr id="0" name=""/>
        <dsp:cNvSpPr/>
      </dsp:nvSpPr>
      <dsp:spPr>
        <a:xfrm>
          <a:off x="0" y="1058422"/>
          <a:ext cx="4710112" cy="4283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EDA2E-42F2-3940-8D9D-A8EB821B9406}">
      <dsp:nvSpPr>
        <dsp:cNvPr id="0" name=""/>
        <dsp:cNvSpPr/>
      </dsp:nvSpPr>
      <dsp:spPr>
        <a:xfrm>
          <a:off x="235505" y="807502"/>
          <a:ext cx="329707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22" tIns="0" rIns="124622" bIns="0" numCol="1" spcCol="1270" anchor="ctr" anchorCtr="0">
          <a:noAutofit/>
        </a:bodyPr>
        <a:lstStyle/>
        <a:p>
          <a:pPr marL="0" lvl="0" indent="0" algn="l" defTabSz="755650">
            <a:lnSpc>
              <a:spcPct val="90000"/>
            </a:lnSpc>
            <a:spcBef>
              <a:spcPct val="0"/>
            </a:spcBef>
            <a:spcAft>
              <a:spcPct val="35000"/>
            </a:spcAft>
            <a:buNone/>
          </a:pPr>
          <a:r>
            <a:rPr lang="tr-TR" sz="1700" kern="1200"/>
            <a:t>Altta yatan hastalıkla ilgili</a:t>
          </a:r>
          <a:endParaRPr lang="en-US" sz="1700" kern="1200"/>
        </a:p>
      </dsp:txBody>
      <dsp:txXfrm>
        <a:off x="260003" y="832000"/>
        <a:ext cx="3248082" cy="452844"/>
      </dsp:txXfrm>
    </dsp:sp>
    <dsp:sp modelId="{FE7B6A4D-B18B-4248-BC06-F34EB87E138F}">
      <dsp:nvSpPr>
        <dsp:cNvPr id="0" name=""/>
        <dsp:cNvSpPr/>
      </dsp:nvSpPr>
      <dsp:spPr>
        <a:xfrm>
          <a:off x="0" y="1829542"/>
          <a:ext cx="4710112" cy="26774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5557" tIns="354076" rIns="365557" bIns="120904" numCol="1" spcCol="1270" anchor="t" anchorCtr="0">
          <a:noAutofit/>
        </a:bodyPr>
        <a:lstStyle/>
        <a:p>
          <a:pPr marL="171450" lvl="1" indent="-171450" algn="l" defTabSz="755650">
            <a:lnSpc>
              <a:spcPct val="90000"/>
            </a:lnSpc>
            <a:spcBef>
              <a:spcPct val="0"/>
            </a:spcBef>
            <a:spcAft>
              <a:spcPct val="15000"/>
            </a:spcAft>
            <a:buChar char="•"/>
          </a:pPr>
          <a:r>
            <a:rPr lang="tr-TR" sz="1700" kern="1200"/>
            <a:t>Çarpıntı</a:t>
          </a:r>
          <a:endParaRPr lang="en-US" sz="1700" kern="1200"/>
        </a:p>
        <a:p>
          <a:pPr marL="171450" lvl="1" indent="-171450" algn="l" defTabSz="755650">
            <a:lnSpc>
              <a:spcPct val="90000"/>
            </a:lnSpc>
            <a:spcBef>
              <a:spcPct val="0"/>
            </a:spcBef>
            <a:spcAft>
              <a:spcPct val="15000"/>
            </a:spcAft>
            <a:buChar char="•"/>
          </a:pPr>
          <a:r>
            <a:rPr lang="tr-TR" sz="1700" kern="1200"/>
            <a:t>T</a:t>
          </a:r>
          <a:r>
            <a:rPr lang="en-US" sz="1700" kern="1200"/>
            <a:t>innitus</a:t>
          </a:r>
        </a:p>
        <a:p>
          <a:pPr marL="171450" lvl="1" indent="-171450" algn="l" defTabSz="755650">
            <a:lnSpc>
              <a:spcPct val="90000"/>
            </a:lnSpc>
            <a:spcBef>
              <a:spcPct val="0"/>
            </a:spcBef>
            <a:spcAft>
              <a:spcPct val="15000"/>
            </a:spcAft>
            <a:buChar char="•"/>
          </a:pPr>
          <a:r>
            <a:rPr lang="tr-TR" sz="1700" kern="1200"/>
            <a:t>Baş ağrısı</a:t>
          </a:r>
          <a:endParaRPr lang="en-US" sz="1700" kern="1200"/>
        </a:p>
        <a:p>
          <a:pPr marL="171450" lvl="1" indent="-171450" algn="l" defTabSz="755650">
            <a:lnSpc>
              <a:spcPct val="90000"/>
            </a:lnSpc>
            <a:spcBef>
              <a:spcPct val="0"/>
            </a:spcBef>
            <a:spcAft>
              <a:spcPct val="15000"/>
            </a:spcAft>
            <a:buChar char="•"/>
          </a:pPr>
          <a:r>
            <a:rPr lang="tr-TR" sz="1700" kern="1200"/>
            <a:t>İ</a:t>
          </a:r>
          <a:r>
            <a:rPr lang="en-US" sz="1700" kern="1200"/>
            <a:t>rritabilit</a:t>
          </a:r>
          <a:r>
            <a:rPr lang="tr-TR" sz="1700" kern="1200"/>
            <a:t>e</a:t>
          </a:r>
          <a:endParaRPr lang="en-US" sz="1700" kern="1200"/>
        </a:p>
        <a:p>
          <a:pPr marL="171450" lvl="1" indent="-171450" algn="l" defTabSz="755650">
            <a:lnSpc>
              <a:spcPct val="90000"/>
            </a:lnSpc>
            <a:spcBef>
              <a:spcPct val="0"/>
            </a:spcBef>
            <a:spcAft>
              <a:spcPct val="15000"/>
            </a:spcAft>
            <a:buChar char="•"/>
          </a:pPr>
          <a:r>
            <a:rPr lang="tr-TR" sz="1700" kern="1200"/>
            <a:t>Halsizlik</a:t>
          </a:r>
          <a:endParaRPr lang="en-US" sz="1700" kern="1200"/>
        </a:p>
        <a:p>
          <a:pPr marL="171450" lvl="1" indent="-171450" algn="l" defTabSz="755650">
            <a:lnSpc>
              <a:spcPct val="90000"/>
            </a:lnSpc>
            <a:spcBef>
              <a:spcPct val="0"/>
            </a:spcBef>
            <a:spcAft>
              <a:spcPct val="15000"/>
            </a:spcAft>
            <a:buChar char="•"/>
          </a:pPr>
          <a:r>
            <a:rPr lang="tr-TR" sz="1700" kern="1200"/>
            <a:t>D</a:t>
          </a:r>
          <a:r>
            <a:rPr lang="en-US" sz="1700" kern="1200"/>
            <a:t>izziness</a:t>
          </a:r>
        </a:p>
        <a:p>
          <a:pPr marL="171450" lvl="1" indent="-171450" algn="l" defTabSz="755650">
            <a:lnSpc>
              <a:spcPct val="90000"/>
            </a:lnSpc>
            <a:spcBef>
              <a:spcPct val="0"/>
            </a:spcBef>
            <a:spcAft>
              <a:spcPct val="15000"/>
            </a:spcAft>
            <a:buChar char="•"/>
          </a:pPr>
          <a:r>
            <a:rPr lang="tr-TR" sz="1700" kern="1200"/>
            <a:t>Çabuk yorulma</a:t>
          </a:r>
          <a:endParaRPr lang="en-US" sz="1700" kern="1200"/>
        </a:p>
        <a:p>
          <a:pPr marL="171450" lvl="1" indent="-171450" algn="l" defTabSz="755650">
            <a:lnSpc>
              <a:spcPct val="90000"/>
            </a:lnSpc>
            <a:spcBef>
              <a:spcPct val="0"/>
            </a:spcBef>
            <a:spcAft>
              <a:spcPct val="15000"/>
            </a:spcAft>
            <a:buChar char="•"/>
          </a:pPr>
          <a:r>
            <a:rPr lang="tr-TR" sz="1700" kern="1200"/>
            <a:t>İş performansında azalma</a:t>
          </a:r>
          <a:endParaRPr lang="en-US" sz="1700" kern="1200"/>
        </a:p>
      </dsp:txBody>
      <dsp:txXfrm>
        <a:off x="0" y="1829542"/>
        <a:ext cx="4710112" cy="2677499"/>
      </dsp:txXfrm>
    </dsp:sp>
    <dsp:sp modelId="{339DFB16-B3A8-134E-B838-696DF32D1AF5}">
      <dsp:nvSpPr>
        <dsp:cNvPr id="0" name=""/>
        <dsp:cNvSpPr/>
      </dsp:nvSpPr>
      <dsp:spPr>
        <a:xfrm>
          <a:off x="235505" y="1578622"/>
          <a:ext cx="3297078"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622" tIns="0" rIns="124622" bIns="0" numCol="1" spcCol="1270" anchor="ctr" anchorCtr="0">
          <a:noAutofit/>
        </a:bodyPr>
        <a:lstStyle/>
        <a:p>
          <a:pPr marL="0" lvl="0" indent="0" algn="l" defTabSz="755650">
            <a:lnSpc>
              <a:spcPct val="90000"/>
            </a:lnSpc>
            <a:spcBef>
              <a:spcPct val="0"/>
            </a:spcBef>
            <a:spcAft>
              <a:spcPct val="35000"/>
            </a:spcAft>
            <a:buNone/>
          </a:pPr>
          <a:r>
            <a:rPr lang="tr-TR" sz="1700" kern="1200"/>
            <a:t>Anemi ilişkili</a:t>
          </a:r>
          <a:endParaRPr lang="en-US" sz="1700" kern="1200"/>
        </a:p>
      </dsp:txBody>
      <dsp:txXfrm>
        <a:off x="260003" y="1603120"/>
        <a:ext cx="3248082" cy="4528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4AA3A-D15B-214C-9A49-0BD0A1EE167D}">
      <dsp:nvSpPr>
        <dsp:cNvPr id="0" name=""/>
        <dsp:cNvSpPr/>
      </dsp:nvSpPr>
      <dsp:spPr>
        <a:xfrm>
          <a:off x="0" y="1031760"/>
          <a:ext cx="424815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130A44-E3E4-2F4D-BC27-2385D08A7DCA}">
      <dsp:nvSpPr>
        <dsp:cNvPr id="0" name=""/>
        <dsp:cNvSpPr/>
      </dsp:nvSpPr>
      <dsp:spPr>
        <a:xfrm>
          <a:off x="212407" y="825120"/>
          <a:ext cx="2973704"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99" tIns="0" rIns="112399" bIns="0" numCol="1" spcCol="1270" anchor="ctr" anchorCtr="0">
          <a:noAutofit/>
        </a:bodyPr>
        <a:lstStyle/>
        <a:p>
          <a:pPr marL="0" lvl="0" indent="0" algn="l" defTabSz="622300">
            <a:lnSpc>
              <a:spcPct val="90000"/>
            </a:lnSpc>
            <a:spcBef>
              <a:spcPct val="0"/>
            </a:spcBef>
            <a:spcAft>
              <a:spcPct val="35000"/>
            </a:spcAft>
            <a:buNone/>
          </a:pPr>
          <a:r>
            <a:rPr lang="tr-TR" sz="1400" kern="1200"/>
            <a:t>Altta yatan hastalıga ait bulgular</a:t>
          </a:r>
          <a:endParaRPr lang="en-US" sz="1400" kern="1200"/>
        </a:p>
      </dsp:txBody>
      <dsp:txXfrm>
        <a:off x="232582" y="845295"/>
        <a:ext cx="2933354" cy="372929"/>
      </dsp:txXfrm>
    </dsp:sp>
    <dsp:sp modelId="{CC03D379-A932-374B-B5D4-60D4444BD43B}">
      <dsp:nvSpPr>
        <dsp:cNvPr id="0" name=""/>
        <dsp:cNvSpPr/>
      </dsp:nvSpPr>
      <dsp:spPr>
        <a:xfrm>
          <a:off x="0" y="1666799"/>
          <a:ext cx="424815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365DD-A0F9-4745-96BF-E5A4961EE3FF}">
      <dsp:nvSpPr>
        <dsp:cNvPr id="0" name=""/>
        <dsp:cNvSpPr/>
      </dsp:nvSpPr>
      <dsp:spPr>
        <a:xfrm>
          <a:off x="212407" y="1460160"/>
          <a:ext cx="2973704"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99" tIns="0" rIns="112399" bIns="0" numCol="1" spcCol="1270" anchor="ctr" anchorCtr="0">
          <a:noAutofit/>
        </a:bodyPr>
        <a:lstStyle/>
        <a:p>
          <a:pPr marL="0" lvl="0" indent="0" algn="l" defTabSz="622300">
            <a:lnSpc>
              <a:spcPct val="90000"/>
            </a:lnSpc>
            <a:spcBef>
              <a:spcPct val="0"/>
            </a:spcBef>
            <a:spcAft>
              <a:spcPct val="35000"/>
            </a:spcAft>
            <a:buNone/>
          </a:pPr>
          <a:r>
            <a:rPr lang="tr-TR" sz="1400" kern="1200"/>
            <a:t>Cilt ve mukozalarda solukluk</a:t>
          </a:r>
          <a:endParaRPr lang="en-US" sz="1400" kern="1200"/>
        </a:p>
      </dsp:txBody>
      <dsp:txXfrm>
        <a:off x="232582" y="1480335"/>
        <a:ext cx="2933354" cy="372929"/>
      </dsp:txXfrm>
    </dsp:sp>
    <dsp:sp modelId="{F7F2B9B0-271B-8B48-B541-11D5E10CE4ED}">
      <dsp:nvSpPr>
        <dsp:cNvPr id="0" name=""/>
        <dsp:cNvSpPr/>
      </dsp:nvSpPr>
      <dsp:spPr>
        <a:xfrm>
          <a:off x="0" y="2301840"/>
          <a:ext cx="424815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F819D7-DD43-DB42-B28A-30C741B5395C}">
      <dsp:nvSpPr>
        <dsp:cNvPr id="0" name=""/>
        <dsp:cNvSpPr/>
      </dsp:nvSpPr>
      <dsp:spPr>
        <a:xfrm>
          <a:off x="212407" y="2095200"/>
          <a:ext cx="2973704"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99" tIns="0" rIns="112399" bIns="0" numCol="1" spcCol="1270" anchor="ctr" anchorCtr="0">
          <a:noAutofit/>
        </a:bodyPr>
        <a:lstStyle/>
        <a:p>
          <a:pPr marL="0" lvl="0" indent="0" algn="l" defTabSz="622300">
            <a:lnSpc>
              <a:spcPct val="90000"/>
            </a:lnSpc>
            <a:spcBef>
              <a:spcPct val="0"/>
            </a:spcBef>
            <a:spcAft>
              <a:spcPct val="35000"/>
            </a:spcAft>
            <a:buNone/>
          </a:pPr>
          <a:r>
            <a:rPr lang="tr-TR" sz="1400" kern="1200"/>
            <a:t>Glossit</a:t>
          </a:r>
          <a:endParaRPr lang="en-US" sz="1400" kern="1200"/>
        </a:p>
      </dsp:txBody>
      <dsp:txXfrm>
        <a:off x="232582" y="2115375"/>
        <a:ext cx="2933354" cy="372929"/>
      </dsp:txXfrm>
    </dsp:sp>
    <dsp:sp modelId="{CE5AF8B3-3183-5143-8A5A-297669336067}">
      <dsp:nvSpPr>
        <dsp:cNvPr id="0" name=""/>
        <dsp:cNvSpPr/>
      </dsp:nvSpPr>
      <dsp:spPr>
        <a:xfrm>
          <a:off x="0" y="2936879"/>
          <a:ext cx="4248150" cy="352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17A02-3779-574D-BF65-593C085215FA}">
      <dsp:nvSpPr>
        <dsp:cNvPr id="0" name=""/>
        <dsp:cNvSpPr/>
      </dsp:nvSpPr>
      <dsp:spPr>
        <a:xfrm>
          <a:off x="212407" y="2730240"/>
          <a:ext cx="2973704" cy="413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99" tIns="0" rIns="112399" bIns="0" numCol="1" spcCol="1270" anchor="ctr" anchorCtr="0">
          <a:noAutofit/>
        </a:bodyPr>
        <a:lstStyle/>
        <a:p>
          <a:pPr marL="0" lvl="0" indent="0" algn="l" defTabSz="622300">
            <a:lnSpc>
              <a:spcPct val="90000"/>
            </a:lnSpc>
            <a:spcBef>
              <a:spcPct val="0"/>
            </a:spcBef>
            <a:spcAft>
              <a:spcPct val="35000"/>
            </a:spcAft>
            <a:buNone/>
          </a:pPr>
          <a:r>
            <a:rPr lang="tr-TR" sz="1400" kern="1200"/>
            <a:t>Angüler stomatit</a:t>
          </a:r>
          <a:endParaRPr lang="en-US" sz="1400" kern="1200"/>
        </a:p>
      </dsp:txBody>
      <dsp:txXfrm>
        <a:off x="232582" y="2750415"/>
        <a:ext cx="2933354" cy="37292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05E76-C256-E84A-8644-926099F7A563}">
      <dsp:nvSpPr>
        <dsp:cNvPr id="0" name=""/>
        <dsp:cNvSpPr/>
      </dsp:nvSpPr>
      <dsp:spPr>
        <a:xfrm>
          <a:off x="0" y="41183"/>
          <a:ext cx="6631259"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Hb ve hematokrit-düşük</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62258"/>
        <a:ext cx="6589109" cy="389580"/>
      </dsp:txXfrm>
    </dsp:sp>
    <dsp:sp modelId="{312285B5-CED4-9E4D-9EEB-4BF43C1EF2A4}">
      <dsp:nvSpPr>
        <dsp:cNvPr id="0" name=""/>
        <dsp:cNvSpPr/>
      </dsp:nvSpPr>
      <dsp:spPr>
        <a:xfrm>
          <a:off x="0" y="524753"/>
          <a:ext cx="6631259"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Lökosit ve trombosit:N</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545828"/>
        <a:ext cx="6589109" cy="389580"/>
      </dsp:txXfrm>
    </dsp:sp>
    <dsp:sp modelId="{D7DC7621-E13F-3D4A-844B-ECDDF9A5BF8F}">
      <dsp:nvSpPr>
        <dsp:cNvPr id="0" name=""/>
        <dsp:cNvSpPr/>
      </dsp:nvSpPr>
      <dsp:spPr>
        <a:xfrm>
          <a:off x="0" y="1008323"/>
          <a:ext cx="6631259"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MCV: düşük</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1029398"/>
        <a:ext cx="6589109" cy="389580"/>
      </dsp:txXfrm>
    </dsp:sp>
    <dsp:sp modelId="{DD09C1BD-578F-AC40-9AFA-75D973E0C384}">
      <dsp:nvSpPr>
        <dsp:cNvPr id="0" name=""/>
        <dsp:cNvSpPr/>
      </dsp:nvSpPr>
      <dsp:spPr>
        <a:xfrm>
          <a:off x="0" y="1491893"/>
          <a:ext cx="6631259"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MCH: düşük</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1512968"/>
        <a:ext cx="6589109" cy="389580"/>
      </dsp:txXfrm>
    </dsp:sp>
    <dsp:sp modelId="{00A8BA9B-5D2D-F141-B943-715CC6863B1B}">
      <dsp:nvSpPr>
        <dsp:cNvPr id="0" name=""/>
        <dsp:cNvSpPr/>
      </dsp:nvSpPr>
      <dsp:spPr>
        <a:xfrm>
          <a:off x="0" y="1975463"/>
          <a:ext cx="6631259"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PY: hipokromi, mikrositoz, anizositoz, poikilositoz</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1996538"/>
        <a:ext cx="6589109" cy="389580"/>
      </dsp:txXfrm>
    </dsp:sp>
    <dsp:sp modelId="{88420893-1E35-9743-B1E7-CF36DD9DE61C}">
      <dsp:nvSpPr>
        <dsp:cNvPr id="0" name=""/>
        <dsp:cNvSpPr/>
      </dsp:nvSpPr>
      <dsp:spPr>
        <a:xfrm>
          <a:off x="0" y="2459033"/>
          <a:ext cx="6631259"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Ferritin: düşük</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2480108"/>
        <a:ext cx="6589109" cy="389580"/>
      </dsp:txXfrm>
    </dsp:sp>
    <dsp:sp modelId="{CFAFF89C-99F5-7F4C-B275-766A7CC8DE47}">
      <dsp:nvSpPr>
        <dsp:cNvPr id="0" name=""/>
        <dsp:cNvSpPr/>
      </dsp:nvSpPr>
      <dsp:spPr>
        <a:xfrm>
          <a:off x="0" y="2942603"/>
          <a:ext cx="6631259" cy="4317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Serum demiri: düşük</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2963678"/>
        <a:ext cx="6589109" cy="389580"/>
      </dsp:txXfrm>
    </dsp:sp>
    <dsp:sp modelId="{23C76230-4B88-444A-9896-7260623CF1BC}">
      <dsp:nvSpPr>
        <dsp:cNvPr id="0" name=""/>
        <dsp:cNvSpPr/>
      </dsp:nvSpPr>
      <dsp:spPr>
        <a:xfrm>
          <a:off x="0" y="3426174"/>
          <a:ext cx="6631259" cy="4317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TDBK: artmış</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3447249"/>
        <a:ext cx="6589109" cy="389580"/>
      </dsp:txXfrm>
    </dsp:sp>
    <dsp:sp modelId="{682B5E29-3448-ED48-92BC-FD0B9D12EC99}">
      <dsp:nvSpPr>
        <dsp:cNvPr id="0" name=""/>
        <dsp:cNvSpPr/>
      </dsp:nvSpPr>
      <dsp:spPr>
        <a:xfrm>
          <a:off x="0" y="3909744"/>
          <a:ext cx="6631259"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Transferin satürasyonu: azalmış</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3930819"/>
        <a:ext cx="6589109" cy="389580"/>
      </dsp:txXfrm>
    </dsp:sp>
    <dsp:sp modelId="{87206D62-FA87-5A48-B02D-AB2B9E4925A8}">
      <dsp:nvSpPr>
        <dsp:cNvPr id="0" name=""/>
        <dsp:cNvSpPr/>
      </dsp:nvSpPr>
      <dsp:spPr>
        <a:xfrm>
          <a:off x="0" y="4393314"/>
          <a:ext cx="6631259" cy="43173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Transferin reseptörü: artmış</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4414389"/>
        <a:ext cx="6589109" cy="389580"/>
      </dsp:txXfrm>
    </dsp:sp>
    <dsp:sp modelId="{B3953FC3-9E23-124C-951F-832A17C9E780}">
      <dsp:nvSpPr>
        <dsp:cNvPr id="0" name=""/>
        <dsp:cNvSpPr/>
      </dsp:nvSpPr>
      <dsp:spPr>
        <a:xfrm>
          <a:off x="0" y="4876884"/>
          <a:ext cx="6631259"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solidFill>
                <a:schemeClr val="tx1"/>
              </a:solidFill>
              <a:latin typeface="Verdana" panose="020B0604030504040204" pitchFamily="34" charset="0"/>
              <a:ea typeface="Verdana" panose="020B0604030504040204" pitchFamily="34" charset="0"/>
              <a:cs typeface="Verdana" panose="020B0604030504040204" pitchFamily="34" charset="0"/>
            </a:rPr>
            <a:t>Eritrosit serbest protoporfirini artar</a:t>
          </a:r>
          <a:endPara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endParaRPr>
        </a:p>
      </dsp:txBody>
      <dsp:txXfrm>
        <a:off x="21075" y="4897959"/>
        <a:ext cx="6589109" cy="3895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1218E-70DB-6041-A341-D15CD776D66A}">
      <dsp:nvSpPr>
        <dsp:cNvPr id="0" name=""/>
        <dsp:cNvSpPr/>
      </dsp:nvSpPr>
      <dsp:spPr>
        <a:xfrm>
          <a:off x="0" y="2889118"/>
          <a:ext cx="5210615" cy="189557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kern="1200"/>
            <a:t>Özellikle ilk üç hastalık sık görülmektedir ve ayrımının yapılması şarttır</a:t>
          </a:r>
          <a:endParaRPr lang="en-US" sz="3200" kern="1200"/>
        </a:p>
      </dsp:txBody>
      <dsp:txXfrm>
        <a:off x="0" y="2889118"/>
        <a:ext cx="5210615" cy="1895574"/>
      </dsp:txXfrm>
    </dsp:sp>
    <dsp:sp modelId="{9F292BE0-56E9-B645-AE52-75513B4CCBFA}">
      <dsp:nvSpPr>
        <dsp:cNvPr id="0" name=""/>
        <dsp:cNvSpPr/>
      </dsp:nvSpPr>
      <dsp:spPr>
        <a:xfrm rot="10800000">
          <a:off x="0" y="2158"/>
          <a:ext cx="5210615" cy="2915393"/>
        </a:xfrm>
        <a:prstGeom prst="upArrowCallout">
          <a:avLst/>
        </a:prstGeom>
        <a:solidFill>
          <a:schemeClr val="accent2">
            <a:hueOff val="1485725"/>
            <a:satOff val="-1418"/>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tr-TR" sz="3200" kern="1200"/>
            <a:t>MCV düşük ise</a:t>
          </a:r>
          <a:endParaRPr lang="en-US" sz="3200" kern="1200"/>
        </a:p>
      </dsp:txBody>
      <dsp:txXfrm rot="-10800000">
        <a:off x="0" y="2158"/>
        <a:ext cx="5210615" cy="1023303"/>
      </dsp:txXfrm>
    </dsp:sp>
    <dsp:sp modelId="{EA6901BE-49C2-D141-946D-23D9EDC22864}">
      <dsp:nvSpPr>
        <dsp:cNvPr id="0" name=""/>
        <dsp:cNvSpPr/>
      </dsp:nvSpPr>
      <dsp:spPr>
        <a:xfrm>
          <a:off x="0" y="1025461"/>
          <a:ext cx="1302653" cy="8717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tr-TR" sz="1400" kern="1200"/>
            <a:t>Demir eksikliği</a:t>
          </a:r>
          <a:endParaRPr lang="en-US" sz="1400" kern="1200"/>
        </a:p>
      </dsp:txBody>
      <dsp:txXfrm>
        <a:off x="0" y="1025461"/>
        <a:ext cx="1302653" cy="871702"/>
      </dsp:txXfrm>
    </dsp:sp>
    <dsp:sp modelId="{763FB0E8-2C4D-CB4D-87EB-8C0B03D02D7B}">
      <dsp:nvSpPr>
        <dsp:cNvPr id="0" name=""/>
        <dsp:cNvSpPr/>
      </dsp:nvSpPr>
      <dsp:spPr>
        <a:xfrm>
          <a:off x="1302653" y="1025461"/>
          <a:ext cx="1302653" cy="871702"/>
        </a:xfrm>
        <a:prstGeom prst="rect">
          <a:avLst/>
        </a:prstGeom>
        <a:solidFill>
          <a:schemeClr val="accent2">
            <a:tint val="40000"/>
            <a:alpha val="90000"/>
            <a:hueOff val="421192"/>
            <a:satOff val="-85"/>
            <a:lumOff val="160"/>
            <a:alphaOff val="0"/>
          </a:schemeClr>
        </a:solidFill>
        <a:ln w="12700" cap="flat" cmpd="sng" algn="ctr">
          <a:solidFill>
            <a:schemeClr val="accent2">
              <a:tint val="40000"/>
              <a:alpha val="90000"/>
              <a:hueOff val="421192"/>
              <a:satOff val="-85"/>
              <a:lumOff val="1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tr-TR" sz="1400" kern="1200"/>
            <a:t>Thalassemi taşıyıcılığı</a:t>
          </a:r>
          <a:endParaRPr lang="en-US" sz="1400" kern="1200"/>
        </a:p>
      </dsp:txBody>
      <dsp:txXfrm>
        <a:off x="1302653" y="1025461"/>
        <a:ext cx="1302653" cy="871702"/>
      </dsp:txXfrm>
    </dsp:sp>
    <dsp:sp modelId="{A4DF39F9-C2E1-DD49-B49E-EFD4865A54BC}">
      <dsp:nvSpPr>
        <dsp:cNvPr id="0" name=""/>
        <dsp:cNvSpPr/>
      </dsp:nvSpPr>
      <dsp:spPr>
        <a:xfrm>
          <a:off x="2605307" y="1025461"/>
          <a:ext cx="1302653" cy="871702"/>
        </a:xfrm>
        <a:prstGeom prst="rect">
          <a:avLst/>
        </a:prstGeom>
        <a:solidFill>
          <a:schemeClr val="accent2">
            <a:tint val="40000"/>
            <a:alpha val="90000"/>
            <a:hueOff val="842383"/>
            <a:satOff val="-170"/>
            <a:lumOff val="319"/>
            <a:alphaOff val="0"/>
          </a:schemeClr>
        </a:solidFill>
        <a:ln w="12700" cap="flat" cmpd="sng" algn="ctr">
          <a:solidFill>
            <a:schemeClr val="accent2">
              <a:tint val="40000"/>
              <a:alpha val="90000"/>
              <a:hueOff val="842383"/>
              <a:satOff val="-170"/>
              <a:lumOff val="3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tr-TR" sz="1400" kern="1200"/>
            <a:t>Kronik Hastalık anemisi </a:t>
          </a:r>
          <a:endParaRPr lang="en-US" sz="1400" kern="1200"/>
        </a:p>
      </dsp:txBody>
      <dsp:txXfrm>
        <a:off x="2605307" y="1025461"/>
        <a:ext cx="1302653" cy="871702"/>
      </dsp:txXfrm>
    </dsp:sp>
    <dsp:sp modelId="{246ECD93-025B-D149-9998-99D5E3DBFDEF}">
      <dsp:nvSpPr>
        <dsp:cNvPr id="0" name=""/>
        <dsp:cNvSpPr/>
      </dsp:nvSpPr>
      <dsp:spPr>
        <a:xfrm>
          <a:off x="3907962" y="1025461"/>
          <a:ext cx="1302653" cy="871702"/>
        </a:xfrm>
        <a:prstGeom prst="rect">
          <a:avLst/>
        </a:prstGeom>
        <a:solidFill>
          <a:schemeClr val="accent2">
            <a:tint val="40000"/>
            <a:alpha val="90000"/>
            <a:hueOff val="1263575"/>
            <a:satOff val="-255"/>
            <a:lumOff val="479"/>
            <a:alphaOff val="0"/>
          </a:schemeClr>
        </a:solidFill>
        <a:ln w="12700" cap="flat" cmpd="sng" algn="ctr">
          <a:solidFill>
            <a:schemeClr val="accent2">
              <a:tint val="40000"/>
              <a:alpha val="90000"/>
              <a:hueOff val="1263575"/>
              <a:satOff val="-255"/>
              <a:lumOff val="4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tr-TR" sz="1400" kern="1200"/>
            <a:t>Sideroblastik anemi (son derece nadir)</a:t>
          </a:r>
          <a:endParaRPr lang="en-US" sz="1400" kern="1200"/>
        </a:p>
      </dsp:txBody>
      <dsp:txXfrm>
        <a:off x="3907962" y="1025461"/>
        <a:ext cx="1302653" cy="8717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0AA80-9C05-4BBD-87A4-EE1A3BFA113F}">
      <dsp:nvSpPr>
        <dsp:cNvPr id="0" name=""/>
        <dsp:cNvSpPr/>
      </dsp:nvSpPr>
      <dsp:spPr>
        <a:xfrm>
          <a:off x="136912" y="858011"/>
          <a:ext cx="903620" cy="9036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B82CB-E22E-49BF-A811-B06BF7149FB9}">
      <dsp:nvSpPr>
        <dsp:cNvPr id="0" name=""/>
        <dsp:cNvSpPr/>
      </dsp:nvSpPr>
      <dsp:spPr>
        <a:xfrm>
          <a:off x="326673" y="1047771"/>
          <a:ext cx="524100" cy="524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F249CC-0A24-4DEB-A31C-71558A053CA9}">
      <dsp:nvSpPr>
        <dsp:cNvPr id="0" name=""/>
        <dsp:cNvSpPr/>
      </dsp:nvSpPr>
      <dsp:spPr>
        <a:xfrm>
          <a:off x="1234166" y="858011"/>
          <a:ext cx="2129963" cy="9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Altta yatan faktör mutlaka aydınlatılmalıdır</a:t>
          </a:r>
          <a:endParaRPr lang="en-US" sz="1600" kern="1200"/>
        </a:p>
      </dsp:txBody>
      <dsp:txXfrm>
        <a:off x="1234166" y="858011"/>
        <a:ext cx="2129963" cy="903620"/>
      </dsp:txXfrm>
    </dsp:sp>
    <dsp:sp modelId="{C86DCE73-9D94-4A51-B524-92C0106B9972}">
      <dsp:nvSpPr>
        <dsp:cNvPr id="0" name=""/>
        <dsp:cNvSpPr/>
      </dsp:nvSpPr>
      <dsp:spPr>
        <a:xfrm>
          <a:off x="3735259" y="858011"/>
          <a:ext cx="903620" cy="9036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E563D-8838-408B-AC5A-645FEC1B0B41}">
      <dsp:nvSpPr>
        <dsp:cNvPr id="0" name=""/>
        <dsp:cNvSpPr/>
      </dsp:nvSpPr>
      <dsp:spPr>
        <a:xfrm>
          <a:off x="3925020" y="1047771"/>
          <a:ext cx="524100" cy="524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AB3885-9D24-45F8-9282-639F543153CE}">
      <dsp:nvSpPr>
        <dsp:cNvPr id="0" name=""/>
        <dsp:cNvSpPr/>
      </dsp:nvSpPr>
      <dsp:spPr>
        <a:xfrm>
          <a:off x="4832513" y="858011"/>
          <a:ext cx="2129963" cy="9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Etiyolojik inceleme yapılmadan verilecek demir tedavisi ciddi bir tıbbi hatadır</a:t>
          </a:r>
          <a:endParaRPr lang="en-US" sz="1600" kern="1200"/>
        </a:p>
      </dsp:txBody>
      <dsp:txXfrm>
        <a:off x="4832513" y="858011"/>
        <a:ext cx="2129963" cy="903620"/>
      </dsp:txXfrm>
    </dsp:sp>
    <dsp:sp modelId="{F345DFB4-9E67-4BA6-8216-FFD621F4FF63}">
      <dsp:nvSpPr>
        <dsp:cNvPr id="0" name=""/>
        <dsp:cNvSpPr/>
      </dsp:nvSpPr>
      <dsp:spPr>
        <a:xfrm>
          <a:off x="7333607" y="858011"/>
          <a:ext cx="903620" cy="9036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CD328-E69C-4A80-8D71-4D0651044FC0}">
      <dsp:nvSpPr>
        <dsp:cNvPr id="0" name=""/>
        <dsp:cNvSpPr/>
      </dsp:nvSpPr>
      <dsp:spPr>
        <a:xfrm>
          <a:off x="7523367" y="1047771"/>
          <a:ext cx="524100" cy="524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F50923-0336-451D-8561-92137F532E6C}">
      <dsp:nvSpPr>
        <dsp:cNvPr id="0" name=""/>
        <dsp:cNvSpPr/>
      </dsp:nvSpPr>
      <dsp:spPr>
        <a:xfrm>
          <a:off x="8430860" y="858011"/>
          <a:ext cx="2129963" cy="9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Günlük 180-200mg elementer demir verilir</a:t>
          </a:r>
          <a:endParaRPr lang="en-US" sz="1600" kern="1200"/>
        </a:p>
      </dsp:txBody>
      <dsp:txXfrm>
        <a:off x="8430860" y="858011"/>
        <a:ext cx="2129963" cy="903620"/>
      </dsp:txXfrm>
    </dsp:sp>
    <dsp:sp modelId="{E2BA12A5-9DC0-47AB-82BA-9CDF7FA7F450}">
      <dsp:nvSpPr>
        <dsp:cNvPr id="0" name=""/>
        <dsp:cNvSpPr/>
      </dsp:nvSpPr>
      <dsp:spPr>
        <a:xfrm>
          <a:off x="136912" y="2483264"/>
          <a:ext cx="903620" cy="9036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F01DD-190F-47C5-A49F-33032ECE7D7F}">
      <dsp:nvSpPr>
        <dsp:cNvPr id="0" name=""/>
        <dsp:cNvSpPr/>
      </dsp:nvSpPr>
      <dsp:spPr>
        <a:xfrm>
          <a:off x="326673" y="2673025"/>
          <a:ext cx="524100" cy="5241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B1D271-25F2-4E2D-9BB1-1804B2976D87}">
      <dsp:nvSpPr>
        <dsp:cNvPr id="0" name=""/>
        <dsp:cNvSpPr/>
      </dsp:nvSpPr>
      <dsp:spPr>
        <a:xfrm>
          <a:off x="1234166" y="2483264"/>
          <a:ext cx="2129963" cy="9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2 ayda aktif kanama yoksa Hb normale gelir</a:t>
          </a:r>
          <a:endParaRPr lang="en-US" sz="1600" kern="1200"/>
        </a:p>
      </dsp:txBody>
      <dsp:txXfrm>
        <a:off x="1234166" y="2483264"/>
        <a:ext cx="2129963" cy="903620"/>
      </dsp:txXfrm>
    </dsp:sp>
    <dsp:sp modelId="{280E6EFB-5477-439B-B45C-F320ABA2CE2F}">
      <dsp:nvSpPr>
        <dsp:cNvPr id="0" name=""/>
        <dsp:cNvSpPr/>
      </dsp:nvSpPr>
      <dsp:spPr>
        <a:xfrm>
          <a:off x="3735259" y="2483264"/>
          <a:ext cx="903620" cy="90362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3F341-4183-4827-908E-BB8BACAB33F5}">
      <dsp:nvSpPr>
        <dsp:cNvPr id="0" name=""/>
        <dsp:cNvSpPr/>
      </dsp:nvSpPr>
      <dsp:spPr>
        <a:xfrm>
          <a:off x="3925020" y="2673025"/>
          <a:ext cx="524100" cy="5241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276F9D-99A1-4255-A9A2-41B01DE8191C}">
      <dsp:nvSpPr>
        <dsp:cNvPr id="0" name=""/>
        <dsp:cNvSpPr/>
      </dsp:nvSpPr>
      <dsp:spPr>
        <a:xfrm>
          <a:off x="4832513" y="2483264"/>
          <a:ext cx="2129963" cy="9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tr-TR" sz="1600" kern="1200"/>
            <a:t>6 ay daha depoları doldurmak için tedaviye devam edilir</a:t>
          </a:r>
          <a:endParaRPr lang="en-US" sz="1600" kern="1200"/>
        </a:p>
      </dsp:txBody>
      <dsp:txXfrm>
        <a:off x="4832513" y="2483264"/>
        <a:ext cx="2129963" cy="9036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3AA11-4077-4561-BC3A-A93470FBAEAF}">
      <dsp:nvSpPr>
        <dsp:cNvPr id="0" name=""/>
        <dsp:cNvSpPr/>
      </dsp:nvSpPr>
      <dsp:spPr>
        <a:xfrm>
          <a:off x="373887" y="0"/>
          <a:ext cx="1510523" cy="13908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A0CEC-D607-4CB3-B891-D4BF7770790C}">
      <dsp:nvSpPr>
        <dsp:cNvPr id="0" name=""/>
        <dsp:cNvSpPr/>
      </dsp:nvSpPr>
      <dsp:spPr>
        <a:xfrm>
          <a:off x="373887" y="1548003"/>
          <a:ext cx="4315781" cy="59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tr-TR" sz="2100" kern="1200"/>
            <a:t>Oral tedavi alamayanlarda parenteral demir tedavisi verilir</a:t>
          </a:r>
          <a:endParaRPr lang="en-US" sz="2100" kern="1200"/>
        </a:p>
      </dsp:txBody>
      <dsp:txXfrm>
        <a:off x="373887" y="1548003"/>
        <a:ext cx="4315781" cy="596080"/>
      </dsp:txXfrm>
    </dsp:sp>
    <dsp:sp modelId="{8BF795FF-9A4A-4BB9-923F-5B3BF3B0F557}">
      <dsp:nvSpPr>
        <dsp:cNvPr id="0" name=""/>
        <dsp:cNvSpPr/>
      </dsp:nvSpPr>
      <dsp:spPr>
        <a:xfrm>
          <a:off x="373887" y="2217177"/>
          <a:ext cx="4315781" cy="1751935"/>
        </a:xfrm>
        <a:prstGeom prst="rect">
          <a:avLst/>
        </a:prstGeom>
        <a:noFill/>
        <a:ln>
          <a:noFill/>
        </a:ln>
        <a:effectLst/>
      </dsp:spPr>
      <dsp:style>
        <a:lnRef idx="0">
          <a:scrgbClr r="0" g="0" b="0"/>
        </a:lnRef>
        <a:fillRef idx="0">
          <a:scrgbClr r="0" g="0" b="0"/>
        </a:fillRef>
        <a:effectRef idx="0">
          <a:scrgbClr r="0" g="0" b="0"/>
        </a:effectRef>
        <a:fontRef idx="minor"/>
      </dsp:style>
    </dsp:sp>
    <dsp:sp modelId="{A4A3664E-DEE7-483B-9A0E-E7323636A567}">
      <dsp:nvSpPr>
        <dsp:cNvPr id="0" name=""/>
        <dsp:cNvSpPr/>
      </dsp:nvSpPr>
      <dsp:spPr>
        <a:xfrm>
          <a:off x="5444930" y="0"/>
          <a:ext cx="1510523" cy="13908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281AB5-CDA0-4C30-BB82-5692D8C26854}">
      <dsp:nvSpPr>
        <dsp:cNvPr id="0" name=""/>
        <dsp:cNvSpPr/>
      </dsp:nvSpPr>
      <dsp:spPr>
        <a:xfrm>
          <a:off x="5444930" y="1548003"/>
          <a:ext cx="4315781" cy="59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defRPr b="1"/>
          </a:pPr>
          <a:r>
            <a:rPr lang="tr-TR" sz="2100" kern="1200"/>
            <a:t>Oral demir tedavisine cevapsızlık</a:t>
          </a:r>
          <a:endParaRPr lang="en-US" sz="2100" kern="1200"/>
        </a:p>
      </dsp:txBody>
      <dsp:txXfrm>
        <a:off x="5444930" y="1548003"/>
        <a:ext cx="4315781" cy="596080"/>
      </dsp:txXfrm>
    </dsp:sp>
    <dsp:sp modelId="{829B0D93-2DB9-4F50-AC77-F7C0CC9246A8}">
      <dsp:nvSpPr>
        <dsp:cNvPr id="0" name=""/>
        <dsp:cNvSpPr/>
      </dsp:nvSpPr>
      <dsp:spPr>
        <a:xfrm>
          <a:off x="5444930" y="2217177"/>
          <a:ext cx="4315781" cy="175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tr-TR" sz="1800" kern="1200" dirty="0">
              <a:latin typeface="Comic Sans MS" panose="030F0902030302020204" pitchFamily="66" charset="0"/>
            </a:rPr>
            <a:t>Yanlış teşhis</a:t>
          </a:r>
          <a:endParaRPr lang="en-US" sz="1800" kern="1200" dirty="0">
            <a:latin typeface="Comic Sans MS" panose="030F0902030302020204" pitchFamily="66" charset="0"/>
          </a:endParaRPr>
        </a:p>
        <a:p>
          <a:pPr marL="0" lvl="0" indent="0" algn="l" defTabSz="800100">
            <a:lnSpc>
              <a:spcPct val="90000"/>
            </a:lnSpc>
            <a:spcBef>
              <a:spcPct val="0"/>
            </a:spcBef>
            <a:spcAft>
              <a:spcPct val="35000"/>
            </a:spcAft>
            <a:buNone/>
          </a:pPr>
          <a:r>
            <a:rPr lang="tr-TR" sz="1800" kern="1200">
              <a:latin typeface="Comic Sans MS" panose="030F0902030302020204" pitchFamily="66" charset="0"/>
            </a:rPr>
            <a:t>İlaç almama</a:t>
          </a:r>
          <a:endParaRPr lang="en-US" sz="1800" kern="1200">
            <a:latin typeface="Comic Sans MS" panose="030F0902030302020204" pitchFamily="66" charset="0"/>
          </a:endParaRPr>
        </a:p>
        <a:p>
          <a:pPr marL="0" lvl="0" indent="0" algn="l" defTabSz="800100">
            <a:lnSpc>
              <a:spcPct val="90000"/>
            </a:lnSpc>
            <a:spcBef>
              <a:spcPct val="0"/>
            </a:spcBef>
            <a:spcAft>
              <a:spcPct val="35000"/>
            </a:spcAft>
            <a:buNone/>
          </a:pPr>
          <a:r>
            <a:rPr lang="tr-TR" sz="1800" kern="1200" dirty="0">
              <a:latin typeface="Comic Sans MS" panose="030F0902030302020204" pitchFamily="66" charset="0"/>
            </a:rPr>
            <a:t>Yetersiz ve şekil</a:t>
          </a:r>
          <a:endParaRPr lang="en-US" sz="1800" kern="1200" dirty="0">
            <a:latin typeface="Comic Sans MS" panose="030F0902030302020204" pitchFamily="66" charset="0"/>
          </a:endParaRPr>
        </a:p>
        <a:p>
          <a:pPr marL="0" lvl="0" indent="0" algn="l" defTabSz="800100">
            <a:lnSpc>
              <a:spcPct val="90000"/>
            </a:lnSpc>
            <a:spcBef>
              <a:spcPct val="0"/>
            </a:spcBef>
            <a:spcAft>
              <a:spcPct val="35000"/>
            </a:spcAft>
            <a:buNone/>
          </a:pPr>
          <a:r>
            <a:rPr lang="tr-TR" sz="1800" kern="1200" dirty="0">
              <a:latin typeface="Comic Sans MS" panose="030F0902030302020204" pitchFamily="66" charset="0"/>
            </a:rPr>
            <a:t>Devam eden kan kaybı</a:t>
          </a:r>
          <a:endParaRPr lang="en-US" sz="1800" kern="1200" dirty="0">
            <a:latin typeface="Comic Sans MS" panose="030F0902030302020204" pitchFamily="66" charset="0"/>
          </a:endParaRPr>
        </a:p>
        <a:p>
          <a:pPr marL="0" lvl="0" indent="0" algn="l" defTabSz="800100">
            <a:lnSpc>
              <a:spcPct val="90000"/>
            </a:lnSpc>
            <a:spcBef>
              <a:spcPct val="0"/>
            </a:spcBef>
            <a:spcAft>
              <a:spcPct val="35000"/>
            </a:spcAft>
            <a:buNone/>
          </a:pPr>
          <a:r>
            <a:rPr lang="tr-TR" sz="1800" kern="1200" dirty="0">
              <a:latin typeface="Comic Sans MS" panose="030F0902030302020204" pitchFamily="66" charset="0"/>
            </a:rPr>
            <a:t>Malabsorbsiyon</a:t>
          </a:r>
          <a:endParaRPr lang="en-US" sz="1700" kern="1200" dirty="0">
            <a:latin typeface="Comic Sans MS" panose="030F0902030302020204" pitchFamily="66" charset="0"/>
          </a:endParaRPr>
        </a:p>
      </dsp:txBody>
      <dsp:txXfrm>
        <a:off x="5444930" y="2217177"/>
        <a:ext cx="4315781" cy="175193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A4FE0-DFFD-6D45-BCB1-756A0C826ED6}">
      <dsp:nvSpPr>
        <dsp:cNvPr id="0" name=""/>
        <dsp:cNvSpPr/>
      </dsp:nvSpPr>
      <dsp:spPr>
        <a:xfrm>
          <a:off x="0" y="606051"/>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1.Tanı ?</a:t>
          </a:r>
          <a:endParaRPr lang="en-US" sz="2600" kern="1200">
            <a:solidFill>
              <a:schemeClr val="tx1"/>
            </a:solidFill>
          </a:endParaRPr>
        </a:p>
      </dsp:txBody>
      <dsp:txXfrm>
        <a:off x="30442" y="636493"/>
        <a:ext cx="6310898" cy="562726"/>
      </dsp:txXfrm>
    </dsp:sp>
    <dsp:sp modelId="{8303B500-9A8C-F944-A770-EB61072436E5}">
      <dsp:nvSpPr>
        <dsp:cNvPr id="0" name=""/>
        <dsp:cNvSpPr/>
      </dsp:nvSpPr>
      <dsp:spPr>
        <a:xfrm>
          <a:off x="0" y="1304541"/>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2.Hasta ilacı aldımı ?</a:t>
          </a:r>
          <a:endParaRPr lang="en-US" sz="2600" kern="1200">
            <a:solidFill>
              <a:schemeClr val="tx1"/>
            </a:solidFill>
          </a:endParaRPr>
        </a:p>
      </dsp:txBody>
      <dsp:txXfrm>
        <a:off x="30442" y="1334983"/>
        <a:ext cx="6310898" cy="562726"/>
      </dsp:txXfrm>
    </dsp:sp>
    <dsp:sp modelId="{885F0E27-5C1F-A640-BA22-E193E56D5F8D}">
      <dsp:nvSpPr>
        <dsp:cNvPr id="0" name=""/>
        <dsp:cNvSpPr/>
      </dsp:nvSpPr>
      <dsp:spPr>
        <a:xfrm>
          <a:off x="0" y="2003032"/>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3.İlaç-doğru kullanıldımı?</a:t>
          </a:r>
          <a:endParaRPr lang="en-US" sz="2600" kern="1200">
            <a:solidFill>
              <a:schemeClr val="tx1"/>
            </a:solidFill>
          </a:endParaRPr>
        </a:p>
      </dsp:txBody>
      <dsp:txXfrm>
        <a:off x="30442" y="2033474"/>
        <a:ext cx="6310898" cy="562726"/>
      </dsp:txXfrm>
    </dsp:sp>
    <dsp:sp modelId="{CE00229C-CF5F-3747-85D2-096E58706FE7}">
      <dsp:nvSpPr>
        <dsp:cNvPr id="0" name=""/>
        <dsp:cNvSpPr/>
      </dsp:nvSpPr>
      <dsp:spPr>
        <a:xfrm>
          <a:off x="0" y="2701521"/>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4.Kayıp devam ediyormu?</a:t>
          </a:r>
          <a:endParaRPr lang="en-US" sz="2600" kern="1200">
            <a:solidFill>
              <a:schemeClr val="tx1"/>
            </a:solidFill>
          </a:endParaRPr>
        </a:p>
      </dsp:txBody>
      <dsp:txXfrm>
        <a:off x="30442" y="2731963"/>
        <a:ext cx="6310898" cy="562726"/>
      </dsp:txXfrm>
    </dsp:sp>
    <dsp:sp modelId="{315A243C-4201-2C48-8ABD-6537AC0DB894}">
      <dsp:nvSpPr>
        <dsp:cNvPr id="0" name=""/>
        <dsp:cNvSpPr/>
      </dsp:nvSpPr>
      <dsp:spPr>
        <a:xfrm>
          <a:off x="0" y="3400012"/>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5.Absorbsiyon kusuru varmı?</a:t>
          </a:r>
          <a:endParaRPr lang="en-US" sz="2600" kern="1200">
            <a:solidFill>
              <a:schemeClr val="tx1"/>
            </a:solidFill>
          </a:endParaRPr>
        </a:p>
      </dsp:txBody>
      <dsp:txXfrm>
        <a:off x="30442" y="3430454"/>
        <a:ext cx="6310898" cy="562726"/>
      </dsp:txXfrm>
    </dsp:sp>
    <dsp:sp modelId="{8EABC528-52A7-B844-81C6-43F5F39FC3AA}">
      <dsp:nvSpPr>
        <dsp:cNvPr id="0" name=""/>
        <dsp:cNvSpPr/>
      </dsp:nvSpPr>
      <dsp:spPr>
        <a:xfrm>
          <a:off x="0" y="4098502"/>
          <a:ext cx="6371782"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b="1" kern="1200">
              <a:solidFill>
                <a:schemeClr val="tx1"/>
              </a:solidFill>
            </a:rPr>
            <a:t>6.Beraberinde diğer anemi nedenleri?</a:t>
          </a:r>
          <a:endParaRPr lang="en-US" sz="2600" kern="1200">
            <a:solidFill>
              <a:schemeClr val="tx1"/>
            </a:solidFill>
          </a:endParaRPr>
        </a:p>
      </dsp:txBody>
      <dsp:txXfrm>
        <a:off x="30442" y="4128944"/>
        <a:ext cx="6310898"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E028-B844-EF49-9EC3-2C038A4D22DF}">
      <dsp:nvSpPr>
        <dsp:cNvPr id="0" name=""/>
        <dsp:cNvSpPr/>
      </dsp:nvSpPr>
      <dsp:spPr>
        <a:xfrm>
          <a:off x="0" y="2449"/>
          <a:ext cx="71367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6B086-84F9-1541-99AB-F215E9E23A56}">
      <dsp:nvSpPr>
        <dsp:cNvPr id="0" name=""/>
        <dsp:cNvSpPr/>
      </dsp:nvSpPr>
      <dsp:spPr>
        <a:xfrm>
          <a:off x="0" y="2449"/>
          <a:ext cx="7136780"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t>Dolaşan </a:t>
          </a:r>
          <a:r>
            <a:rPr lang="tr-TR" sz="2500" b="1" kern="1200" dirty="0">
              <a:solidFill>
                <a:srgbClr val="FF0000"/>
              </a:solidFill>
            </a:rPr>
            <a:t>plazma hacmi </a:t>
          </a:r>
          <a:r>
            <a:rPr lang="tr-TR" sz="2500" kern="1200" dirty="0"/>
            <a:t>değişikliklerinin de </a:t>
          </a:r>
          <a:r>
            <a:rPr lang="tr-TR" sz="2500" kern="1200" dirty="0" err="1"/>
            <a:t>Hb</a:t>
          </a:r>
          <a:r>
            <a:rPr lang="tr-TR" sz="2500" kern="1200" dirty="0"/>
            <a:t> konsantrasyonunu etkileyebileceği unutulmamalıdır. </a:t>
          </a:r>
          <a:endParaRPr lang="en-US" sz="2500" kern="1200" dirty="0"/>
        </a:p>
      </dsp:txBody>
      <dsp:txXfrm>
        <a:off x="0" y="2449"/>
        <a:ext cx="7136780" cy="1670284"/>
      </dsp:txXfrm>
    </dsp:sp>
    <dsp:sp modelId="{66468920-95FB-7845-A91A-57BC36688EEC}">
      <dsp:nvSpPr>
        <dsp:cNvPr id="0" name=""/>
        <dsp:cNvSpPr/>
      </dsp:nvSpPr>
      <dsp:spPr>
        <a:xfrm>
          <a:off x="0" y="1672734"/>
          <a:ext cx="71367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27EBD-377E-1549-99F3-7C0A32EB452D}">
      <dsp:nvSpPr>
        <dsp:cNvPr id="0" name=""/>
        <dsp:cNvSpPr/>
      </dsp:nvSpPr>
      <dsp:spPr>
        <a:xfrm>
          <a:off x="0" y="1672734"/>
          <a:ext cx="7136780"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dirty="0">
              <a:solidFill>
                <a:srgbClr val="FF0000"/>
              </a:solidFill>
            </a:rPr>
            <a:t>Plazma hacminin azaldığı </a:t>
          </a:r>
          <a:r>
            <a:rPr lang="tr-TR" sz="2500" kern="1200" dirty="0"/>
            <a:t>durumlarda (</a:t>
          </a:r>
          <a:r>
            <a:rPr lang="tr-TR" sz="2500" kern="1200" dirty="0" err="1"/>
            <a:t>hemokonsantrasyon</a:t>
          </a:r>
          <a:r>
            <a:rPr lang="tr-TR" sz="2500" kern="1200" dirty="0"/>
            <a:t>, ör: sıvı kaybı) hastada var olan bir anemi maskelenebilir. </a:t>
          </a:r>
          <a:endParaRPr lang="en-US" sz="2500" kern="1200" dirty="0"/>
        </a:p>
      </dsp:txBody>
      <dsp:txXfrm>
        <a:off x="0" y="1672734"/>
        <a:ext cx="7136780" cy="1670284"/>
      </dsp:txXfrm>
    </dsp:sp>
    <dsp:sp modelId="{C5620108-3380-C141-805D-DF2D97DAEF48}">
      <dsp:nvSpPr>
        <dsp:cNvPr id="0" name=""/>
        <dsp:cNvSpPr/>
      </dsp:nvSpPr>
      <dsp:spPr>
        <a:xfrm>
          <a:off x="0" y="3343018"/>
          <a:ext cx="71367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A925B-A745-A644-8A10-BC505995904F}">
      <dsp:nvSpPr>
        <dsp:cNvPr id="0" name=""/>
        <dsp:cNvSpPr/>
      </dsp:nvSpPr>
      <dsp:spPr>
        <a:xfrm>
          <a:off x="0" y="3343018"/>
          <a:ext cx="7136780" cy="167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tr-TR" sz="2500" kern="1200"/>
            <a:t>Diğer yandan, plazma hacmindeki bir artış ile Hb konsantrasyonunda bir azalma olmadığı halde görece (dilüsyonel) bir anemi saptanabilir (ör: gebelik, dev splenomegali durumları).  </a:t>
          </a:r>
          <a:endParaRPr lang="en-US" sz="2500" kern="1200"/>
        </a:p>
      </dsp:txBody>
      <dsp:txXfrm>
        <a:off x="0" y="3343018"/>
        <a:ext cx="7136780" cy="1670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36158-D309-5744-ABC8-59F5F83D5C38}">
      <dsp:nvSpPr>
        <dsp:cNvPr id="0" name=""/>
        <dsp:cNvSpPr/>
      </dsp:nvSpPr>
      <dsp:spPr>
        <a:xfrm>
          <a:off x="0" y="640208"/>
          <a:ext cx="8374566" cy="7956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err="1"/>
            <a:t>Hb</a:t>
          </a:r>
          <a:r>
            <a:rPr lang="tr-TR" sz="2000" kern="1200" dirty="0"/>
            <a:t> içeren eritrositlerin ana görevi akciğerlerden dokulara </a:t>
          </a:r>
          <a:r>
            <a:rPr lang="tr-TR" sz="2000" b="1" kern="1200" dirty="0"/>
            <a:t>oksijen taşımaktır</a:t>
          </a:r>
          <a:r>
            <a:rPr lang="tr-TR" sz="2000" kern="1200" dirty="0"/>
            <a:t>.</a:t>
          </a:r>
          <a:endParaRPr lang="en-US" sz="2000" kern="1200" dirty="0"/>
        </a:p>
      </dsp:txBody>
      <dsp:txXfrm>
        <a:off x="38838" y="679046"/>
        <a:ext cx="8296890" cy="717924"/>
      </dsp:txXfrm>
    </dsp:sp>
    <dsp:sp modelId="{1710574C-ADA5-B647-B4F4-4741DDB90022}">
      <dsp:nvSpPr>
        <dsp:cNvPr id="0" name=""/>
        <dsp:cNvSpPr/>
      </dsp:nvSpPr>
      <dsp:spPr>
        <a:xfrm>
          <a:off x="0" y="1493408"/>
          <a:ext cx="8374566" cy="7956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Anemi durumlarında kanın oksijen taşıma kapasitesi azaldığından </a:t>
          </a:r>
          <a:r>
            <a:rPr lang="tr-TR" sz="2000" b="1" kern="1200" dirty="0"/>
            <a:t>doku </a:t>
          </a:r>
          <a:r>
            <a:rPr lang="tr-TR" sz="2000" b="1" kern="1200" dirty="0" err="1"/>
            <a:t>hipoksisi</a:t>
          </a:r>
          <a:r>
            <a:rPr lang="tr-TR" sz="2000" kern="1200" dirty="0"/>
            <a:t> gelişir.</a:t>
          </a:r>
          <a:endParaRPr lang="en-US" sz="2000" kern="1200" dirty="0"/>
        </a:p>
      </dsp:txBody>
      <dsp:txXfrm>
        <a:off x="38838" y="1532246"/>
        <a:ext cx="8296890" cy="717924"/>
      </dsp:txXfrm>
    </dsp:sp>
    <dsp:sp modelId="{5718D0B3-D07D-1748-923F-EEE88AB2A523}">
      <dsp:nvSpPr>
        <dsp:cNvPr id="0" name=""/>
        <dsp:cNvSpPr/>
      </dsp:nvSpPr>
      <dsp:spPr>
        <a:xfrm>
          <a:off x="0" y="2346608"/>
          <a:ext cx="8374566" cy="79560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Hipoksi, dokuların fonksiyonlarını bozarak, çeşitli sistemlere ilişkin belirti ve bulguların ortaya çıkmasına yol açar.</a:t>
          </a:r>
          <a:endParaRPr lang="en-US" sz="2000" kern="1200"/>
        </a:p>
      </dsp:txBody>
      <dsp:txXfrm>
        <a:off x="38838" y="2385446"/>
        <a:ext cx="8296890" cy="717924"/>
      </dsp:txXfrm>
    </dsp:sp>
    <dsp:sp modelId="{89601EB5-AB0B-314F-952C-58520018AD5D}">
      <dsp:nvSpPr>
        <dsp:cNvPr id="0" name=""/>
        <dsp:cNvSpPr/>
      </dsp:nvSpPr>
      <dsp:spPr>
        <a:xfrm>
          <a:off x="0" y="3199808"/>
          <a:ext cx="8374566" cy="795600"/>
        </a:xfrm>
        <a:prstGeom prst="round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dirty="0"/>
            <a:t>Semptomlar, öncelikle oksijen gereksinimi yüksek dokularda (</a:t>
          </a:r>
          <a:r>
            <a:rPr lang="tr-TR" sz="2000" b="1" kern="1200" dirty="0"/>
            <a:t>iskelet kasları, </a:t>
          </a:r>
          <a:r>
            <a:rPr lang="tr-TR" sz="2000" b="1" kern="1200" dirty="0" err="1"/>
            <a:t>kardiyovasküler</a:t>
          </a:r>
          <a:r>
            <a:rPr lang="tr-TR" sz="2000" b="1" kern="1200" dirty="0"/>
            <a:t> sistem, merkezi sinir sistemi</a:t>
          </a:r>
          <a:r>
            <a:rPr lang="tr-TR" sz="2000" kern="1200" dirty="0"/>
            <a:t>) görülür.  </a:t>
          </a:r>
          <a:endParaRPr lang="en-US" sz="2000" kern="1200" dirty="0"/>
        </a:p>
      </dsp:txBody>
      <dsp:txXfrm>
        <a:off x="38838" y="3238646"/>
        <a:ext cx="8296890"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E977F-4FC7-BE42-A737-81A9FD047A87}">
      <dsp:nvSpPr>
        <dsp:cNvPr id="0" name=""/>
        <dsp:cNvSpPr/>
      </dsp:nvSpPr>
      <dsp:spPr>
        <a:xfrm>
          <a:off x="0" y="284100"/>
          <a:ext cx="6609313" cy="21621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Belirtilerin ortaya çıkışı, aneminin oluşum hızı, </a:t>
          </a:r>
          <a:r>
            <a:rPr lang="tr-TR" sz="2100" b="1" kern="1200"/>
            <a:t>hastanın yaşı ve altta yatan hastalıkla </a:t>
          </a:r>
          <a:r>
            <a:rPr lang="tr-TR" sz="2100" kern="1200"/>
            <a:t>alakalıdır.  Örneğin, büyük kan kayıpları ve ağır hemolizlerde semptomlar çok belirgindir. Buna karşın, kronik anemilerde, düşük değerlere uzun süreçteki uyum sonucu belirtiler daha hafif ve sessizdir.</a:t>
          </a:r>
          <a:endParaRPr lang="en-US" sz="2100" kern="1200"/>
        </a:p>
      </dsp:txBody>
      <dsp:txXfrm>
        <a:off x="105548" y="389648"/>
        <a:ext cx="6398217" cy="1951064"/>
      </dsp:txXfrm>
    </dsp:sp>
    <dsp:sp modelId="{EF12B4D8-C9A3-1845-898F-CAC7FBADD1B3}">
      <dsp:nvSpPr>
        <dsp:cNvPr id="0" name=""/>
        <dsp:cNvSpPr/>
      </dsp:nvSpPr>
      <dsp:spPr>
        <a:xfrm>
          <a:off x="0" y="2506740"/>
          <a:ext cx="6609313" cy="21621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Yaşlılarda, gençlere göre kardiyovasküler sistem belirtileri daha erken ve şiddetli görülür. </a:t>
          </a:r>
          <a:endParaRPr lang="en-US" sz="2100" kern="1200"/>
        </a:p>
      </dsp:txBody>
      <dsp:txXfrm>
        <a:off x="105548" y="2612288"/>
        <a:ext cx="6398217" cy="1951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3026E-7A44-0943-8932-58F7DD871FF6}">
      <dsp:nvSpPr>
        <dsp:cNvPr id="0" name=""/>
        <dsp:cNvSpPr/>
      </dsp:nvSpPr>
      <dsp:spPr>
        <a:xfrm>
          <a:off x="0" y="304986"/>
          <a:ext cx="5792371" cy="5996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Akut kanama: Beyaz </a:t>
          </a:r>
          <a:endParaRPr lang="tr-TR" sz="2500" kern="1200"/>
        </a:p>
      </dsp:txBody>
      <dsp:txXfrm>
        <a:off x="29271" y="334257"/>
        <a:ext cx="5733829" cy="541083"/>
      </dsp:txXfrm>
    </dsp:sp>
    <dsp:sp modelId="{25FA88D6-C994-E941-B248-552959DE0306}">
      <dsp:nvSpPr>
        <dsp:cNvPr id="0" name=""/>
        <dsp:cNvSpPr/>
      </dsp:nvSpPr>
      <dsp:spPr>
        <a:xfrm>
          <a:off x="0" y="976611"/>
          <a:ext cx="5792371" cy="599625"/>
        </a:xfrm>
        <a:prstGeom prst="roundRect">
          <a:avLst/>
        </a:prstGeom>
        <a:solidFill>
          <a:srgbClr val="0020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err="1"/>
            <a:t>Pernisiyöz</a:t>
          </a:r>
          <a:r>
            <a:rPr lang="en-US" sz="2500" kern="1200" dirty="0"/>
            <a:t> </a:t>
          </a:r>
          <a:r>
            <a:rPr lang="en-US" sz="2500" kern="1200" dirty="0" err="1"/>
            <a:t>anemi</a:t>
          </a:r>
          <a:r>
            <a:rPr lang="en-US" sz="2500" kern="1200" dirty="0"/>
            <a:t>: Limon </a:t>
          </a:r>
          <a:r>
            <a:rPr lang="en-US" sz="2500" kern="1200" dirty="0" err="1"/>
            <a:t>sarısı</a:t>
          </a:r>
          <a:r>
            <a:rPr lang="en-US" sz="2500" kern="1200" dirty="0"/>
            <a:t> </a:t>
          </a:r>
          <a:endParaRPr lang="tr-TR" sz="2500" kern="1200" dirty="0"/>
        </a:p>
      </dsp:txBody>
      <dsp:txXfrm>
        <a:off x="29271" y="1005882"/>
        <a:ext cx="5733829" cy="541083"/>
      </dsp:txXfrm>
    </dsp:sp>
    <dsp:sp modelId="{45628E30-280A-304C-A5B4-360A3B2DD6D8}">
      <dsp:nvSpPr>
        <dsp:cNvPr id="0" name=""/>
        <dsp:cNvSpPr/>
      </dsp:nvSpPr>
      <dsp:spPr>
        <a:xfrm>
          <a:off x="0" y="1648236"/>
          <a:ext cx="5792371" cy="599625"/>
        </a:xfrm>
        <a:prstGeom prst="roundRect">
          <a:avLst/>
        </a:prstGeom>
        <a:solidFill>
          <a:srgbClr val="FF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Hemolitik anemi: Sarı </a:t>
          </a:r>
          <a:endParaRPr lang="tr-TR" sz="2500" kern="1200"/>
        </a:p>
      </dsp:txBody>
      <dsp:txXfrm>
        <a:off x="29271" y="1677507"/>
        <a:ext cx="5733829" cy="541083"/>
      </dsp:txXfrm>
    </dsp:sp>
    <dsp:sp modelId="{B2481D41-77CF-D940-A1FC-D2EAF775B77D}">
      <dsp:nvSpPr>
        <dsp:cNvPr id="0" name=""/>
        <dsp:cNvSpPr/>
      </dsp:nvSpPr>
      <dsp:spPr>
        <a:xfrm>
          <a:off x="0" y="2319861"/>
          <a:ext cx="5792371" cy="599625"/>
        </a:xfrm>
        <a:prstGeom prst="roundRect">
          <a:avLst/>
        </a:prstGeom>
        <a:solidFill>
          <a:srgbClr val="0070C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Kanser-üremi: Kirli soluk, toprak rengi </a:t>
          </a:r>
          <a:endParaRPr lang="tr-TR" sz="2500" kern="1200"/>
        </a:p>
      </dsp:txBody>
      <dsp:txXfrm>
        <a:off x="29271" y="2349132"/>
        <a:ext cx="5733829" cy="541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17960-3B3E-C34D-A2E8-978ACAA10D14}">
      <dsp:nvSpPr>
        <dsp:cNvPr id="0" name=""/>
        <dsp:cNvSpPr/>
      </dsp:nvSpPr>
      <dsp:spPr>
        <a:xfrm>
          <a:off x="0" y="49745"/>
          <a:ext cx="7999140" cy="864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tr-TR" sz="3000" kern="1200"/>
            <a:t>Diğer sistem bulguları</a:t>
          </a:r>
          <a:endParaRPr lang="en-US" sz="3000" kern="1200"/>
        </a:p>
      </dsp:txBody>
      <dsp:txXfrm>
        <a:off x="0" y="49745"/>
        <a:ext cx="7999140" cy="864000"/>
      </dsp:txXfrm>
    </dsp:sp>
    <dsp:sp modelId="{16A9E962-9C8B-B54B-A482-AE2CD5441AC8}">
      <dsp:nvSpPr>
        <dsp:cNvPr id="0" name=""/>
        <dsp:cNvSpPr/>
      </dsp:nvSpPr>
      <dsp:spPr>
        <a:xfrm>
          <a:off x="0" y="840465"/>
          <a:ext cx="7999140" cy="43645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tr-TR" sz="3000" b="1" kern="1200" dirty="0">
              <a:solidFill>
                <a:srgbClr val="FF0000"/>
              </a:solidFill>
            </a:rPr>
            <a:t>Nörolojik: </a:t>
          </a:r>
          <a:r>
            <a:rPr lang="tr-TR" sz="3000" kern="1200" dirty="0"/>
            <a:t>Baş ağrısı, baş dönmesi, huzursuzluk, sinirlilik, konsantrasyon yeteneğinde azalma. Beyin </a:t>
          </a:r>
          <a:r>
            <a:rPr lang="tr-TR" sz="3000" kern="1200" dirty="0" err="1"/>
            <a:t>hipoksisi</a:t>
          </a:r>
          <a:r>
            <a:rPr lang="tr-TR" sz="3000" kern="1200" dirty="0"/>
            <a:t> alakalıdır.</a:t>
          </a:r>
          <a:endParaRPr lang="en-US" sz="3000" kern="1200" dirty="0"/>
        </a:p>
        <a:p>
          <a:pPr marL="285750" lvl="1" indent="-285750" algn="l" defTabSz="1333500">
            <a:lnSpc>
              <a:spcPct val="90000"/>
            </a:lnSpc>
            <a:spcBef>
              <a:spcPct val="0"/>
            </a:spcBef>
            <a:spcAft>
              <a:spcPct val="15000"/>
            </a:spcAft>
            <a:buChar char="•"/>
          </a:pPr>
          <a:r>
            <a:rPr lang="tr-TR" sz="3000" kern="1200" dirty="0" err="1"/>
            <a:t>Pernisiyöz</a:t>
          </a:r>
          <a:r>
            <a:rPr lang="tr-TR" sz="3000" kern="1200" dirty="0"/>
            <a:t> anemi: </a:t>
          </a:r>
          <a:r>
            <a:rPr lang="tr-TR" sz="3000" kern="1200" dirty="0" err="1"/>
            <a:t>Parestezi</a:t>
          </a:r>
          <a:r>
            <a:rPr lang="tr-TR" sz="3000" kern="1200" dirty="0"/>
            <a:t>, derin duyu kaybı, yürüme güçlüğü, patolojik refleks</a:t>
          </a:r>
          <a:endParaRPr lang="en-US" sz="3000" kern="1200" dirty="0"/>
        </a:p>
        <a:p>
          <a:pPr marL="285750" lvl="1" indent="-285750" algn="l" defTabSz="1333500">
            <a:lnSpc>
              <a:spcPct val="90000"/>
            </a:lnSpc>
            <a:spcBef>
              <a:spcPct val="0"/>
            </a:spcBef>
            <a:spcAft>
              <a:spcPct val="15000"/>
            </a:spcAft>
            <a:buChar char="•"/>
          </a:pPr>
          <a:r>
            <a:rPr lang="tr-TR" sz="3000" kern="1200"/>
            <a:t>Göz dibi: Retina soluktur.</a:t>
          </a:r>
          <a:endParaRPr lang="en-US" sz="3000" kern="1200"/>
        </a:p>
        <a:p>
          <a:pPr marL="285750" lvl="1" indent="-285750" algn="l" defTabSz="1333500">
            <a:lnSpc>
              <a:spcPct val="90000"/>
            </a:lnSpc>
            <a:spcBef>
              <a:spcPct val="0"/>
            </a:spcBef>
            <a:spcAft>
              <a:spcPct val="15000"/>
            </a:spcAft>
            <a:buChar char="•"/>
          </a:pPr>
          <a:r>
            <a:rPr lang="tr-TR" sz="3000" kern="1200"/>
            <a:t>Dilde atrofi, glossit, dudak köşelerinde çatlaklar (rhagades).</a:t>
          </a:r>
          <a:endParaRPr lang="en-US" sz="3000" kern="1200"/>
        </a:p>
      </dsp:txBody>
      <dsp:txXfrm>
        <a:off x="0" y="840465"/>
        <a:ext cx="7999140" cy="4364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7C298-8F22-DB4A-8DD0-33E411DF9880}">
      <dsp:nvSpPr>
        <dsp:cNvPr id="0" name=""/>
        <dsp:cNvSpPr/>
      </dsp:nvSpPr>
      <dsp:spPr>
        <a:xfrm>
          <a:off x="0" y="419966"/>
          <a:ext cx="6205912" cy="2034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Etiyopatogeneze (fizyopatolojik mekanizma) dayanan sınıflandırma</a:t>
          </a:r>
          <a:endParaRPr lang="en-US" sz="3700" kern="1200"/>
        </a:p>
      </dsp:txBody>
      <dsp:txXfrm>
        <a:off x="99322" y="519288"/>
        <a:ext cx="6007268" cy="1835986"/>
      </dsp:txXfrm>
    </dsp:sp>
    <dsp:sp modelId="{41368319-773F-E24D-9B7F-A0480C327F8B}">
      <dsp:nvSpPr>
        <dsp:cNvPr id="0" name=""/>
        <dsp:cNvSpPr/>
      </dsp:nvSpPr>
      <dsp:spPr>
        <a:xfrm>
          <a:off x="0" y="2561156"/>
          <a:ext cx="6205912" cy="2034630"/>
        </a:xfrm>
        <a:prstGeom prst="roundRect">
          <a:avLst/>
        </a:prstGeom>
        <a:solidFill>
          <a:schemeClr val="accent2">
            <a:hueOff val="1485725"/>
            <a:satOff val="-1418"/>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Morfolojik sınıflandırma</a:t>
          </a:r>
          <a:endParaRPr lang="en-US" sz="3700" kern="1200"/>
        </a:p>
      </dsp:txBody>
      <dsp:txXfrm>
        <a:off x="99322" y="2660478"/>
        <a:ext cx="6007268" cy="18359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9E4D7-B100-514C-8F7E-89469CC3EB71}">
      <dsp:nvSpPr>
        <dsp:cNvPr id="0" name=""/>
        <dsp:cNvSpPr/>
      </dsp:nvSpPr>
      <dsp:spPr>
        <a:xfrm>
          <a:off x="0" y="301976"/>
          <a:ext cx="6205912"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1C53A-0E62-E344-A859-B35365310024}">
      <dsp:nvSpPr>
        <dsp:cNvPr id="0" name=""/>
        <dsp:cNvSpPr/>
      </dsp:nvSpPr>
      <dsp:spPr>
        <a:xfrm>
          <a:off x="310295" y="21536"/>
          <a:ext cx="4344139" cy="560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98" tIns="0" rIns="164198" bIns="0" numCol="1" spcCol="1270" anchor="ctr" anchorCtr="0">
          <a:noAutofit/>
        </a:bodyPr>
        <a:lstStyle/>
        <a:p>
          <a:pPr marL="0" lvl="0" indent="0" algn="l" defTabSz="844550">
            <a:lnSpc>
              <a:spcPct val="90000"/>
            </a:lnSpc>
            <a:spcBef>
              <a:spcPct val="0"/>
            </a:spcBef>
            <a:spcAft>
              <a:spcPct val="35000"/>
            </a:spcAft>
            <a:buNone/>
          </a:pPr>
          <a:r>
            <a:rPr lang="tr-TR" sz="1900" b="1" kern="1200"/>
            <a:t>Hasta anemik midir?</a:t>
          </a:r>
          <a:endParaRPr lang="en-US" sz="1900" kern="1200"/>
        </a:p>
      </dsp:txBody>
      <dsp:txXfrm>
        <a:off x="337675" y="48916"/>
        <a:ext cx="4289379" cy="506119"/>
      </dsp:txXfrm>
    </dsp:sp>
    <dsp:sp modelId="{C5AD1115-AA92-BE4D-8A14-240E8293131F}">
      <dsp:nvSpPr>
        <dsp:cNvPr id="0" name=""/>
        <dsp:cNvSpPr/>
      </dsp:nvSpPr>
      <dsp:spPr>
        <a:xfrm>
          <a:off x="0" y="1163816"/>
          <a:ext cx="6205912" cy="3830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1648" tIns="395732" rIns="481648" bIns="135128" numCol="1" spcCol="1270" anchor="t" anchorCtr="0">
          <a:noAutofit/>
        </a:bodyPr>
        <a:lstStyle/>
        <a:p>
          <a:pPr marL="171450" lvl="1" indent="-171450" algn="l" defTabSz="844550">
            <a:lnSpc>
              <a:spcPct val="90000"/>
            </a:lnSpc>
            <a:spcBef>
              <a:spcPct val="0"/>
            </a:spcBef>
            <a:spcAft>
              <a:spcPct val="15000"/>
            </a:spcAft>
            <a:buChar char="•"/>
          </a:pPr>
          <a:r>
            <a:rPr lang="tr-TR" sz="1900" b="1" kern="1200"/>
            <a:t>Normositer, makrositer, mikrositer (elektronik sayım cihazları bilgi verir)</a:t>
          </a:r>
          <a:endParaRPr lang="en-US" sz="1900" kern="1200"/>
        </a:p>
        <a:p>
          <a:pPr marL="171450" lvl="1" indent="-171450" algn="l" defTabSz="844550">
            <a:lnSpc>
              <a:spcPct val="90000"/>
            </a:lnSpc>
            <a:spcBef>
              <a:spcPct val="0"/>
            </a:spcBef>
            <a:spcAft>
              <a:spcPct val="15000"/>
            </a:spcAft>
            <a:buChar char="•"/>
          </a:pPr>
          <a:r>
            <a:rPr lang="tr-TR" sz="1900" b="1" kern="1200"/>
            <a:t>Morfolojik inceleme: </a:t>
          </a:r>
          <a:endParaRPr lang="en-US" sz="1900" kern="1200"/>
        </a:p>
        <a:p>
          <a:pPr marL="171450" lvl="1" indent="-171450" algn="l" defTabSz="844550">
            <a:lnSpc>
              <a:spcPct val="90000"/>
            </a:lnSpc>
            <a:spcBef>
              <a:spcPct val="0"/>
            </a:spcBef>
            <a:spcAft>
              <a:spcPct val="15000"/>
            </a:spcAft>
            <a:buChar char="•"/>
          </a:pPr>
          <a:r>
            <a:rPr lang="tr-TR" sz="1900" b="1" kern="1200"/>
            <a:t>Eritrositlerin büyüklüğü: Erritrositler arasında büyüklük farkları var mı? Anizositoz. RDW artar.</a:t>
          </a:r>
          <a:endParaRPr lang="en-US" sz="1900" kern="1200"/>
        </a:p>
        <a:p>
          <a:pPr marL="171450" lvl="1" indent="-171450" algn="l" defTabSz="844550">
            <a:lnSpc>
              <a:spcPct val="90000"/>
            </a:lnSpc>
            <a:spcBef>
              <a:spcPct val="0"/>
            </a:spcBef>
            <a:spcAft>
              <a:spcPct val="15000"/>
            </a:spcAft>
            <a:buChar char="•"/>
          </a:pPr>
          <a:r>
            <a:rPr lang="tr-TR" sz="1900" b="1" kern="1200"/>
            <a:t>Eritrositlerin şekli: Eritrositlerin birbirlerinden farklı şekillerde olması (poikilositoz), oval (ovalositoz), küre (sferositoz), gözyaşı damlası (myelofibrozis), orak (orak hücreli anemi), hedef hücre (thalassemi), kenarları parçalı-fragmante (mikroanjiyopatik HA)</a:t>
          </a:r>
          <a:endParaRPr lang="en-US" sz="1900" kern="1200"/>
        </a:p>
      </dsp:txBody>
      <dsp:txXfrm>
        <a:off x="0" y="1163816"/>
        <a:ext cx="6205912" cy="3830400"/>
      </dsp:txXfrm>
    </dsp:sp>
    <dsp:sp modelId="{55F39050-DCDF-B24E-9CF7-4A739FE46016}">
      <dsp:nvSpPr>
        <dsp:cNvPr id="0" name=""/>
        <dsp:cNvSpPr/>
      </dsp:nvSpPr>
      <dsp:spPr>
        <a:xfrm>
          <a:off x="310295" y="883376"/>
          <a:ext cx="4344139" cy="560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198" tIns="0" rIns="164198" bIns="0" numCol="1" spcCol="1270" anchor="ctr" anchorCtr="0">
          <a:noAutofit/>
        </a:bodyPr>
        <a:lstStyle/>
        <a:p>
          <a:pPr marL="0" lvl="0" indent="0" algn="l" defTabSz="844550">
            <a:lnSpc>
              <a:spcPct val="90000"/>
            </a:lnSpc>
            <a:spcBef>
              <a:spcPct val="0"/>
            </a:spcBef>
            <a:spcAft>
              <a:spcPct val="35000"/>
            </a:spcAft>
            <a:buNone/>
          </a:pPr>
          <a:r>
            <a:rPr lang="tr-TR" sz="1900" b="1" kern="1200"/>
            <a:t>Anemi hangi morfolojik tipte?</a:t>
          </a:r>
          <a:endParaRPr lang="en-US" sz="1900" kern="1200"/>
        </a:p>
      </dsp:txBody>
      <dsp:txXfrm>
        <a:off x="337675" y="910756"/>
        <a:ext cx="4289379" cy="5061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CD0B6-2DB4-044E-A697-B20DB9D22A8B}" type="datetimeFigureOut">
              <a:rPr lang="tr-TR" smtClean="0"/>
              <a:t>15.09.2025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4B890-5ACB-9C43-9A67-FA10DE3EF5C0}" type="slidenum">
              <a:rPr lang="tr-TR" smtClean="0"/>
              <a:t>‹#›</a:t>
            </a:fld>
            <a:endParaRPr lang="tr-TR"/>
          </a:p>
        </p:txBody>
      </p:sp>
    </p:spTree>
    <p:extLst>
      <p:ext uri="{BB962C8B-B14F-4D97-AF65-F5344CB8AC3E}">
        <p14:creationId xmlns:p14="http://schemas.microsoft.com/office/powerpoint/2010/main" val="158862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68B36957-3B7F-9740-AB2D-9EA2CDB4D0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C7A6CD-C2EB-3142-91EA-BA7C72469A87}" type="slidenum">
              <a:rPr lang="tr-TR" altLang="tr-TR"/>
              <a:pPr>
                <a:spcBef>
                  <a:spcPct val="0"/>
                </a:spcBef>
              </a:pPr>
              <a:t>25</a:t>
            </a:fld>
            <a:endParaRPr lang="tr-TR" altLang="tr-TR"/>
          </a:p>
        </p:txBody>
      </p:sp>
      <p:sp>
        <p:nvSpPr>
          <p:cNvPr id="28674" name="Rectangle 2">
            <a:extLst>
              <a:ext uri="{FF2B5EF4-FFF2-40B4-BE49-F238E27FC236}">
                <a16:creationId xmlns:a16="http://schemas.microsoft.com/office/drawing/2014/main" id="{B4169172-EB14-6F4B-BD4C-B97A7AE87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8498D394-1A21-B948-8CD9-901D5EA47D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A7B63DF-E5BD-F843-A662-0C62B48D1C63}"/>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7882DF8C-05D6-DD45-A7BC-100CB471AE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22531" name="Slide Number Placeholder 3">
            <a:extLst>
              <a:ext uri="{FF2B5EF4-FFF2-40B4-BE49-F238E27FC236}">
                <a16:creationId xmlns:a16="http://schemas.microsoft.com/office/drawing/2014/main" id="{0F50AE13-E3EA-514F-965A-90760EA57B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3958D1-36A3-7648-92AA-59272CFE1832}" type="slidenum">
              <a:rPr lang="tr-TR" altLang="tr-TR"/>
              <a:pPr>
                <a:spcBef>
                  <a:spcPct val="0"/>
                </a:spcBef>
              </a:pPr>
              <a:t>42</a:t>
            </a:fld>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5101346D-5E20-7442-B26F-C919F84782AA}"/>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0FA9008B-AE2A-0B4B-ACD5-54C994466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24579" name="Slide Number Placeholder 3">
            <a:extLst>
              <a:ext uri="{FF2B5EF4-FFF2-40B4-BE49-F238E27FC236}">
                <a16:creationId xmlns:a16="http://schemas.microsoft.com/office/drawing/2014/main" id="{F3E11393-5D4E-B24D-80C1-F74B0DF5BA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9DE0D8-01B3-7B4B-9872-FEC8A97C93CD}" type="slidenum">
              <a:rPr lang="tr-TR" altLang="tr-TR"/>
              <a:pPr>
                <a:spcBef>
                  <a:spcPct val="0"/>
                </a:spcBef>
              </a:pPr>
              <a:t>43</a:t>
            </a:fld>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F010F381-1606-454B-A80F-9DAA1DB11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3091B2-8455-8648-B265-A2B4B53D75D8}" type="slidenum">
              <a:rPr lang="tr-TR" altLang="tr-TR"/>
              <a:pPr>
                <a:spcBef>
                  <a:spcPct val="0"/>
                </a:spcBef>
              </a:pPr>
              <a:t>44</a:t>
            </a:fld>
            <a:endParaRPr lang="tr-TR" altLang="tr-TR"/>
          </a:p>
        </p:txBody>
      </p:sp>
      <p:sp>
        <p:nvSpPr>
          <p:cNvPr id="26626" name="Rectangle 2">
            <a:extLst>
              <a:ext uri="{FF2B5EF4-FFF2-40B4-BE49-F238E27FC236}">
                <a16:creationId xmlns:a16="http://schemas.microsoft.com/office/drawing/2014/main" id="{93D0FE7A-6068-6E42-8C9A-8B5C075746F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8416AB2E-286E-F847-9843-58B896C947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74C658B-E3B8-3743-ABE6-24EFD2C4E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91EE80-0929-A44E-A74C-DE3D39325983}" type="slidenum">
              <a:rPr lang="tr-TR" altLang="tr-TR"/>
              <a:pPr>
                <a:spcBef>
                  <a:spcPct val="0"/>
                </a:spcBef>
              </a:pPr>
              <a:t>46</a:t>
            </a:fld>
            <a:endParaRPr lang="tr-TR" altLang="tr-TR"/>
          </a:p>
        </p:txBody>
      </p:sp>
      <p:sp>
        <p:nvSpPr>
          <p:cNvPr id="30722" name="Rectangle 2">
            <a:extLst>
              <a:ext uri="{FF2B5EF4-FFF2-40B4-BE49-F238E27FC236}">
                <a16:creationId xmlns:a16="http://schemas.microsoft.com/office/drawing/2014/main" id="{78199FC7-FC36-354F-BA83-FD92C53E988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622D0DD6-0FBA-9142-89DB-B745C21CBF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8739ECE-53F1-094D-BE09-A645F34C7B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DC9500-8CE0-4C4C-9861-6958B5ABE002}" type="slidenum">
              <a:rPr lang="tr-TR" altLang="tr-TR"/>
              <a:pPr>
                <a:spcBef>
                  <a:spcPct val="0"/>
                </a:spcBef>
              </a:pPr>
              <a:t>47</a:t>
            </a:fld>
            <a:endParaRPr lang="tr-TR" altLang="tr-TR"/>
          </a:p>
        </p:txBody>
      </p:sp>
      <p:sp>
        <p:nvSpPr>
          <p:cNvPr id="32770" name="Rectangle 2">
            <a:extLst>
              <a:ext uri="{FF2B5EF4-FFF2-40B4-BE49-F238E27FC236}">
                <a16:creationId xmlns:a16="http://schemas.microsoft.com/office/drawing/2014/main" id="{28CFA558-F840-EE47-B36C-453BB1D2760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360CF8EF-B286-FD49-820B-0386C81A2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2A9F464-5488-664C-9060-2BFB3A890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E84A65-2959-DA40-8275-17F633B51106}" type="slidenum">
              <a:rPr lang="tr-TR" altLang="tr-TR"/>
              <a:pPr>
                <a:spcBef>
                  <a:spcPct val="0"/>
                </a:spcBef>
              </a:pPr>
              <a:t>48</a:t>
            </a:fld>
            <a:endParaRPr lang="tr-TR" altLang="tr-TR"/>
          </a:p>
        </p:txBody>
      </p:sp>
      <p:sp>
        <p:nvSpPr>
          <p:cNvPr id="34818" name="Rectangle 2">
            <a:extLst>
              <a:ext uri="{FF2B5EF4-FFF2-40B4-BE49-F238E27FC236}">
                <a16:creationId xmlns:a16="http://schemas.microsoft.com/office/drawing/2014/main" id="{34C5AB22-61AF-F24B-A3C2-65C97DAE9B7F}"/>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A792CB98-EE4D-AA4A-ADF8-BAA48BF85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1DC50022-43D5-5647-9A98-DF25B03FA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24A2E9-8D59-544B-AD37-7FBD170D9756}" type="slidenum">
              <a:rPr lang="tr-TR" altLang="tr-TR"/>
              <a:pPr>
                <a:spcBef>
                  <a:spcPct val="0"/>
                </a:spcBef>
              </a:pPr>
              <a:t>49</a:t>
            </a:fld>
            <a:endParaRPr lang="tr-TR" altLang="tr-TR"/>
          </a:p>
        </p:txBody>
      </p:sp>
      <p:sp>
        <p:nvSpPr>
          <p:cNvPr id="36866" name="Rectangle 2">
            <a:extLst>
              <a:ext uri="{FF2B5EF4-FFF2-40B4-BE49-F238E27FC236}">
                <a16:creationId xmlns:a16="http://schemas.microsoft.com/office/drawing/2014/main" id="{7AB124E3-2AE1-5546-A024-AD8B4011F6B2}"/>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C8A19F15-159A-4448-9775-19998F60A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2FFFE426-FABF-A543-88AA-F5F9795EF3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B2386E-F78C-8640-A2AE-A27C9A2514BE}" type="slidenum">
              <a:rPr lang="tr-TR" altLang="tr-TR"/>
              <a:pPr>
                <a:spcBef>
                  <a:spcPct val="0"/>
                </a:spcBef>
              </a:pPr>
              <a:t>50</a:t>
            </a:fld>
            <a:endParaRPr lang="tr-TR" altLang="tr-TR"/>
          </a:p>
        </p:txBody>
      </p:sp>
      <p:sp>
        <p:nvSpPr>
          <p:cNvPr id="38914" name="Rectangle 2">
            <a:extLst>
              <a:ext uri="{FF2B5EF4-FFF2-40B4-BE49-F238E27FC236}">
                <a16:creationId xmlns:a16="http://schemas.microsoft.com/office/drawing/2014/main" id="{D0601132-2E6E-B444-87B4-9DB3BBD23B0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9651B701-3F30-8B45-BCB6-A14D85AEE0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984190B-611B-3C48-8DB2-1CF1F7A710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B26121-0EE3-FE4E-86D0-19D25C6F0D0D}" type="slidenum">
              <a:rPr lang="tr-TR" altLang="tr-TR"/>
              <a:pPr>
                <a:spcBef>
                  <a:spcPct val="0"/>
                </a:spcBef>
              </a:pPr>
              <a:t>51</a:t>
            </a:fld>
            <a:endParaRPr lang="tr-TR" altLang="tr-TR"/>
          </a:p>
        </p:txBody>
      </p:sp>
      <p:sp>
        <p:nvSpPr>
          <p:cNvPr id="43010" name="Rectangle 2">
            <a:extLst>
              <a:ext uri="{FF2B5EF4-FFF2-40B4-BE49-F238E27FC236}">
                <a16:creationId xmlns:a16="http://schemas.microsoft.com/office/drawing/2014/main" id="{05FBC19C-663D-0F49-BCF2-1672FBB6726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4E580113-04A0-6A4B-83F6-70DE9F171B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FD1E3108-1982-974D-8DE5-5B6C868EF1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753F32-4F9A-7F4F-B890-945AD440E6CE}" type="slidenum">
              <a:rPr lang="tr-TR" altLang="tr-TR"/>
              <a:pPr>
                <a:spcBef>
                  <a:spcPct val="0"/>
                </a:spcBef>
              </a:pPr>
              <a:t>52</a:t>
            </a:fld>
            <a:endParaRPr lang="tr-TR" altLang="tr-TR"/>
          </a:p>
        </p:txBody>
      </p:sp>
      <p:sp>
        <p:nvSpPr>
          <p:cNvPr id="45058" name="Rectangle 2">
            <a:extLst>
              <a:ext uri="{FF2B5EF4-FFF2-40B4-BE49-F238E27FC236}">
                <a16:creationId xmlns:a16="http://schemas.microsoft.com/office/drawing/2014/main" id="{08B654B3-D6CC-EB44-9A1A-8FECB207A0A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4409A6DF-928C-7743-A6D9-91580E2F2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BC882605-7D85-0341-B2DA-CBBA9BD2FF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C3C3BB-7482-4F45-9857-A5876FFC3657}" type="slidenum">
              <a:rPr lang="tr-TR" altLang="tr-TR"/>
              <a:pPr>
                <a:spcBef>
                  <a:spcPct val="0"/>
                </a:spcBef>
              </a:pPr>
              <a:t>26</a:t>
            </a:fld>
            <a:endParaRPr lang="tr-TR" altLang="tr-TR"/>
          </a:p>
        </p:txBody>
      </p:sp>
      <p:sp>
        <p:nvSpPr>
          <p:cNvPr id="30722" name="Rectangle 2">
            <a:extLst>
              <a:ext uri="{FF2B5EF4-FFF2-40B4-BE49-F238E27FC236}">
                <a16:creationId xmlns:a16="http://schemas.microsoft.com/office/drawing/2014/main" id="{EE1300BF-59C7-314A-8420-D864F2FAAC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C19EA05B-67DC-5E44-8252-F665D5C441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07C1A10A-7A9B-364A-8D8A-0BD6DB82F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FFA128-6F83-024B-8D6D-D9FC470571EA}" type="slidenum">
              <a:rPr lang="tr-TR" altLang="tr-TR"/>
              <a:pPr>
                <a:spcBef>
                  <a:spcPct val="0"/>
                </a:spcBef>
              </a:pPr>
              <a:t>53</a:t>
            </a:fld>
            <a:endParaRPr lang="tr-TR" altLang="tr-TR"/>
          </a:p>
        </p:txBody>
      </p:sp>
      <p:sp>
        <p:nvSpPr>
          <p:cNvPr id="48131" name="Rectangle 2">
            <a:extLst>
              <a:ext uri="{FF2B5EF4-FFF2-40B4-BE49-F238E27FC236}">
                <a16:creationId xmlns:a16="http://schemas.microsoft.com/office/drawing/2014/main" id="{9F2023D9-648C-EC42-AD6C-6EAA613D75D1}"/>
              </a:ext>
            </a:extLst>
          </p:cNvPr>
          <p:cNvSpPr>
            <a:spLocks noGrp="1" noRot="1" noChangeAspect="1" noChangeArrowheads="1" noTextEdit="1"/>
          </p:cNvSpPr>
          <p:nvPr>
            <p:ph type="sldImg"/>
          </p:nvPr>
        </p:nvSpPr>
        <p:spPr>
          <a:xfrm>
            <a:off x="0" y="303213"/>
            <a:ext cx="1588" cy="1587"/>
          </a:xfrm>
          <a:solidFill>
            <a:srgbClr val="FFFFFF"/>
          </a:solidFill>
          <a:ln/>
        </p:spPr>
      </p:sp>
      <p:sp>
        <p:nvSpPr>
          <p:cNvPr id="48132" name="Rectangle 3">
            <a:extLst>
              <a:ext uri="{FF2B5EF4-FFF2-40B4-BE49-F238E27FC236}">
                <a16:creationId xmlns:a16="http://schemas.microsoft.com/office/drawing/2014/main" id="{6B16586C-A3E3-D74A-8ECD-1598C7E5A9C2}"/>
              </a:ext>
            </a:extLst>
          </p:cNvPr>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EDD22D28-6411-5B4C-B8DB-F41EF70CF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BC3F97-874A-B544-B156-5F86F2C0CE3B}" type="slidenum">
              <a:rPr lang="tr-TR" altLang="tr-TR"/>
              <a:pPr>
                <a:spcBef>
                  <a:spcPct val="0"/>
                </a:spcBef>
              </a:pPr>
              <a:t>57</a:t>
            </a:fld>
            <a:endParaRPr lang="tr-TR" altLang="tr-TR"/>
          </a:p>
        </p:txBody>
      </p:sp>
      <p:sp>
        <p:nvSpPr>
          <p:cNvPr id="53250" name="Rectangle 2">
            <a:extLst>
              <a:ext uri="{FF2B5EF4-FFF2-40B4-BE49-F238E27FC236}">
                <a16:creationId xmlns:a16="http://schemas.microsoft.com/office/drawing/2014/main" id="{1F10A745-3912-624F-B823-9A339E032BCC}"/>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322FAD37-E152-3743-8332-2C210D38E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249FE4F-17D7-754E-BDB2-52C01BF30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3539B9-743D-ED44-BDB4-8D6FCD7279A8}" type="slidenum">
              <a:rPr lang="tr-TR" altLang="tr-TR"/>
              <a:pPr>
                <a:spcBef>
                  <a:spcPct val="0"/>
                </a:spcBef>
              </a:pPr>
              <a:t>58</a:t>
            </a:fld>
            <a:endParaRPr lang="tr-TR" altLang="tr-TR"/>
          </a:p>
        </p:txBody>
      </p:sp>
      <p:sp>
        <p:nvSpPr>
          <p:cNvPr id="57347" name="Rectangle 2">
            <a:extLst>
              <a:ext uri="{FF2B5EF4-FFF2-40B4-BE49-F238E27FC236}">
                <a16:creationId xmlns:a16="http://schemas.microsoft.com/office/drawing/2014/main" id="{02B142EE-A157-D049-BB7F-FA4DBFDB1FAF}"/>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57348" name="Text Box 3">
            <a:extLst>
              <a:ext uri="{FF2B5EF4-FFF2-40B4-BE49-F238E27FC236}">
                <a16:creationId xmlns:a16="http://schemas.microsoft.com/office/drawing/2014/main" id="{B738382A-A21B-8841-9F7B-216797B1159C}"/>
              </a:ext>
            </a:extLst>
          </p:cNvPr>
          <p:cNvSpPr>
            <a:spLocks noGrp="1" noChangeArrowheads="1"/>
          </p:cNvSpPr>
          <p:nvPr>
            <p:ph type="body" idx="1"/>
          </p:nvPr>
        </p:nvSpPr>
        <p:spPr>
          <a:xfrm>
            <a:off x="1046163" y="4352925"/>
            <a:ext cx="4770437" cy="3841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tr-TR" sz="1600">
                <a:cs typeface="Lucida Sans Unicode" panose="020B0602030504020204" pitchFamily="34" charset="0"/>
              </a:rPr>
              <a:t>Figure 2. The Transferrin Cycle.</a:t>
            </a:r>
          </a:p>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altLang="tr-TR" sz="1600">
              <a:cs typeface="Lucida Sans Unicode" panose="020B0602030504020204" pitchFamily="34" charset="0"/>
            </a:endParaRPr>
          </a:p>
          <a:p>
            <a:pPr marL="215900" indent="-215900" defTabSz="457200" eaLnBrk="1" hangingPunct="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tLang="tr-TR" sz="1600">
                <a:cs typeface="Lucida Sans Unicode" panose="020B0602030504020204" pitchFamily="34" charset="0"/>
              </a:rPr>
              <a:t>Iron-laden transferrin (Fe2-Tf) binds to transferrin receptors (TfR) on the surface of erythroid precursors. These complexes localize to clathrin-coated pits, which invaginate to form specialized endosomes.2 A proton pump decreases the pH within the endosomes, leading to conformational changes in proteins that result in the release of iron from transferrin. The iron transporter DMT1 moves iron across the endosomal membrane, to enter the cytoplasm.3 Meanwhile, transferrin (Apo-Tf) and transferrin receptor are recycled to the cell surface, where each can be used for further cycles of iron binding and iron uptake. In erythroid cells, most iron moves into mitochondria, where it is incorporated into protoporphyrin to make heme. In nonerythroid cells, iron is stored as ferritin and hemosiderin.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5EEAC2A3-2CDE-F449-97BE-E1C68ED7B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25823-6C26-AE4B-B4A0-5ACAD07090DE}" type="slidenum">
              <a:rPr lang="tr-TR" altLang="tr-TR"/>
              <a:pPr>
                <a:spcBef>
                  <a:spcPct val="0"/>
                </a:spcBef>
              </a:pPr>
              <a:t>59</a:t>
            </a:fld>
            <a:endParaRPr lang="tr-TR" altLang="tr-TR"/>
          </a:p>
        </p:txBody>
      </p:sp>
      <p:sp>
        <p:nvSpPr>
          <p:cNvPr id="59394" name="Rectangle 2">
            <a:extLst>
              <a:ext uri="{FF2B5EF4-FFF2-40B4-BE49-F238E27FC236}">
                <a16:creationId xmlns:a16="http://schemas.microsoft.com/office/drawing/2014/main" id="{C3DEB429-1674-7645-A887-F9267FD583B3}"/>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BCA5AE2C-92EB-2143-BBF5-50F12D7A4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C940203A-30C4-A844-8999-62D0481AA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8F8EFC-7933-0043-8655-8D26F27092BE}" type="slidenum">
              <a:rPr lang="tr-TR" altLang="tr-TR"/>
              <a:pPr>
                <a:spcBef>
                  <a:spcPct val="0"/>
                </a:spcBef>
              </a:pPr>
              <a:t>60</a:t>
            </a:fld>
            <a:endParaRPr lang="tr-TR" altLang="tr-TR"/>
          </a:p>
        </p:txBody>
      </p:sp>
      <p:sp>
        <p:nvSpPr>
          <p:cNvPr id="61442" name="Rectangle 2">
            <a:extLst>
              <a:ext uri="{FF2B5EF4-FFF2-40B4-BE49-F238E27FC236}">
                <a16:creationId xmlns:a16="http://schemas.microsoft.com/office/drawing/2014/main" id="{E32E7C4A-DE7A-5449-8BF2-62934FF6F02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2ABB4FE5-5369-E04C-AE3D-1CA517A4C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88E5FCE9-B72C-424D-931A-0D09F9C6A8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A76F3B-E1A3-F647-ABDA-E1CFC794922A}" type="slidenum">
              <a:rPr lang="tr-TR" altLang="tr-TR"/>
              <a:pPr>
                <a:spcBef>
                  <a:spcPct val="0"/>
                </a:spcBef>
              </a:pPr>
              <a:t>61</a:t>
            </a:fld>
            <a:endParaRPr lang="tr-TR" altLang="tr-TR"/>
          </a:p>
        </p:txBody>
      </p:sp>
      <p:sp>
        <p:nvSpPr>
          <p:cNvPr id="63490" name="Rectangle 2">
            <a:extLst>
              <a:ext uri="{FF2B5EF4-FFF2-40B4-BE49-F238E27FC236}">
                <a16:creationId xmlns:a16="http://schemas.microsoft.com/office/drawing/2014/main" id="{CB199400-3730-3845-8D3A-EE5443B52C2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208602DE-235D-C649-8F9D-FBB5E60B7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4F50E0C4-643F-B04E-87C2-1129ACF20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FA3564-F71A-3B40-AF91-AFD5CDCBA7B8}" type="slidenum">
              <a:rPr lang="tr-TR" altLang="tr-TR"/>
              <a:pPr>
                <a:spcBef>
                  <a:spcPct val="0"/>
                </a:spcBef>
              </a:pPr>
              <a:t>62</a:t>
            </a:fld>
            <a:endParaRPr lang="tr-TR" altLang="tr-TR"/>
          </a:p>
        </p:txBody>
      </p:sp>
      <p:sp>
        <p:nvSpPr>
          <p:cNvPr id="65538" name="Rectangle 2">
            <a:extLst>
              <a:ext uri="{FF2B5EF4-FFF2-40B4-BE49-F238E27FC236}">
                <a16:creationId xmlns:a16="http://schemas.microsoft.com/office/drawing/2014/main" id="{8B803DCE-07E4-044C-B4D0-407D89940140}"/>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36395C8C-058E-704E-AE03-25994552AD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C2DFFEDD-9859-8345-8EE7-B835501D6F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611E96-FAB2-3C44-9526-76C475074B0F}" type="slidenum">
              <a:rPr lang="tr-TR" altLang="tr-TR"/>
              <a:pPr>
                <a:spcBef>
                  <a:spcPct val="0"/>
                </a:spcBef>
              </a:pPr>
              <a:t>63</a:t>
            </a:fld>
            <a:endParaRPr lang="tr-TR" altLang="tr-TR"/>
          </a:p>
        </p:txBody>
      </p:sp>
      <p:sp>
        <p:nvSpPr>
          <p:cNvPr id="67586" name="Rectangle 2">
            <a:extLst>
              <a:ext uri="{FF2B5EF4-FFF2-40B4-BE49-F238E27FC236}">
                <a16:creationId xmlns:a16="http://schemas.microsoft.com/office/drawing/2014/main" id="{30ECCDC9-89EE-744C-95A6-78936144FC98}"/>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5F850CD-392D-3B45-9DA4-C19639D316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680713BE-C3F8-8C48-A06B-40B92A9E81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D2F1C2-50BD-F241-8B44-2A3343A939EB}" type="slidenum">
              <a:rPr lang="tr-TR" altLang="tr-TR"/>
              <a:pPr>
                <a:spcBef>
                  <a:spcPct val="0"/>
                </a:spcBef>
              </a:pPr>
              <a:t>64</a:t>
            </a:fld>
            <a:endParaRPr lang="tr-TR" altLang="tr-TR"/>
          </a:p>
        </p:txBody>
      </p:sp>
      <p:sp>
        <p:nvSpPr>
          <p:cNvPr id="69634" name="Rectangle 2">
            <a:extLst>
              <a:ext uri="{FF2B5EF4-FFF2-40B4-BE49-F238E27FC236}">
                <a16:creationId xmlns:a16="http://schemas.microsoft.com/office/drawing/2014/main" id="{1F90540A-90B1-EE40-835F-D60CB385CEA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033A5189-BC64-8841-B893-FACE8C8F3D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2CB1B4A2-26C6-B14B-BE79-AA8FA9829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AC56B7-2D21-2C4A-B399-2DF099273A9F}" type="slidenum">
              <a:rPr lang="tr-TR" altLang="tr-TR"/>
              <a:pPr>
                <a:spcBef>
                  <a:spcPct val="0"/>
                </a:spcBef>
              </a:pPr>
              <a:t>65</a:t>
            </a:fld>
            <a:endParaRPr lang="tr-TR" altLang="tr-TR"/>
          </a:p>
        </p:txBody>
      </p:sp>
      <p:sp>
        <p:nvSpPr>
          <p:cNvPr id="71682" name="Rectangle 2">
            <a:extLst>
              <a:ext uri="{FF2B5EF4-FFF2-40B4-BE49-F238E27FC236}">
                <a16:creationId xmlns:a16="http://schemas.microsoft.com/office/drawing/2014/main" id="{D729B1E5-00DC-6B45-B1B5-91253F2C421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EA5262A0-2F0B-434B-BFC5-D210EE3DF5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D04CC097-CE32-5F43-91E4-34B5C033AB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1ECEA2-9FB5-B549-AA0B-467F7CACD24D}" type="slidenum">
              <a:rPr lang="tr-TR" altLang="tr-TR"/>
              <a:pPr>
                <a:spcBef>
                  <a:spcPct val="0"/>
                </a:spcBef>
              </a:pPr>
              <a:t>27</a:t>
            </a:fld>
            <a:endParaRPr lang="tr-TR" altLang="tr-TR"/>
          </a:p>
        </p:txBody>
      </p:sp>
      <p:sp>
        <p:nvSpPr>
          <p:cNvPr id="32770" name="Rectangle 2">
            <a:extLst>
              <a:ext uri="{FF2B5EF4-FFF2-40B4-BE49-F238E27FC236}">
                <a16:creationId xmlns:a16="http://schemas.microsoft.com/office/drawing/2014/main" id="{F7FCE7CB-CC08-A448-97FA-AFE70CE647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6DBB55FD-FB63-F14B-8EB4-4195574E8D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DF9153AF-E272-6043-9F2A-A4ACBC554360}"/>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68FAB2D9-D8A8-0E42-8577-0D5AA21DDB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73731" name="Slide Number Placeholder 3">
            <a:extLst>
              <a:ext uri="{FF2B5EF4-FFF2-40B4-BE49-F238E27FC236}">
                <a16:creationId xmlns:a16="http://schemas.microsoft.com/office/drawing/2014/main" id="{CA4E6FB7-ABAC-C542-8199-7B138C76B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762AD3-F314-9948-94D6-522FDC3ED651}" type="slidenum">
              <a:rPr lang="tr-TR" altLang="tr-TR"/>
              <a:pPr>
                <a:spcBef>
                  <a:spcPct val="0"/>
                </a:spcBef>
              </a:pPr>
              <a:t>66</a:t>
            </a:fld>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50E90A5D-ED6F-4E49-BB8F-A5D2A2424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20DAFD-6B49-094C-A7D2-286C0B5513BF}" type="slidenum">
              <a:rPr lang="tr-TR" altLang="tr-TR"/>
              <a:pPr>
                <a:spcBef>
                  <a:spcPct val="0"/>
                </a:spcBef>
              </a:pPr>
              <a:t>67</a:t>
            </a:fld>
            <a:endParaRPr lang="tr-TR" altLang="tr-TR"/>
          </a:p>
        </p:txBody>
      </p:sp>
      <p:sp>
        <p:nvSpPr>
          <p:cNvPr id="77826" name="Rectangle 2">
            <a:extLst>
              <a:ext uri="{FF2B5EF4-FFF2-40B4-BE49-F238E27FC236}">
                <a16:creationId xmlns:a16="http://schemas.microsoft.com/office/drawing/2014/main" id="{8003B125-8C50-8F4E-A99E-C71C09B7A666}"/>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19AACFEC-D3F8-BE49-8D7A-9E0F2F00E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C7CD6AEE-8A53-C745-AC02-F25A094C33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B9F476-C201-2B47-B81A-F6182708ACA0}" type="slidenum">
              <a:rPr lang="tr-TR" altLang="tr-TR"/>
              <a:pPr>
                <a:spcBef>
                  <a:spcPct val="0"/>
                </a:spcBef>
              </a:pPr>
              <a:t>69</a:t>
            </a:fld>
            <a:endParaRPr lang="tr-TR" altLang="tr-TR"/>
          </a:p>
        </p:txBody>
      </p:sp>
      <p:sp>
        <p:nvSpPr>
          <p:cNvPr id="80898" name="Rectangle 2">
            <a:extLst>
              <a:ext uri="{FF2B5EF4-FFF2-40B4-BE49-F238E27FC236}">
                <a16:creationId xmlns:a16="http://schemas.microsoft.com/office/drawing/2014/main" id="{5E4062EA-B353-6F4A-AA29-90439DC9D84B}"/>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0FB1357C-1F7C-074A-A485-EA5B6E5595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DE9B994B-5E28-FB47-97D0-9F80CA9C59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0783D-EFFF-184A-9B3E-36190886920F}" type="slidenum">
              <a:rPr lang="tr-TR" altLang="tr-TR"/>
              <a:pPr>
                <a:spcBef>
                  <a:spcPct val="0"/>
                </a:spcBef>
              </a:pPr>
              <a:t>70</a:t>
            </a:fld>
            <a:endParaRPr lang="tr-TR" altLang="tr-TR"/>
          </a:p>
        </p:txBody>
      </p:sp>
      <p:sp>
        <p:nvSpPr>
          <p:cNvPr id="82946" name="Rectangle 2">
            <a:extLst>
              <a:ext uri="{FF2B5EF4-FFF2-40B4-BE49-F238E27FC236}">
                <a16:creationId xmlns:a16="http://schemas.microsoft.com/office/drawing/2014/main" id="{CC52A00C-354B-F142-900F-74927CFBB734}"/>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7D5E419-1CF6-984F-8668-3D85E0428C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84E85A8-0A18-FB42-977E-778E38601F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5D2480-66B6-124F-93DE-1C55FB2CD447}" type="slidenum">
              <a:rPr lang="tr-TR" altLang="tr-TR"/>
              <a:pPr>
                <a:spcBef>
                  <a:spcPct val="0"/>
                </a:spcBef>
              </a:pPr>
              <a:t>71</a:t>
            </a:fld>
            <a:endParaRPr lang="tr-TR" altLang="tr-TR"/>
          </a:p>
        </p:txBody>
      </p:sp>
      <p:sp>
        <p:nvSpPr>
          <p:cNvPr id="84994" name="Rectangle 2">
            <a:extLst>
              <a:ext uri="{FF2B5EF4-FFF2-40B4-BE49-F238E27FC236}">
                <a16:creationId xmlns:a16="http://schemas.microsoft.com/office/drawing/2014/main" id="{C1F76218-244B-CE41-BD1D-0E4AC4D31A18}"/>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EABAB4D1-C13D-C74C-9A14-827E6746A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0F675AC0-AB50-2642-9E92-F8D5AB21CA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B2CE7C-B256-1942-AADB-9D68E8644D13}" type="slidenum">
              <a:rPr lang="tr-TR" altLang="tr-TR"/>
              <a:pPr>
                <a:spcBef>
                  <a:spcPct val="0"/>
                </a:spcBef>
              </a:pPr>
              <a:t>72</a:t>
            </a:fld>
            <a:endParaRPr lang="tr-TR" altLang="tr-TR"/>
          </a:p>
        </p:txBody>
      </p:sp>
      <p:sp>
        <p:nvSpPr>
          <p:cNvPr id="87042" name="Rectangle 2">
            <a:extLst>
              <a:ext uri="{FF2B5EF4-FFF2-40B4-BE49-F238E27FC236}">
                <a16:creationId xmlns:a16="http://schemas.microsoft.com/office/drawing/2014/main" id="{D11BD676-B109-8347-BE30-4B0E0EC0D934}"/>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4B81EC01-C3F6-0944-871C-DA119B562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57693F85-F99D-EC46-8185-9BD4668992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A43CCC-020C-704E-A3A0-AD139FF33DC1}" type="slidenum">
              <a:rPr lang="tr-TR" altLang="tr-TR"/>
              <a:pPr>
                <a:spcBef>
                  <a:spcPct val="0"/>
                </a:spcBef>
              </a:pPr>
              <a:t>73</a:t>
            </a:fld>
            <a:endParaRPr lang="tr-TR" altLang="tr-TR"/>
          </a:p>
        </p:txBody>
      </p:sp>
      <p:sp>
        <p:nvSpPr>
          <p:cNvPr id="89090" name="Rectangle 2">
            <a:extLst>
              <a:ext uri="{FF2B5EF4-FFF2-40B4-BE49-F238E27FC236}">
                <a16:creationId xmlns:a16="http://schemas.microsoft.com/office/drawing/2014/main" id="{58424547-B7A8-E14F-8905-F1AD2C6A9F53}"/>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B5C91FB4-B4B7-0241-96AE-3F3C1A97A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6A3F60BA-A34B-B643-8D90-561F22E4F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F8484C-B5B7-5449-8DFB-66DD49B19394}" type="slidenum">
              <a:rPr lang="tr-TR" altLang="tr-TR"/>
              <a:pPr>
                <a:spcBef>
                  <a:spcPct val="0"/>
                </a:spcBef>
              </a:pPr>
              <a:t>75</a:t>
            </a:fld>
            <a:endParaRPr lang="tr-TR" altLang="tr-TR"/>
          </a:p>
        </p:txBody>
      </p:sp>
      <p:sp>
        <p:nvSpPr>
          <p:cNvPr id="92162" name="Rectangle 2">
            <a:extLst>
              <a:ext uri="{FF2B5EF4-FFF2-40B4-BE49-F238E27FC236}">
                <a16:creationId xmlns:a16="http://schemas.microsoft.com/office/drawing/2014/main" id="{87A30A41-D249-7A4D-A022-0BDAC57B38D4}"/>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6E195144-4BE9-AB4B-ABCA-06F62C9F7A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9AFF0DB-993F-A14D-B9E0-DBC8F9DA52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FA4DC4-5D1C-0A43-BDEB-9408411646A8}" type="slidenum">
              <a:rPr lang="tr-TR" altLang="tr-TR"/>
              <a:pPr>
                <a:spcBef>
                  <a:spcPct val="0"/>
                </a:spcBef>
              </a:pPr>
              <a:t>28</a:t>
            </a:fld>
            <a:endParaRPr lang="tr-TR" altLang="tr-TR"/>
          </a:p>
        </p:txBody>
      </p:sp>
      <p:sp>
        <p:nvSpPr>
          <p:cNvPr id="34818" name="Rectangle 2">
            <a:extLst>
              <a:ext uri="{FF2B5EF4-FFF2-40B4-BE49-F238E27FC236}">
                <a16:creationId xmlns:a16="http://schemas.microsoft.com/office/drawing/2014/main" id="{14248D89-2A89-C044-AEAE-110E3B435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339A79ED-7341-0E4E-815A-B97ADD8014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948F52C-24C4-CB43-A09D-CF5CDE6C65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B78436-6EBD-9544-9E18-57A99890DBF3}" type="slidenum">
              <a:rPr lang="tr-TR" altLang="tr-TR"/>
              <a:pPr>
                <a:spcBef>
                  <a:spcPct val="0"/>
                </a:spcBef>
              </a:pPr>
              <a:t>29</a:t>
            </a:fld>
            <a:endParaRPr lang="tr-TR" altLang="tr-TR"/>
          </a:p>
        </p:txBody>
      </p:sp>
      <p:sp>
        <p:nvSpPr>
          <p:cNvPr id="38914" name="Rectangle 2">
            <a:extLst>
              <a:ext uri="{FF2B5EF4-FFF2-40B4-BE49-F238E27FC236}">
                <a16:creationId xmlns:a16="http://schemas.microsoft.com/office/drawing/2014/main" id="{A4031805-1838-644D-93BC-CE590539F1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E0AF1808-5713-FF4E-A2F0-0CA1B8BEF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5812DC1F-B8DD-EB4C-89C9-58F91F63B9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CB9BDB-22F4-B042-81EF-3B78D1113FF1}" type="slidenum">
              <a:rPr lang="tr-TR" altLang="tr-TR"/>
              <a:pPr>
                <a:spcBef>
                  <a:spcPct val="0"/>
                </a:spcBef>
              </a:pPr>
              <a:t>30</a:t>
            </a:fld>
            <a:endParaRPr lang="tr-TR" altLang="tr-TR"/>
          </a:p>
        </p:txBody>
      </p:sp>
      <p:sp>
        <p:nvSpPr>
          <p:cNvPr id="40962" name="Rectangle 2">
            <a:extLst>
              <a:ext uri="{FF2B5EF4-FFF2-40B4-BE49-F238E27FC236}">
                <a16:creationId xmlns:a16="http://schemas.microsoft.com/office/drawing/2014/main" id="{4C0934DC-F0B8-5E48-8973-876C66815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1F478272-5FEF-994A-AD43-D614B19F10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A404194D-2204-C845-A7E0-C11BC325A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6D9931-9E60-A349-AA04-4D1721BF7B03}" type="slidenum">
              <a:rPr lang="tr-TR" altLang="tr-TR"/>
              <a:pPr>
                <a:spcBef>
                  <a:spcPct val="0"/>
                </a:spcBef>
              </a:pPr>
              <a:t>31</a:t>
            </a:fld>
            <a:endParaRPr lang="tr-TR" altLang="tr-TR"/>
          </a:p>
        </p:txBody>
      </p:sp>
      <p:sp>
        <p:nvSpPr>
          <p:cNvPr id="43010" name="Rectangle 2">
            <a:extLst>
              <a:ext uri="{FF2B5EF4-FFF2-40B4-BE49-F238E27FC236}">
                <a16:creationId xmlns:a16="http://schemas.microsoft.com/office/drawing/2014/main" id="{98652067-00AA-AF41-ABC2-95B49BF0DF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B01F7B79-871D-6B43-B94E-7380BB2D82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D5B75EB1-C55E-A34A-822F-9B83065C0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CBC285-ED46-B84A-8CE7-E5A586CD38F2}" type="slidenum">
              <a:rPr lang="tr-TR" altLang="tr-TR"/>
              <a:pPr>
                <a:spcBef>
                  <a:spcPct val="0"/>
                </a:spcBef>
              </a:pPr>
              <a:t>33</a:t>
            </a:fld>
            <a:endParaRPr lang="tr-TR" altLang="tr-TR"/>
          </a:p>
        </p:txBody>
      </p:sp>
      <p:sp>
        <p:nvSpPr>
          <p:cNvPr id="46082" name="Rectangle 2">
            <a:extLst>
              <a:ext uri="{FF2B5EF4-FFF2-40B4-BE49-F238E27FC236}">
                <a16:creationId xmlns:a16="http://schemas.microsoft.com/office/drawing/2014/main" id="{E7812AE6-7BA6-A945-A9C2-97525C7798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9730DC21-19E7-EF4F-910A-3223E879B7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1DB82601-0BCA-E342-8D7D-87FD6955E663}"/>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019528C7-36A1-1247-824E-B3F83CDA8E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p>
        </p:txBody>
      </p:sp>
      <p:sp>
        <p:nvSpPr>
          <p:cNvPr id="20483" name="Slide Number Placeholder 3">
            <a:extLst>
              <a:ext uri="{FF2B5EF4-FFF2-40B4-BE49-F238E27FC236}">
                <a16:creationId xmlns:a16="http://schemas.microsoft.com/office/drawing/2014/main" id="{9DDA0197-320E-C14E-999E-C4834B8580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B35930-F3B2-384E-9213-DC7B5A55ED2B}" type="slidenum">
              <a:rPr lang="tr-TR" altLang="tr-TR"/>
              <a:pPr>
                <a:spcBef>
                  <a:spcPct val="0"/>
                </a:spcBef>
              </a:pPr>
              <a:t>41</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9/15/25</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627290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4456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38663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457200"/>
            <a:ext cx="9347200" cy="12954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2235200" y="1981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lipArt Placeholder 3"/>
          <p:cNvSpPr>
            <a:spLocks noGrp="1"/>
          </p:cNvSpPr>
          <p:nvPr>
            <p:ph type="clipArt" sz="half" idx="2"/>
          </p:nvPr>
        </p:nvSpPr>
        <p:spPr>
          <a:xfrm>
            <a:off x="7010400" y="1981200"/>
            <a:ext cx="4572000" cy="4114800"/>
          </a:xfrm>
        </p:spPr>
        <p:txBody>
          <a:bodyPr/>
          <a:lstStyle/>
          <a:p>
            <a:pPr lvl="0"/>
            <a:endParaRPr lang="tr-TR" noProof="0"/>
          </a:p>
        </p:txBody>
      </p:sp>
      <p:sp>
        <p:nvSpPr>
          <p:cNvPr id="5" name="Rectangle 22">
            <a:extLst>
              <a:ext uri="{FF2B5EF4-FFF2-40B4-BE49-F238E27FC236}">
                <a16:creationId xmlns:a16="http://schemas.microsoft.com/office/drawing/2014/main" id="{7ECEBD90-13B4-C54C-851E-2265325E6C97}"/>
              </a:ext>
            </a:extLst>
          </p:cNvPr>
          <p:cNvSpPr>
            <a:spLocks noGrp="1" noChangeArrowheads="1"/>
          </p:cNvSpPr>
          <p:nvPr>
            <p:ph type="ftr" sz="quarter" idx="10"/>
          </p:nvPr>
        </p:nvSpPr>
        <p:spPr/>
        <p:txBody>
          <a:bodyPr/>
          <a:lstStyle>
            <a:lvl1pPr>
              <a:defRPr/>
            </a:lvl1pPr>
          </a:lstStyle>
          <a:p>
            <a:pPr>
              <a:defRPr/>
            </a:pPr>
            <a:endParaRPr lang="tr-TR"/>
          </a:p>
        </p:txBody>
      </p:sp>
      <p:sp>
        <p:nvSpPr>
          <p:cNvPr id="6" name="Rectangle 23">
            <a:extLst>
              <a:ext uri="{FF2B5EF4-FFF2-40B4-BE49-F238E27FC236}">
                <a16:creationId xmlns:a16="http://schemas.microsoft.com/office/drawing/2014/main" id="{8CF2C20D-177B-734F-B009-5ADB7CC89475}"/>
              </a:ext>
            </a:extLst>
          </p:cNvPr>
          <p:cNvSpPr>
            <a:spLocks noGrp="1" noChangeArrowheads="1"/>
          </p:cNvSpPr>
          <p:nvPr>
            <p:ph type="sldNum" sz="quarter" idx="11"/>
          </p:nvPr>
        </p:nvSpPr>
        <p:spPr/>
        <p:txBody>
          <a:bodyPr/>
          <a:lstStyle>
            <a:lvl1pPr>
              <a:defRPr/>
            </a:lvl1pPr>
          </a:lstStyle>
          <a:p>
            <a:fld id="{1C54EEC8-B05C-E94F-A395-CCBB50131179}" type="slidenum">
              <a:rPr lang="tr-TR" altLang="tr-TR"/>
              <a:pPr/>
              <a:t>‹#›</a:t>
            </a:fld>
            <a:endParaRPr lang="tr-TR" altLang="tr-TR"/>
          </a:p>
        </p:txBody>
      </p:sp>
      <p:sp>
        <p:nvSpPr>
          <p:cNvPr id="7" name="Rectangle 22">
            <a:extLst>
              <a:ext uri="{FF2B5EF4-FFF2-40B4-BE49-F238E27FC236}">
                <a16:creationId xmlns:a16="http://schemas.microsoft.com/office/drawing/2014/main" id="{2EB4FD2B-0C45-B245-A662-199D96E8988C}"/>
              </a:ext>
            </a:extLst>
          </p:cNvPr>
          <p:cNvSpPr>
            <a:spLocks noGrp="1" noChangeArrowheads="1"/>
          </p:cNvSpPr>
          <p:nvPr>
            <p:ph type="dt" sz="half" idx="12"/>
          </p:nvPr>
        </p:nvSpPr>
        <p:spPr/>
        <p:txBody>
          <a:bodyPr/>
          <a:lstStyle>
            <a:lvl1pPr>
              <a:defRPr/>
            </a:lvl1pPr>
          </a:lstStyle>
          <a:p>
            <a:pPr>
              <a:defRPr/>
            </a:pPr>
            <a:endParaRPr lang="tr-TR"/>
          </a:p>
        </p:txBody>
      </p:sp>
    </p:spTree>
    <p:extLst>
      <p:ext uri="{BB962C8B-B14F-4D97-AF65-F5344CB8AC3E}">
        <p14:creationId xmlns:p14="http://schemas.microsoft.com/office/powerpoint/2010/main" val="295997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tr-TR"/>
              <a:t>Asıl başlık stili için tıklatın</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Date Placeholder 3">
            <a:extLst>
              <a:ext uri="{FF2B5EF4-FFF2-40B4-BE49-F238E27FC236}">
                <a16:creationId xmlns:a16="http://schemas.microsoft.com/office/drawing/2014/main" id="{DB5BACE3-D1EF-FD46-8A0B-EAC7B9060CFF}"/>
              </a:ext>
            </a:extLst>
          </p:cNvPr>
          <p:cNvSpPr>
            <a:spLocks noGrp="1"/>
          </p:cNvSpPr>
          <p:nvPr>
            <p:ph type="dt" sz="half" idx="15"/>
          </p:nvPr>
        </p:nvSpPr>
        <p:spPr/>
        <p:txBody>
          <a:bodyPr/>
          <a:lstStyle>
            <a:lvl1pPr>
              <a:defRPr/>
            </a:lvl1pPr>
          </a:lstStyle>
          <a:p>
            <a:pPr>
              <a:defRPr/>
            </a:pPr>
            <a:endParaRPr lang="tr-TR"/>
          </a:p>
        </p:txBody>
      </p:sp>
      <p:sp>
        <p:nvSpPr>
          <p:cNvPr id="8" name="Footer Placeholder 4">
            <a:extLst>
              <a:ext uri="{FF2B5EF4-FFF2-40B4-BE49-F238E27FC236}">
                <a16:creationId xmlns:a16="http://schemas.microsoft.com/office/drawing/2014/main" id="{CF5028DB-BE64-144B-A807-97D6D8486555}"/>
              </a:ext>
            </a:extLst>
          </p:cNvPr>
          <p:cNvSpPr>
            <a:spLocks noGrp="1"/>
          </p:cNvSpPr>
          <p:nvPr>
            <p:ph type="ftr" sz="quarter" idx="16"/>
          </p:nvPr>
        </p:nvSpPr>
        <p:spPr/>
        <p:txBody>
          <a:bodyPr/>
          <a:lstStyle>
            <a:lvl1pPr>
              <a:defRPr/>
            </a:lvl1pPr>
          </a:lstStyle>
          <a:p>
            <a:pPr>
              <a:defRPr/>
            </a:pPr>
            <a:endParaRPr lang="tr-TR"/>
          </a:p>
        </p:txBody>
      </p:sp>
      <p:sp>
        <p:nvSpPr>
          <p:cNvPr id="9" name="Slide Number Placeholder 5">
            <a:extLst>
              <a:ext uri="{FF2B5EF4-FFF2-40B4-BE49-F238E27FC236}">
                <a16:creationId xmlns:a16="http://schemas.microsoft.com/office/drawing/2014/main" id="{A9EB1BA7-DC27-FC4A-B570-C29279A2C8B6}"/>
              </a:ext>
            </a:extLst>
          </p:cNvPr>
          <p:cNvSpPr>
            <a:spLocks noGrp="1"/>
          </p:cNvSpPr>
          <p:nvPr>
            <p:ph type="sldNum" sz="quarter" idx="17"/>
          </p:nvPr>
        </p:nvSpPr>
        <p:spPr/>
        <p:txBody>
          <a:bodyPr/>
          <a:lstStyle>
            <a:lvl1pPr>
              <a:defRPr/>
            </a:lvl1pPr>
          </a:lstStyle>
          <a:p>
            <a:fld id="{F31CC048-C1FE-E642-85CE-D63053DD7CE3}" type="slidenum">
              <a:rPr lang="tr-TR" altLang="tr-TR"/>
              <a:pPr/>
              <a:t>‹#›</a:t>
            </a:fld>
            <a:endParaRPr lang="tr-TR" altLang="tr-TR"/>
          </a:p>
        </p:txBody>
      </p:sp>
    </p:spTree>
    <p:extLst>
      <p:ext uri="{BB962C8B-B14F-4D97-AF65-F5344CB8AC3E}">
        <p14:creationId xmlns:p14="http://schemas.microsoft.com/office/powerpoint/2010/main" val="411943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3046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69829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74020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94988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7734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62547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9065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9/15/25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88833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9/15/25</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37258260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 id="2147483701" r:id="rId13"/>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oleObject" Target="../embeddings/oleObject2.bin"/><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oleObject" Target="../embeddings/oleObject5.bin"/><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2.png"/><Relationship Id="rId7"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oleObject" Target="../embeddings/oleObject8.bin"/><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sv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66.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4.svg"/></Relationships>
</file>

<file path=ppt/slides/_rels/slide7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A9113E-7ADE-49D6-8B60-C2771497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a:extLst>
              <a:ext uri="{FF2B5EF4-FFF2-40B4-BE49-F238E27FC236}">
                <a16:creationId xmlns:a16="http://schemas.microsoft.com/office/drawing/2014/main" id="{C890FFD5-53B8-AC44-9C1D-7000F20ACCA6}"/>
              </a:ext>
            </a:extLst>
          </p:cNvPr>
          <p:cNvSpPr>
            <a:spLocks noGrp="1"/>
          </p:cNvSpPr>
          <p:nvPr>
            <p:ph type="subTitle" idx="1"/>
          </p:nvPr>
        </p:nvSpPr>
        <p:spPr>
          <a:xfrm>
            <a:off x="2276134" y="5444484"/>
            <a:ext cx="4151880" cy="985075"/>
          </a:xfrm>
        </p:spPr>
        <p:txBody>
          <a:bodyPr anchor="b">
            <a:normAutofit/>
          </a:bodyPr>
          <a:lstStyle/>
          <a:p>
            <a:pPr>
              <a:spcBef>
                <a:spcPts val="0"/>
              </a:spcBef>
              <a:defRPr/>
            </a:pPr>
            <a:r>
              <a:rPr lang="tr-TR" sz="3200" b="1" dirty="0" err="1">
                <a:solidFill>
                  <a:srgbClr val="FF0000"/>
                </a:solidFill>
                <a:latin typeface="Cavolini" panose="03000502040302020204" pitchFamily="66" charset="0"/>
                <a:cs typeface="Cavolini" panose="03000502040302020204" pitchFamily="66" charset="0"/>
              </a:rPr>
              <a:t>Dr.Engin</a:t>
            </a:r>
            <a:r>
              <a:rPr lang="tr-TR" sz="3200" b="1" dirty="0">
                <a:solidFill>
                  <a:srgbClr val="FF0000"/>
                </a:solidFill>
                <a:latin typeface="Cavolini" panose="03000502040302020204" pitchFamily="66" charset="0"/>
                <a:cs typeface="Cavolini" panose="03000502040302020204" pitchFamily="66" charset="0"/>
              </a:rPr>
              <a:t> KELKİTLİ</a:t>
            </a:r>
          </a:p>
        </p:txBody>
      </p:sp>
      <p:pic>
        <p:nvPicPr>
          <p:cNvPr id="4" name="Picture 3">
            <a:extLst>
              <a:ext uri="{FF2B5EF4-FFF2-40B4-BE49-F238E27FC236}">
                <a16:creationId xmlns:a16="http://schemas.microsoft.com/office/drawing/2014/main" id="{61CF07BA-15FE-479F-B23E-DA522ECD0C2A}"/>
              </a:ext>
            </a:extLst>
          </p:cNvPr>
          <p:cNvPicPr>
            <a:picLocks noChangeAspect="1"/>
          </p:cNvPicPr>
          <p:nvPr/>
        </p:nvPicPr>
        <p:blipFill rotWithShape="1">
          <a:blip r:embed="rId2"/>
          <a:srcRect r="-4" b="1507"/>
          <a:stretch/>
        </p:blipFill>
        <p:spPr>
          <a:xfrm>
            <a:off x="8697717" y="3409563"/>
            <a:ext cx="3501325" cy="3448437"/>
          </a:xfrm>
          <a:prstGeom prst="rect">
            <a:avLst/>
          </a:prstGeom>
        </p:spPr>
      </p:pic>
      <p:sp>
        <p:nvSpPr>
          <p:cNvPr id="11" name="Rectangle 10">
            <a:extLst>
              <a:ext uri="{FF2B5EF4-FFF2-40B4-BE49-F238E27FC236}">
                <a16:creationId xmlns:a16="http://schemas.microsoft.com/office/drawing/2014/main" id="{50322D4C-51DD-4EED-8CC9-4BF4C328B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14364" y="-1"/>
            <a:ext cx="3503958" cy="34251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4">
            <a:extLst>
              <a:ext uri="{FF2B5EF4-FFF2-40B4-BE49-F238E27FC236}">
                <a16:creationId xmlns:a16="http://schemas.microsoft.com/office/drawing/2014/main" id="{1C2F2A87-29FA-4731-9D9C-CA3CAC2CF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252472" y="-43290"/>
            <a:ext cx="3425117" cy="3501324"/>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A99E2A-98DD-4F29-818D-A392C35C3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18324" y="-7777"/>
            <a:ext cx="3472356" cy="3425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CFB658-99C3-4625-9743-A64A6E439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214368" y="3417632"/>
            <a:ext cx="3503957" cy="3440367"/>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1 Başlık">
            <a:extLst>
              <a:ext uri="{FF2B5EF4-FFF2-40B4-BE49-F238E27FC236}">
                <a16:creationId xmlns:a16="http://schemas.microsoft.com/office/drawing/2014/main" id="{83A78751-1557-A849-924A-A6ABA71D0FF1}"/>
              </a:ext>
            </a:extLst>
          </p:cNvPr>
          <p:cNvSpPr txBox="1">
            <a:spLocks/>
          </p:cNvSpPr>
          <p:nvPr/>
        </p:nvSpPr>
        <p:spPr>
          <a:xfrm>
            <a:off x="-1824535" y="2507520"/>
            <a:ext cx="9591332" cy="2456297"/>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a:lstStyle>
          <a:p>
            <a:pPr algn="ctr">
              <a:defRPr/>
            </a:pPr>
            <a:br>
              <a:rPr lang="tr-TR" altLang="tr-TR" sz="3600" dirty="0">
                <a:latin typeface="Cavolini" panose="03000502040302020204" pitchFamily="66" charset="0"/>
                <a:cs typeface="Cavolini" panose="03000502040302020204" pitchFamily="66" charset="0"/>
              </a:rPr>
            </a:br>
            <a:br>
              <a:rPr lang="tr-TR" altLang="tr-TR" sz="3600" dirty="0">
                <a:latin typeface="Cavolini" panose="03000502040302020204" pitchFamily="66" charset="0"/>
                <a:cs typeface="Cavolini" panose="03000502040302020204" pitchFamily="66" charset="0"/>
              </a:rPr>
            </a:br>
            <a:br>
              <a:rPr lang="tr-TR" altLang="tr-TR" sz="3600" dirty="0">
                <a:latin typeface="Cavolini" panose="03000502040302020204" pitchFamily="66" charset="0"/>
                <a:cs typeface="Cavolini" panose="03000502040302020204" pitchFamily="66" charset="0"/>
              </a:rPr>
            </a:br>
            <a:br>
              <a:rPr lang="tr-TR" altLang="tr-TR" sz="3600" dirty="0">
                <a:latin typeface="Cavolini" panose="03000502040302020204" pitchFamily="66" charset="0"/>
                <a:cs typeface="Cavolini" panose="03000502040302020204" pitchFamily="66" charset="0"/>
              </a:rPr>
            </a:br>
            <a:br>
              <a:rPr lang="tr-TR" altLang="tr-TR" sz="3600" dirty="0">
                <a:latin typeface="Cavolini" panose="03000502040302020204" pitchFamily="66" charset="0"/>
                <a:cs typeface="Cavolini" panose="03000502040302020204" pitchFamily="66" charset="0"/>
              </a:rPr>
            </a:br>
            <a:r>
              <a:rPr lang="tr-TR" altLang="tr-TR" sz="3600" dirty="0">
                <a:latin typeface="Cavolini" panose="03000502040302020204" pitchFamily="66" charset="0"/>
                <a:cs typeface="Cavolini" panose="03000502040302020204" pitchFamily="66" charset="0"/>
              </a:rPr>
              <a:t>Anemili Hastaya </a:t>
            </a:r>
          </a:p>
          <a:p>
            <a:pPr algn="ctr">
              <a:defRPr/>
            </a:pPr>
            <a:r>
              <a:rPr lang="tr-TR" altLang="tr-TR" sz="3600" dirty="0">
                <a:latin typeface="Cavolini" panose="03000502040302020204" pitchFamily="66" charset="0"/>
                <a:cs typeface="Cavolini" panose="03000502040302020204" pitchFamily="66" charset="0"/>
              </a:rPr>
              <a:t>Yaklaşım</a:t>
            </a:r>
            <a:br>
              <a:rPr lang="tr-TR" altLang="tr-TR" sz="3600" dirty="0"/>
            </a:br>
            <a:endParaRPr lang="tr-TR" altLang="tr-TR" sz="3600" dirty="0"/>
          </a:p>
        </p:txBody>
      </p:sp>
    </p:spTree>
    <p:extLst>
      <p:ext uri="{BB962C8B-B14F-4D97-AF65-F5344CB8AC3E}">
        <p14:creationId xmlns:p14="http://schemas.microsoft.com/office/powerpoint/2010/main" val="123445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2" name="Rectangle 71">
            <a:extLst>
              <a:ext uri="{FF2B5EF4-FFF2-40B4-BE49-F238E27FC236}">
                <a16:creationId xmlns:a16="http://schemas.microsoft.com/office/drawing/2014/main" id="{6BA267D3-CCC7-4260-8127-53F80B997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yagram 1">
            <a:extLst>
              <a:ext uri="{FF2B5EF4-FFF2-40B4-BE49-F238E27FC236}">
                <a16:creationId xmlns:a16="http://schemas.microsoft.com/office/drawing/2014/main" id="{F85B27E4-281D-2A43-9241-85B262B16052}"/>
              </a:ext>
            </a:extLst>
          </p:cNvPr>
          <p:cNvGraphicFramePr/>
          <p:nvPr>
            <p:extLst>
              <p:ext uri="{D42A27DB-BD31-4B8C-83A1-F6EECF244321}">
                <p14:modId xmlns:p14="http://schemas.microsoft.com/office/powerpoint/2010/main" val="2767952680"/>
              </p:ext>
            </p:extLst>
          </p:nvPr>
        </p:nvGraphicFramePr>
        <p:xfrm>
          <a:off x="3503444" y="1152693"/>
          <a:ext cx="5792371" cy="3224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 name="Rectangle 73">
            <a:extLst>
              <a:ext uri="{FF2B5EF4-FFF2-40B4-BE49-F238E27FC236}">
                <a16:creationId xmlns:a16="http://schemas.microsoft.com/office/drawing/2014/main" id="{E221CB08-76F0-4C77-AA9B-6D5720938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146188"/>
            <a:ext cx="3623149" cy="17150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6E9D3072-33D8-4A93-A3EC-7C79C02DB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99" y="5146191"/>
            <a:ext cx="1721799" cy="1701630"/>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ectangle 77">
            <a:extLst>
              <a:ext uri="{FF2B5EF4-FFF2-40B4-BE49-F238E27FC236}">
                <a16:creationId xmlns:a16="http://schemas.microsoft.com/office/drawing/2014/main" id="{031668EE-1091-4A2B-A85D-58D1B0D02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623152" y="5146185"/>
            <a:ext cx="1715077" cy="17150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34">
            <a:extLst>
              <a:ext uri="{FF2B5EF4-FFF2-40B4-BE49-F238E27FC236}">
                <a16:creationId xmlns:a16="http://schemas.microsoft.com/office/drawing/2014/main" id="{DB90578B-9C73-4314-9DA2-6718A36FB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621087" y="5146183"/>
            <a:ext cx="1715079" cy="17150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89190391-F313-439F-B2BF-9F00E5AC2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336166" y="5146186"/>
            <a:ext cx="6861695" cy="1715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CEB90DD-57D5-4A21-9E3B-612768755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7004" y="5107136"/>
            <a:ext cx="1750856" cy="1750864"/>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a:extLst>
              <a:ext uri="{FF2B5EF4-FFF2-40B4-BE49-F238E27FC236}">
                <a16:creationId xmlns:a16="http://schemas.microsoft.com/office/drawing/2014/main" id="{E67E9FD9-9384-9844-8F0A-D636B487E830}"/>
              </a:ext>
            </a:extLst>
          </p:cNvPr>
          <p:cNvSpPr>
            <a:spLocks noGrp="1"/>
          </p:cNvSpPr>
          <p:nvPr>
            <p:ph type="title"/>
          </p:nvPr>
        </p:nvSpPr>
        <p:spPr>
          <a:xfrm>
            <a:off x="2241897" y="304122"/>
            <a:ext cx="9950103" cy="491332"/>
          </a:xfrm>
        </p:spPr>
        <p:txBody>
          <a:bodyPr>
            <a:normAutofit fontScale="90000"/>
          </a:bodyPr>
          <a:lstStyle/>
          <a:p>
            <a:pPr>
              <a:defRPr/>
            </a:pPr>
            <a:r>
              <a:rPr lang="tr-TR" altLang="tr-TR" dirty="0"/>
              <a:t>Aneminin Klinik Bulguları -II</a:t>
            </a:r>
          </a:p>
        </p:txBody>
      </p:sp>
      <p:sp>
        <p:nvSpPr>
          <p:cNvPr id="24577" name="2 İçerik Yer Tutucusu">
            <a:extLst>
              <a:ext uri="{FF2B5EF4-FFF2-40B4-BE49-F238E27FC236}">
                <a16:creationId xmlns:a16="http://schemas.microsoft.com/office/drawing/2014/main" id="{6F3D9F1D-8569-6F4D-955F-5ACF2414D633}"/>
              </a:ext>
            </a:extLst>
          </p:cNvPr>
          <p:cNvSpPr>
            <a:spLocks noGrp="1"/>
          </p:cNvSpPr>
          <p:nvPr>
            <p:ph idx="1"/>
          </p:nvPr>
        </p:nvSpPr>
        <p:spPr>
          <a:xfrm>
            <a:off x="796423" y="1484990"/>
            <a:ext cx="10265587" cy="5068888"/>
          </a:xfrm>
        </p:spPr>
        <p:txBody>
          <a:bodyPr rtlCol="0">
            <a:normAutofit/>
          </a:bodyPr>
          <a:lstStyle/>
          <a:p>
            <a:pPr>
              <a:lnSpc>
                <a:spcPct val="80000"/>
              </a:lnSpc>
              <a:spcBef>
                <a:spcPts val="0"/>
              </a:spcBef>
              <a:buNone/>
              <a:defRPr/>
            </a:pPr>
            <a:r>
              <a:rPr lang="tr-TR" altLang="tr-TR" sz="3000" dirty="0"/>
              <a:t>	Organizma dokulara yeterli oksijen gönderebilmek için </a:t>
            </a:r>
            <a:r>
              <a:rPr lang="tr-TR" altLang="tr-TR" sz="3000" dirty="0" err="1"/>
              <a:t>kardiyovasküler</a:t>
            </a:r>
            <a:r>
              <a:rPr lang="tr-TR" altLang="tr-TR" sz="3000" dirty="0"/>
              <a:t> düzenlemelerle kan akımını arttırmaya çalışır. Bu </a:t>
            </a:r>
            <a:r>
              <a:rPr lang="tr-TR" altLang="tr-TR" sz="3000" dirty="0" err="1"/>
              <a:t>kompenzatuvar</a:t>
            </a:r>
            <a:r>
              <a:rPr lang="tr-TR" altLang="tr-TR" sz="3000" dirty="0"/>
              <a:t> değişiklikler kliniğe yansır.</a:t>
            </a:r>
          </a:p>
          <a:p>
            <a:pPr>
              <a:lnSpc>
                <a:spcPct val="80000"/>
              </a:lnSpc>
              <a:spcBef>
                <a:spcPts val="0"/>
              </a:spcBef>
              <a:buNone/>
              <a:defRPr/>
            </a:pPr>
            <a:endParaRPr lang="tr-TR" altLang="tr-TR" sz="3000" dirty="0"/>
          </a:p>
          <a:p>
            <a:pPr>
              <a:lnSpc>
                <a:spcPct val="80000"/>
              </a:lnSpc>
              <a:spcBef>
                <a:spcPts val="0"/>
              </a:spcBef>
              <a:buNone/>
              <a:defRPr/>
            </a:pPr>
            <a:endParaRPr lang="tr-TR" altLang="tr-TR" sz="3000" dirty="0"/>
          </a:p>
          <a:p>
            <a:pPr>
              <a:lnSpc>
                <a:spcPct val="80000"/>
              </a:lnSpc>
              <a:spcBef>
                <a:spcPts val="0"/>
              </a:spcBef>
              <a:buFont typeface="Wingdings" pitchFamily="2" charset="2"/>
              <a:buChar char="q"/>
              <a:defRPr/>
            </a:pPr>
            <a:r>
              <a:rPr lang="tr-TR" altLang="tr-TR" sz="3000" dirty="0"/>
              <a:t>	</a:t>
            </a:r>
            <a:r>
              <a:rPr lang="tr-TR" altLang="tr-TR" sz="3000" b="1" dirty="0">
                <a:solidFill>
                  <a:srgbClr val="FF0000"/>
                </a:solidFill>
              </a:rPr>
              <a:t>Taşikardi: </a:t>
            </a:r>
            <a:r>
              <a:rPr lang="tr-TR" altLang="tr-TR" sz="3000" dirty="0"/>
              <a:t>Atım sayısı ile birlikte atım hacmi de arttırılmaya çalışılır</a:t>
            </a:r>
          </a:p>
          <a:p>
            <a:pPr>
              <a:lnSpc>
                <a:spcPct val="80000"/>
              </a:lnSpc>
              <a:spcBef>
                <a:spcPts val="0"/>
              </a:spcBef>
              <a:buFont typeface="Wingdings" pitchFamily="2" charset="2"/>
              <a:buChar char="q"/>
              <a:defRPr/>
            </a:pPr>
            <a:r>
              <a:rPr lang="tr-TR" altLang="tr-TR" sz="3000" b="1" dirty="0">
                <a:solidFill>
                  <a:srgbClr val="FF0000"/>
                </a:solidFill>
              </a:rPr>
              <a:t>	Nabız basıncında artma: </a:t>
            </a:r>
            <a:r>
              <a:rPr lang="tr-TR" altLang="tr-TR" sz="3000" dirty="0" err="1"/>
              <a:t>Karotis</a:t>
            </a:r>
            <a:r>
              <a:rPr lang="tr-TR" altLang="tr-TR" sz="3000" dirty="0"/>
              <a:t> </a:t>
            </a:r>
            <a:r>
              <a:rPr lang="tr-TR" altLang="tr-TR" sz="3000" dirty="0" err="1"/>
              <a:t>pulzasyonları</a:t>
            </a:r>
            <a:r>
              <a:rPr lang="tr-TR" altLang="tr-TR" sz="3000" dirty="0"/>
              <a:t> çok belirgindir</a:t>
            </a:r>
          </a:p>
          <a:p>
            <a:pPr>
              <a:lnSpc>
                <a:spcPct val="80000"/>
              </a:lnSpc>
              <a:spcBef>
                <a:spcPts val="0"/>
              </a:spcBef>
              <a:buFont typeface="Wingdings" pitchFamily="2" charset="2"/>
              <a:buChar char="q"/>
              <a:defRPr/>
            </a:pPr>
            <a:r>
              <a:rPr lang="tr-TR" altLang="tr-TR" sz="3000" dirty="0"/>
              <a:t>	Uzun vadede, </a:t>
            </a:r>
            <a:r>
              <a:rPr lang="tr-TR" altLang="tr-TR" sz="3000" dirty="0" err="1"/>
              <a:t>teleradyografide</a:t>
            </a:r>
            <a:r>
              <a:rPr lang="tr-TR" altLang="tr-TR" sz="3000" dirty="0"/>
              <a:t> kalp genişlemiş bulunabilir </a:t>
            </a:r>
            <a:r>
              <a:rPr lang="tr-TR" altLang="tr-TR" sz="3000" dirty="0">
                <a:solidFill>
                  <a:srgbClr val="FF0000"/>
                </a:solidFill>
              </a:rPr>
              <a:t>(yüksek debili kalp yetmezliği)</a:t>
            </a:r>
          </a:p>
          <a:p>
            <a:pPr>
              <a:lnSpc>
                <a:spcPct val="80000"/>
              </a:lnSpc>
              <a:spcBef>
                <a:spcPts val="0"/>
              </a:spcBef>
              <a:buFont typeface="Wingdings" pitchFamily="2" charset="2"/>
              <a:buChar char="q"/>
              <a:defRPr/>
            </a:pPr>
            <a:r>
              <a:rPr lang="tr-TR" altLang="tr-TR" sz="3000" dirty="0"/>
              <a:t>	</a:t>
            </a:r>
            <a:r>
              <a:rPr lang="tr-TR" altLang="tr-TR" sz="3000" b="1" dirty="0">
                <a:solidFill>
                  <a:srgbClr val="FF0000"/>
                </a:solidFill>
              </a:rPr>
              <a:t>Üfürümler: </a:t>
            </a:r>
            <a:r>
              <a:rPr lang="tr-TR" altLang="tr-TR" sz="3000" dirty="0" err="1"/>
              <a:t>Sistolik</a:t>
            </a:r>
            <a:r>
              <a:rPr lang="tr-TR" altLang="tr-TR" sz="3000" dirty="0"/>
              <a:t> </a:t>
            </a:r>
            <a:r>
              <a:rPr lang="tr-TR" altLang="tr-TR" sz="3000" dirty="0" err="1"/>
              <a:t>ejeksiyon</a:t>
            </a:r>
            <a:r>
              <a:rPr lang="tr-TR" altLang="tr-TR" sz="3000" dirty="0"/>
              <a:t> üfürümleri duyulabilir.   </a:t>
            </a:r>
          </a:p>
          <a:p>
            <a:pPr>
              <a:lnSpc>
                <a:spcPct val="80000"/>
              </a:lnSpc>
              <a:spcBef>
                <a:spcPts val="0"/>
              </a:spcBef>
              <a:buNone/>
              <a:defRPr/>
            </a:pPr>
            <a:endParaRPr lang="tr-TR" altLang="tr-TR" sz="3000" dirty="0"/>
          </a:p>
        </p:txBody>
      </p:sp>
      <p:sp>
        <p:nvSpPr>
          <p:cNvPr id="5" name="Metin kutusu 4">
            <a:extLst>
              <a:ext uri="{FF2B5EF4-FFF2-40B4-BE49-F238E27FC236}">
                <a16:creationId xmlns:a16="http://schemas.microsoft.com/office/drawing/2014/main" id="{0B4448CB-CFC1-B34D-B858-8BABB019ADAE}"/>
              </a:ext>
            </a:extLst>
          </p:cNvPr>
          <p:cNvSpPr txBox="1"/>
          <p:nvPr/>
        </p:nvSpPr>
        <p:spPr>
          <a:xfrm>
            <a:off x="3672469" y="935917"/>
            <a:ext cx="2653990" cy="315664"/>
          </a:xfrm>
          <a:prstGeom prst="rect">
            <a:avLst/>
          </a:prstGeom>
          <a:noFill/>
        </p:spPr>
        <p:txBody>
          <a:bodyPr wrap="square">
            <a:spAutoFit/>
          </a:bodyPr>
          <a:lstStyle/>
          <a:p>
            <a:pPr>
              <a:lnSpc>
                <a:spcPct val="80000"/>
              </a:lnSpc>
              <a:spcBef>
                <a:spcPts val="0"/>
              </a:spcBef>
              <a:defRPr/>
            </a:pPr>
            <a:r>
              <a:rPr lang="tr-TR" altLang="tr-TR" sz="1800" b="1" dirty="0" err="1">
                <a:solidFill>
                  <a:srgbClr val="FF0000"/>
                </a:solidFill>
                <a:latin typeface="Comic Sans MS" panose="030F0902030302020204" pitchFamily="66" charset="0"/>
              </a:rPr>
              <a:t>Kardiyovasküler</a:t>
            </a:r>
            <a:r>
              <a:rPr lang="tr-TR" altLang="tr-TR" sz="1800" b="1" dirty="0">
                <a:solidFill>
                  <a:srgbClr val="FF0000"/>
                </a:solidFill>
                <a:latin typeface="Comic Sans MS" panose="030F0902030302020204" pitchFamily="66" charset="0"/>
              </a:rPr>
              <a:t> sistem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02" name="1 Başlık">
            <a:extLst>
              <a:ext uri="{FF2B5EF4-FFF2-40B4-BE49-F238E27FC236}">
                <a16:creationId xmlns:a16="http://schemas.microsoft.com/office/drawing/2014/main" id="{422CD5E2-4BB9-444D-8DDB-C5B9D0416F40}"/>
              </a:ext>
            </a:extLst>
          </p:cNvPr>
          <p:cNvSpPr>
            <a:spLocks noGrp="1"/>
          </p:cNvSpPr>
          <p:nvPr>
            <p:ph type="title"/>
          </p:nvPr>
        </p:nvSpPr>
        <p:spPr>
          <a:xfrm>
            <a:off x="626095" y="2082196"/>
            <a:ext cx="2401165" cy="1545667"/>
          </a:xfrm>
        </p:spPr>
        <p:txBody>
          <a:bodyPr anchor="t">
            <a:normAutofit/>
          </a:bodyPr>
          <a:lstStyle/>
          <a:p>
            <a:pPr>
              <a:defRPr/>
            </a:pPr>
            <a:r>
              <a:rPr lang="tr-TR" altLang="tr-TR" sz="2400" dirty="0"/>
              <a:t>Aneminin Klinik Bulguları -III</a:t>
            </a:r>
          </a:p>
        </p:txBody>
      </p:sp>
      <p:sp>
        <p:nvSpPr>
          <p:cNvPr id="79" name="Freeform: Shape 78">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25604" name="2 İçerik Yer Tutucusu">
            <a:extLst>
              <a:ext uri="{FF2B5EF4-FFF2-40B4-BE49-F238E27FC236}">
                <a16:creationId xmlns:a16="http://schemas.microsoft.com/office/drawing/2014/main" id="{C3308EB7-E241-4F0F-A63A-58C16F41B870}"/>
              </a:ext>
            </a:extLst>
          </p:cNvPr>
          <p:cNvGraphicFramePr>
            <a:graphicFrameLocks noGrp="1"/>
          </p:cNvGraphicFramePr>
          <p:nvPr>
            <p:ph idx="1"/>
            <p:extLst>
              <p:ext uri="{D42A27DB-BD31-4B8C-83A1-F6EECF244321}">
                <p14:modId xmlns:p14="http://schemas.microsoft.com/office/powerpoint/2010/main" val="907705210"/>
              </p:ext>
            </p:extLst>
          </p:nvPr>
        </p:nvGraphicFramePr>
        <p:xfrm>
          <a:off x="3962401" y="460918"/>
          <a:ext cx="7999140" cy="532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25" name="1 Başlık">
            <a:extLst>
              <a:ext uri="{FF2B5EF4-FFF2-40B4-BE49-F238E27FC236}">
                <a16:creationId xmlns:a16="http://schemas.microsoft.com/office/drawing/2014/main" id="{2AC6D827-49DF-8D4F-842B-A46C4C2B4D97}"/>
              </a:ext>
            </a:extLst>
          </p:cNvPr>
          <p:cNvSpPr>
            <a:spLocks noGrp="1"/>
          </p:cNvSpPr>
          <p:nvPr>
            <p:ph type="title"/>
          </p:nvPr>
        </p:nvSpPr>
        <p:spPr>
          <a:xfrm>
            <a:off x="-1" y="2283897"/>
            <a:ext cx="4875173" cy="2491904"/>
          </a:xfrm>
        </p:spPr>
        <p:txBody>
          <a:bodyPr anchor="t">
            <a:normAutofit/>
          </a:bodyPr>
          <a:lstStyle/>
          <a:p>
            <a:pPr>
              <a:defRPr/>
            </a:pPr>
            <a:r>
              <a:rPr lang="tr-TR" altLang="tr-TR" dirty="0"/>
              <a:t>SINIFLANDIRMA</a:t>
            </a:r>
          </a:p>
        </p:txBody>
      </p:sp>
      <p:sp>
        <p:nvSpPr>
          <p:cNvPr id="78" name="Freeform: Shape 77">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26627" name="2 İçerik Yer Tutucusu">
            <a:extLst>
              <a:ext uri="{FF2B5EF4-FFF2-40B4-BE49-F238E27FC236}">
                <a16:creationId xmlns:a16="http://schemas.microsoft.com/office/drawing/2014/main" id="{53A26042-1B9E-463C-9F49-420DC93642EC}"/>
              </a:ext>
            </a:extLst>
          </p:cNvPr>
          <p:cNvGraphicFramePr>
            <a:graphicFrameLocks noGrp="1"/>
          </p:cNvGraphicFramePr>
          <p:nvPr>
            <p:ph idx="1"/>
            <p:extLst>
              <p:ext uri="{D42A27DB-BD31-4B8C-83A1-F6EECF244321}">
                <p14:modId xmlns:p14="http://schemas.microsoft.com/office/powerpoint/2010/main" val="2726224108"/>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a:extLst>
              <a:ext uri="{FF2B5EF4-FFF2-40B4-BE49-F238E27FC236}">
                <a16:creationId xmlns:a16="http://schemas.microsoft.com/office/drawing/2014/main" id="{A7545D75-B546-5346-BFBA-DE52773BBA62}"/>
              </a:ext>
            </a:extLst>
          </p:cNvPr>
          <p:cNvSpPr>
            <a:spLocks noGrp="1"/>
          </p:cNvSpPr>
          <p:nvPr>
            <p:ph type="title"/>
          </p:nvPr>
        </p:nvSpPr>
        <p:spPr>
          <a:xfrm>
            <a:off x="1077361" y="720435"/>
            <a:ext cx="7211711" cy="1507375"/>
          </a:xfrm>
        </p:spPr>
        <p:txBody>
          <a:bodyPr>
            <a:normAutofit/>
          </a:bodyPr>
          <a:lstStyle/>
          <a:p>
            <a:pPr algn="ctr">
              <a:defRPr/>
            </a:pPr>
            <a:r>
              <a:rPr lang="tr-TR" dirty="0" err="1"/>
              <a:t>Etiyopatogeneze</a:t>
            </a:r>
            <a:r>
              <a:rPr lang="tr-TR" dirty="0"/>
              <a:t> dayanan sınıflandırma</a:t>
            </a:r>
          </a:p>
        </p:txBody>
      </p:sp>
      <p:sp>
        <p:nvSpPr>
          <p:cNvPr id="3" name="2 İçerik Yer Tutucusu">
            <a:extLst>
              <a:ext uri="{FF2B5EF4-FFF2-40B4-BE49-F238E27FC236}">
                <a16:creationId xmlns:a16="http://schemas.microsoft.com/office/drawing/2014/main" id="{DA3AB6FD-485C-CA41-A887-0F55498E0EA5}"/>
              </a:ext>
            </a:extLst>
          </p:cNvPr>
          <p:cNvSpPr>
            <a:spLocks noGrp="1"/>
          </p:cNvSpPr>
          <p:nvPr>
            <p:ph idx="1"/>
          </p:nvPr>
        </p:nvSpPr>
        <p:spPr>
          <a:xfrm>
            <a:off x="1151704" y="2841702"/>
            <a:ext cx="6608086" cy="2511829"/>
          </a:xfrm>
        </p:spPr>
        <p:txBody>
          <a:bodyPr rtlCol="0">
            <a:normAutofit/>
          </a:bodyPr>
          <a:lstStyle/>
          <a:p>
            <a:pPr>
              <a:spcBef>
                <a:spcPts val="0"/>
              </a:spcBef>
              <a:spcAft>
                <a:spcPts val="600"/>
              </a:spcAft>
              <a:buNone/>
              <a:defRPr/>
            </a:pPr>
            <a:r>
              <a:rPr lang="tr-TR" altLang="tr-TR" b="1" u="sng" dirty="0">
                <a:solidFill>
                  <a:srgbClr val="FF0000"/>
                </a:solidFill>
                <a:highlight>
                  <a:srgbClr val="FFFF00"/>
                </a:highlight>
                <a:latin typeface="Comic Sans MS" panose="030F0902030302020204" pitchFamily="66" charset="0"/>
              </a:rPr>
              <a:t>I) Kan kaybı</a:t>
            </a:r>
          </a:p>
          <a:p>
            <a:pPr>
              <a:spcBef>
                <a:spcPts val="0"/>
              </a:spcBef>
              <a:spcAft>
                <a:spcPts val="600"/>
              </a:spcAft>
              <a:buNone/>
              <a:defRPr/>
            </a:pPr>
            <a:r>
              <a:rPr lang="tr-TR" altLang="tr-TR" dirty="0"/>
              <a:t>	</a:t>
            </a:r>
            <a:r>
              <a:rPr lang="tr-TR" altLang="tr-TR" u="sng" dirty="0"/>
              <a:t>1) Akut kanama (ör: akut </a:t>
            </a:r>
            <a:r>
              <a:rPr lang="tr-TR" altLang="tr-TR" u="sng" dirty="0" err="1"/>
              <a:t>posthemorajik</a:t>
            </a:r>
            <a:r>
              <a:rPr lang="tr-TR" altLang="tr-TR" u="sng" dirty="0"/>
              <a:t> anemi)</a:t>
            </a:r>
          </a:p>
          <a:p>
            <a:pPr>
              <a:spcBef>
                <a:spcPts val="0"/>
              </a:spcBef>
              <a:spcAft>
                <a:spcPts val="600"/>
              </a:spcAft>
              <a:buNone/>
              <a:defRPr/>
            </a:pPr>
            <a:r>
              <a:rPr lang="tr-TR" altLang="tr-TR" dirty="0"/>
              <a:t>	</a:t>
            </a:r>
            <a:r>
              <a:rPr lang="tr-TR" altLang="tr-TR" u="sng" dirty="0"/>
              <a:t>2) Kronik kanama (ör: demir eksikliği anemisi)</a:t>
            </a:r>
          </a:p>
        </p:txBody>
      </p:sp>
      <p:sp>
        <p:nvSpPr>
          <p:cNvPr id="10" name="Rectangle 9">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6"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2777A2C-005F-8844-8B0F-A513142B5003}"/>
              </a:ext>
            </a:extLst>
          </p:cNvPr>
          <p:cNvSpPr txBox="1"/>
          <p:nvPr/>
        </p:nvSpPr>
        <p:spPr>
          <a:xfrm>
            <a:off x="1338147" y="1275836"/>
            <a:ext cx="9389327" cy="1477328"/>
          </a:xfrm>
          <a:prstGeom prst="rect">
            <a:avLst/>
          </a:prstGeom>
          <a:noFill/>
          <a:ln w="53975">
            <a:solidFill>
              <a:srgbClr val="FF0000"/>
            </a:solidFill>
          </a:ln>
        </p:spPr>
        <p:txBody>
          <a:bodyPr wrap="square">
            <a:spAutoFit/>
          </a:bodyPr>
          <a:lstStyle/>
          <a:p>
            <a:pPr>
              <a:spcBef>
                <a:spcPts val="0"/>
              </a:spcBef>
              <a:buNone/>
              <a:defRPr/>
            </a:pPr>
            <a:r>
              <a:rPr lang="tr-TR" altLang="tr-TR" sz="1800" u="sng" dirty="0" err="1">
                <a:highlight>
                  <a:srgbClr val="FFFF00"/>
                </a:highlight>
              </a:rPr>
              <a:t>Hb</a:t>
            </a:r>
            <a:r>
              <a:rPr lang="tr-TR" altLang="tr-TR" sz="1800" u="sng" dirty="0">
                <a:highlight>
                  <a:srgbClr val="FFFF00"/>
                </a:highlight>
              </a:rPr>
              <a:t> sentezi bozuklukları (</a:t>
            </a:r>
            <a:r>
              <a:rPr lang="tr-TR" altLang="tr-TR" sz="1800" u="sng" dirty="0" err="1">
                <a:highlight>
                  <a:srgbClr val="FFFF00"/>
                </a:highlight>
              </a:rPr>
              <a:t>hipokrom</a:t>
            </a:r>
            <a:r>
              <a:rPr lang="tr-TR" altLang="tr-TR" sz="1800" u="sng" dirty="0">
                <a:highlight>
                  <a:srgbClr val="FFFF00"/>
                </a:highlight>
              </a:rPr>
              <a:t> </a:t>
            </a:r>
            <a:r>
              <a:rPr lang="tr-TR" altLang="tr-TR" sz="1800" u="sng" dirty="0" err="1">
                <a:highlight>
                  <a:srgbClr val="FFFF00"/>
                </a:highlight>
              </a:rPr>
              <a:t>mikrositer</a:t>
            </a:r>
            <a:r>
              <a:rPr lang="tr-TR" altLang="tr-TR" sz="1800" u="sng" dirty="0">
                <a:highlight>
                  <a:srgbClr val="FFFF00"/>
                </a:highlight>
              </a:rPr>
              <a:t> anemiler)</a:t>
            </a:r>
          </a:p>
          <a:p>
            <a:pPr>
              <a:spcBef>
                <a:spcPts val="0"/>
              </a:spcBef>
              <a:buNone/>
              <a:defRPr/>
            </a:pPr>
            <a:r>
              <a:rPr lang="tr-TR" altLang="tr-TR" sz="1800" dirty="0"/>
              <a:t>	</a:t>
            </a:r>
            <a:r>
              <a:rPr lang="tr-TR" altLang="tr-TR" sz="1800" i="1" dirty="0"/>
              <a:t>a) Demir eksikliği</a:t>
            </a:r>
          </a:p>
          <a:p>
            <a:pPr>
              <a:spcBef>
                <a:spcPts val="0"/>
              </a:spcBef>
              <a:buNone/>
              <a:defRPr/>
            </a:pPr>
            <a:r>
              <a:rPr lang="tr-TR" altLang="tr-TR" sz="1800" dirty="0"/>
              <a:t>	</a:t>
            </a:r>
            <a:r>
              <a:rPr lang="tr-TR" altLang="tr-TR" sz="1800" i="1" dirty="0"/>
              <a:t>b) </a:t>
            </a:r>
            <a:r>
              <a:rPr lang="tr-TR" altLang="tr-TR" sz="1800" i="1" dirty="0" err="1"/>
              <a:t>Thalassemialar</a:t>
            </a:r>
            <a:r>
              <a:rPr lang="tr-TR" altLang="tr-TR" sz="1800" i="1" dirty="0"/>
              <a:t> (</a:t>
            </a:r>
            <a:r>
              <a:rPr lang="tr-TR" altLang="tr-TR" sz="1800" i="1" dirty="0" err="1"/>
              <a:t>globin</a:t>
            </a:r>
            <a:r>
              <a:rPr lang="tr-TR" altLang="tr-TR" sz="1800" i="1" dirty="0"/>
              <a:t> sentezi bozuklukları)</a:t>
            </a:r>
          </a:p>
          <a:p>
            <a:pPr>
              <a:spcBef>
                <a:spcPts val="0"/>
              </a:spcBef>
              <a:buNone/>
              <a:defRPr/>
            </a:pPr>
            <a:r>
              <a:rPr lang="tr-TR" altLang="tr-TR" sz="1800" i="1" dirty="0"/>
              <a:t>	c) </a:t>
            </a:r>
            <a:r>
              <a:rPr lang="tr-TR" altLang="tr-TR" sz="1800" i="1" dirty="0" err="1"/>
              <a:t>Sideroblastik</a:t>
            </a:r>
            <a:r>
              <a:rPr lang="tr-TR" altLang="tr-TR" sz="1800" i="1" dirty="0"/>
              <a:t> anemiler ve kurşun zehirlenmesi (hem sentezi bozuklukları)</a:t>
            </a:r>
          </a:p>
          <a:p>
            <a:pPr>
              <a:spcBef>
                <a:spcPts val="0"/>
              </a:spcBef>
              <a:buNone/>
              <a:defRPr/>
            </a:pPr>
            <a:r>
              <a:rPr lang="tr-TR" altLang="tr-TR" sz="1800" i="1" dirty="0"/>
              <a:t>	d) Kronik hastalık anemisi (demir kullanımındaki bozukluk)</a:t>
            </a:r>
          </a:p>
        </p:txBody>
      </p:sp>
      <p:sp>
        <p:nvSpPr>
          <p:cNvPr id="5" name="Metin kutusu 4">
            <a:extLst>
              <a:ext uri="{FF2B5EF4-FFF2-40B4-BE49-F238E27FC236}">
                <a16:creationId xmlns:a16="http://schemas.microsoft.com/office/drawing/2014/main" id="{0102339B-3EDD-4947-9407-32969FBACFB9}"/>
              </a:ext>
            </a:extLst>
          </p:cNvPr>
          <p:cNvSpPr txBox="1"/>
          <p:nvPr/>
        </p:nvSpPr>
        <p:spPr>
          <a:xfrm>
            <a:off x="1769327" y="659109"/>
            <a:ext cx="6096000" cy="523220"/>
          </a:xfrm>
          <a:prstGeom prst="rect">
            <a:avLst/>
          </a:prstGeom>
          <a:noFill/>
        </p:spPr>
        <p:txBody>
          <a:bodyPr wrap="square">
            <a:spAutoFit/>
          </a:bodyPr>
          <a:lstStyle/>
          <a:p>
            <a:pPr>
              <a:spcBef>
                <a:spcPts val="0"/>
              </a:spcBef>
              <a:buNone/>
              <a:defRPr/>
            </a:pPr>
            <a:r>
              <a:rPr lang="tr-TR" altLang="tr-TR" sz="2800" b="1" dirty="0">
                <a:highlight>
                  <a:srgbClr val="FFFF00"/>
                </a:highlight>
              </a:rPr>
              <a:t>II) Eritrosit yapım bozukluğu </a:t>
            </a:r>
          </a:p>
        </p:txBody>
      </p:sp>
      <p:sp>
        <p:nvSpPr>
          <p:cNvPr id="7" name="Metin kutusu 6">
            <a:extLst>
              <a:ext uri="{FF2B5EF4-FFF2-40B4-BE49-F238E27FC236}">
                <a16:creationId xmlns:a16="http://schemas.microsoft.com/office/drawing/2014/main" id="{50A9464A-B19A-0442-8359-C4D313F834A8}"/>
              </a:ext>
            </a:extLst>
          </p:cNvPr>
          <p:cNvSpPr txBox="1"/>
          <p:nvPr/>
        </p:nvSpPr>
        <p:spPr>
          <a:xfrm>
            <a:off x="1338147" y="2940628"/>
            <a:ext cx="9389327" cy="758862"/>
          </a:xfrm>
          <a:prstGeom prst="rect">
            <a:avLst/>
          </a:prstGeom>
          <a:noFill/>
          <a:ln w="57150">
            <a:solidFill>
              <a:srgbClr val="FF0000"/>
            </a:solidFill>
          </a:ln>
        </p:spPr>
        <p:txBody>
          <a:bodyPr wrap="square">
            <a:spAutoFit/>
          </a:bodyPr>
          <a:lstStyle/>
          <a:p>
            <a:pPr>
              <a:lnSpc>
                <a:spcPct val="80000"/>
              </a:lnSpc>
              <a:buFont typeface="Arial" panose="020B0604020202020204" pitchFamily="34" charset="0"/>
              <a:buNone/>
            </a:pPr>
            <a:r>
              <a:rPr lang="tr-TR" altLang="tr-TR" sz="1800" u="sng" dirty="0">
                <a:highlight>
                  <a:srgbClr val="FFFF00"/>
                </a:highlight>
              </a:rPr>
              <a:t>DNA sentezi bozuklukları (</a:t>
            </a:r>
            <a:r>
              <a:rPr lang="tr-TR" altLang="tr-TR" sz="1800" u="sng" dirty="0" err="1">
                <a:highlight>
                  <a:srgbClr val="FFFF00"/>
                </a:highlight>
              </a:rPr>
              <a:t>megaloblastik-makrositer</a:t>
            </a:r>
            <a:r>
              <a:rPr lang="tr-TR" altLang="tr-TR" sz="1800" u="sng" dirty="0">
                <a:highlight>
                  <a:srgbClr val="FFFF00"/>
                </a:highlight>
              </a:rPr>
              <a:t> anemiler)</a:t>
            </a:r>
          </a:p>
          <a:p>
            <a:pPr>
              <a:lnSpc>
                <a:spcPct val="80000"/>
              </a:lnSpc>
              <a:buFont typeface="Arial" panose="020B0604020202020204" pitchFamily="34" charset="0"/>
              <a:buNone/>
            </a:pPr>
            <a:r>
              <a:rPr lang="tr-TR" altLang="tr-TR" sz="1800" dirty="0"/>
              <a:t>	</a:t>
            </a:r>
            <a:r>
              <a:rPr lang="tr-TR" altLang="tr-TR" sz="1800" i="1" dirty="0"/>
              <a:t>a) Vitamin B12 eksikliği</a:t>
            </a:r>
          </a:p>
          <a:p>
            <a:pPr>
              <a:lnSpc>
                <a:spcPct val="80000"/>
              </a:lnSpc>
              <a:buFont typeface="Arial" panose="020B0604020202020204" pitchFamily="34" charset="0"/>
              <a:buNone/>
            </a:pPr>
            <a:r>
              <a:rPr lang="tr-TR" altLang="tr-TR" sz="1800" i="1" dirty="0"/>
              <a:t>	b) </a:t>
            </a:r>
            <a:r>
              <a:rPr lang="tr-TR" altLang="tr-TR" sz="1800" i="1" dirty="0" err="1"/>
              <a:t>Folik</a:t>
            </a:r>
            <a:r>
              <a:rPr lang="tr-TR" altLang="tr-TR" sz="1800" i="1" dirty="0"/>
              <a:t> asit eksikliği</a:t>
            </a:r>
          </a:p>
        </p:txBody>
      </p:sp>
      <p:sp>
        <p:nvSpPr>
          <p:cNvPr id="9" name="Metin kutusu 8">
            <a:extLst>
              <a:ext uri="{FF2B5EF4-FFF2-40B4-BE49-F238E27FC236}">
                <a16:creationId xmlns:a16="http://schemas.microsoft.com/office/drawing/2014/main" id="{078853D6-5E3F-194E-AD3E-383D644B2759}"/>
              </a:ext>
            </a:extLst>
          </p:cNvPr>
          <p:cNvSpPr txBox="1"/>
          <p:nvPr/>
        </p:nvSpPr>
        <p:spPr>
          <a:xfrm>
            <a:off x="1338147" y="3954522"/>
            <a:ext cx="9389326" cy="1645259"/>
          </a:xfrm>
          <a:prstGeom prst="rect">
            <a:avLst/>
          </a:prstGeom>
          <a:noFill/>
          <a:ln w="60325">
            <a:solidFill>
              <a:srgbClr val="FF0000"/>
            </a:solidFill>
          </a:ln>
        </p:spPr>
        <p:txBody>
          <a:bodyPr wrap="square">
            <a:spAutoFit/>
          </a:bodyPr>
          <a:lstStyle/>
          <a:p>
            <a:pPr>
              <a:lnSpc>
                <a:spcPct val="80000"/>
              </a:lnSpc>
              <a:buFont typeface="Arial" panose="020B0604020202020204" pitchFamily="34" charset="0"/>
              <a:buNone/>
            </a:pPr>
            <a:r>
              <a:rPr lang="tr-TR" altLang="tr-TR" sz="1800" u="sng" dirty="0">
                <a:highlight>
                  <a:srgbClr val="FFFF00"/>
                </a:highlight>
              </a:rPr>
              <a:t>Kemik iliği bozuklukları</a:t>
            </a:r>
          </a:p>
          <a:p>
            <a:pPr>
              <a:lnSpc>
                <a:spcPct val="80000"/>
              </a:lnSpc>
              <a:buFont typeface="Arial" panose="020B0604020202020204" pitchFamily="34" charset="0"/>
              <a:buNone/>
            </a:pPr>
            <a:r>
              <a:rPr lang="tr-TR" altLang="tr-TR" sz="1800" dirty="0"/>
              <a:t>	</a:t>
            </a:r>
            <a:r>
              <a:rPr lang="tr-TR" altLang="tr-TR" sz="1800" i="1" dirty="0"/>
              <a:t>a) </a:t>
            </a:r>
            <a:r>
              <a:rPr lang="tr-TR" altLang="tr-TR" sz="1800" i="1" dirty="0" err="1"/>
              <a:t>Aplastik</a:t>
            </a:r>
            <a:r>
              <a:rPr lang="tr-TR" altLang="tr-TR" sz="1800" i="1" dirty="0"/>
              <a:t> anemi, saf kırmızı dizi </a:t>
            </a:r>
            <a:r>
              <a:rPr lang="tr-TR" altLang="tr-TR" sz="1800" i="1" dirty="0" err="1"/>
              <a:t>aplazisi</a:t>
            </a:r>
            <a:endParaRPr lang="tr-TR" altLang="tr-TR" sz="1800" i="1" dirty="0"/>
          </a:p>
          <a:p>
            <a:pPr>
              <a:lnSpc>
                <a:spcPct val="80000"/>
              </a:lnSpc>
              <a:buFont typeface="Arial" panose="020B0604020202020204" pitchFamily="34" charset="0"/>
              <a:buNone/>
            </a:pPr>
            <a:r>
              <a:rPr lang="tr-TR" altLang="tr-TR" sz="1800" i="1" dirty="0"/>
              <a:t>	b) Hematolojik </a:t>
            </a:r>
            <a:r>
              <a:rPr lang="tr-TR" altLang="tr-TR" sz="1800" i="1" dirty="0" err="1"/>
              <a:t>maligniteler</a:t>
            </a:r>
            <a:r>
              <a:rPr lang="tr-TR" altLang="tr-TR" sz="1800" i="1" dirty="0"/>
              <a:t>, kanser metastazları, </a:t>
            </a:r>
            <a:r>
              <a:rPr lang="tr-TR" altLang="tr-TR" sz="1800" i="1" dirty="0" err="1"/>
              <a:t>Kİ’ni</a:t>
            </a:r>
            <a:r>
              <a:rPr lang="tr-TR" altLang="tr-TR" sz="1800" i="1" dirty="0"/>
              <a:t> tutan </a:t>
            </a:r>
            <a:r>
              <a:rPr lang="tr-TR" altLang="tr-TR" sz="1800" i="1" dirty="0" err="1"/>
              <a:t>granülomatöz</a:t>
            </a:r>
            <a:r>
              <a:rPr lang="tr-TR" altLang="tr-TR" sz="1800" i="1" dirty="0"/>
              <a:t> hastalıklar</a:t>
            </a:r>
          </a:p>
          <a:p>
            <a:pPr>
              <a:lnSpc>
                <a:spcPct val="80000"/>
              </a:lnSpc>
              <a:buFont typeface="Arial" panose="020B0604020202020204" pitchFamily="34" charset="0"/>
              <a:buNone/>
            </a:pPr>
            <a:r>
              <a:rPr lang="tr-TR" altLang="tr-TR" sz="1800" i="1" dirty="0"/>
              <a:t>	c) </a:t>
            </a:r>
            <a:r>
              <a:rPr lang="tr-TR" altLang="tr-TR" sz="1800" i="1" dirty="0" err="1"/>
              <a:t>Sekonder</a:t>
            </a:r>
            <a:r>
              <a:rPr lang="tr-TR" altLang="tr-TR" sz="1800" i="1" dirty="0"/>
              <a:t> anemiler: Kronik enfeksiyonlar, üremi, habis tümörler, </a:t>
            </a:r>
            <a:r>
              <a:rPr lang="tr-TR" altLang="tr-TR" sz="1800" i="1" dirty="0" err="1"/>
              <a:t>romatizmal</a:t>
            </a:r>
            <a:r>
              <a:rPr lang="tr-TR" altLang="tr-TR" sz="1800" i="1" dirty="0"/>
              <a:t> hastalıklar, </a:t>
            </a:r>
            <a:r>
              <a:rPr lang="tr-TR" altLang="tr-TR" sz="1800" i="1" dirty="0" err="1"/>
              <a:t>kollajen</a:t>
            </a:r>
            <a:r>
              <a:rPr lang="tr-TR" altLang="tr-TR" sz="1800" i="1" dirty="0"/>
              <a:t> doku hastalıkları, </a:t>
            </a:r>
            <a:r>
              <a:rPr lang="tr-TR" altLang="tr-TR" sz="1800" i="1" dirty="0" err="1"/>
              <a:t>kc</a:t>
            </a:r>
            <a:r>
              <a:rPr lang="tr-TR" altLang="tr-TR" sz="1800" i="1" dirty="0"/>
              <a:t> hastalıkları, endokrin bez hastalıkları→ Birden fazla mekanizma ile kronik hastalık anemisi</a:t>
            </a:r>
          </a:p>
        </p:txBody>
      </p:sp>
      <p:sp>
        <p:nvSpPr>
          <p:cNvPr id="10" name="Dikdörtgen 9">
            <a:extLst>
              <a:ext uri="{FF2B5EF4-FFF2-40B4-BE49-F238E27FC236}">
                <a16:creationId xmlns:a16="http://schemas.microsoft.com/office/drawing/2014/main" id="{AE87CEF2-083F-0442-8BE6-94415235CB0B}"/>
              </a:ext>
            </a:extLst>
          </p:cNvPr>
          <p:cNvSpPr/>
          <p:nvPr/>
        </p:nvSpPr>
        <p:spPr>
          <a:xfrm>
            <a:off x="563821" y="1606886"/>
            <a:ext cx="582211"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1</a:t>
            </a:r>
          </a:p>
        </p:txBody>
      </p:sp>
      <p:sp>
        <p:nvSpPr>
          <p:cNvPr id="11" name="Dikdörtgen 10">
            <a:extLst>
              <a:ext uri="{FF2B5EF4-FFF2-40B4-BE49-F238E27FC236}">
                <a16:creationId xmlns:a16="http://schemas.microsoft.com/office/drawing/2014/main" id="{3F2C8424-DB17-D44C-BD06-78A2A2994DDE}"/>
              </a:ext>
            </a:extLst>
          </p:cNvPr>
          <p:cNvSpPr/>
          <p:nvPr/>
        </p:nvSpPr>
        <p:spPr>
          <a:xfrm>
            <a:off x="563820" y="2776160"/>
            <a:ext cx="582211"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2</a:t>
            </a:r>
          </a:p>
        </p:txBody>
      </p:sp>
      <p:sp>
        <p:nvSpPr>
          <p:cNvPr id="12" name="Dikdörtgen 11">
            <a:extLst>
              <a:ext uri="{FF2B5EF4-FFF2-40B4-BE49-F238E27FC236}">
                <a16:creationId xmlns:a16="http://schemas.microsoft.com/office/drawing/2014/main" id="{7D8A9671-7A80-8C4D-8014-EF0C0C6CF164}"/>
              </a:ext>
            </a:extLst>
          </p:cNvPr>
          <p:cNvSpPr/>
          <p:nvPr/>
        </p:nvSpPr>
        <p:spPr>
          <a:xfrm>
            <a:off x="563820" y="4327785"/>
            <a:ext cx="582211"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3</a:t>
            </a:r>
          </a:p>
        </p:txBody>
      </p:sp>
    </p:spTree>
    <p:extLst>
      <p:ext uri="{BB962C8B-B14F-4D97-AF65-F5344CB8AC3E}">
        <p14:creationId xmlns:p14="http://schemas.microsoft.com/office/powerpoint/2010/main" val="356439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a:extLst>
              <a:ext uri="{FF2B5EF4-FFF2-40B4-BE49-F238E27FC236}">
                <a16:creationId xmlns:a16="http://schemas.microsoft.com/office/drawing/2014/main" id="{C4649FF9-86C2-AD4F-BBF1-A30BCDDC0B41}"/>
              </a:ext>
            </a:extLst>
          </p:cNvPr>
          <p:cNvSpPr>
            <a:spLocks noGrp="1" noChangeArrowheads="1"/>
          </p:cNvSpPr>
          <p:nvPr>
            <p:ph idx="1"/>
          </p:nvPr>
        </p:nvSpPr>
        <p:spPr>
          <a:xfrm>
            <a:off x="1120948" y="1713637"/>
            <a:ext cx="9950103" cy="2087070"/>
          </a:xfrm>
        </p:spPr>
        <p:txBody>
          <a:bodyPr/>
          <a:lstStyle/>
          <a:p>
            <a:pPr>
              <a:buFont typeface="Arial" panose="020B0604020202020204" pitchFamily="34" charset="0"/>
              <a:buNone/>
            </a:pPr>
            <a:r>
              <a:rPr lang="tr-TR" altLang="tr-TR" sz="2800" b="1" u="sng" dirty="0">
                <a:highlight>
                  <a:srgbClr val="FFFF00"/>
                </a:highlight>
              </a:rPr>
              <a:t>III) Eritrosit yıkımında artma (</a:t>
            </a:r>
            <a:r>
              <a:rPr lang="tr-TR" altLang="tr-TR" sz="2800" b="1" u="sng" dirty="0" err="1">
                <a:highlight>
                  <a:srgbClr val="FFFF00"/>
                </a:highlight>
              </a:rPr>
              <a:t>hemoliz</a:t>
            </a:r>
            <a:r>
              <a:rPr lang="tr-TR" altLang="tr-TR" sz="2800" b="1" u="sng" dirty="0">
                <a:highlight>
                  <a:srgbClr val="FFFF00"/>
                </a:highlight>
              </a:rPr>
              <a:t>)</a:t>
            </a:r>
          </a:p>
          <a:p>
            <a:pPr>
              <a:buFont typeface="Arial" panose="020B0604020202020204" pitchFamily="34" charset="0"/>
              <a:buNone/>
            </a:pPr>
            <a:r>
              <a:rPr lang="tr-TR" altLang="tr-TR" sz="2800" dirty="0"/>
              <a:t>	</a:t>
            </a:r>
            <a:r>
              <a:rPr lang="tr-TR" altLang="tr-TR" sz="2800" u="sng" dirty="0"/>
              <a:t>1) Eritrosit içi (</a:t>
            </a:r>
            <a:r>
              <a:rPr lang="tr-TR" altLang="tr-TR" sz="2800" u="sng" dirty="0" err="1"/>
              <a:t>intrakorpüsküler</a:t>
            </a:r>
            <a:r>
              <a:rPr lang="tr-TR" altLang="tr-TR" sz="2800" u="sng" dirty="0"/>
              <a:t>)bozukluklar</a:t>
            </a:r>
          </a:p>
          <a:p>
            <a:pPr>
              <a:buFont typeface="Arial" panose="020B0604020202020204" pitchFamily="34" charset="0"/>
              <a:buNone/>
            </a:pPr>
            <a:r>
              <a:rPr lang="tr-TR" altLang="tr-TR" sz="2800" dirty="0"/>
              <a:t>	</a:t>
            </a:r>
            <a:r>
              <a:rPr lang="tr-TR" altLang="tr-TR" sz="2800" u="sng" dirty="0"/>
              <a:t>2) Eritrosit dışı (</a:t>
            </a:r>
            <a:r>
              <a:rPr lang="tr-TR" altLang="tr-TR" sz="2800" u="sng" dirty="0" err="1"/>
              <a:t>ekstrakorpüsküler</a:t>
            </a:r>
            <a:r>
              <a:rPr lang="tr-TR" altLang="tr-TR" sz="2800" u="sng" dirty="0"/>
              <a:t>) bozukluklar</a:t>
            </a:r>
            <a:r>
              <a:rPr lang="tr-TR" altLang="tr-TR"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1 Başlık">
            <a:extLst>
              <a:ext uri="{FF2B5EF4-FFF2-40B4-BE49-F238E27FC236}">
                <a16:creationId xmlns:a16="http://schemas.microsoft.com/office/drawing/2014/main" id="{A4154EA0-D6E3-9E4B-9F0B-44449B27B436}"/>
              </a:ext>
            </a:extLst>
          </p:cNvPr>
          <p:cNvSpPr>
            <a:spLocks noGrp="1"/>
          </p:cNvSpPr>
          <p:nvPr>
            <p:ph type="title"/>
          </p:nvPr>
        </p:nvSpPr>
        <p:spPr>
          <a:xfrm>
            <a:off x="1820776" y="296689"/>
            <a:ext cx="5353175" cy="1507375"/>
          </a:xfrm>
        </p:spPr>
        <p:txBody>
          <a:bodyPr>
            <a:normAutofit/>
          </a:bodyPr>
          <a:lstStyle/>
          <a:p>
            <a:pPr>
              <a:defRPr/>
            </a:pPr>
            <a:r>
              <a:rPr lang="tr-TR" altLang="tr-TR" dirty="0"/>
              <a:t>MORFOLOJİK SINIFLANDIRMA</a:t>
            </a:r>
          </a:p>
        </p:txBody>
      </p:sp>
      <p:sp>
        <p:nvSpPr>
          <p:cNvPr id="17410" name="2 İçerik Yer Tutucusu">
            <a:extLst>
              <a:ext uri="{FF2B5EF4-FFF2-40B4-BE49-F238E27FC236}">
                <a16:creationId xmlns:a16="http://schemas.microsoft.com/office/drawing/2014/main" id="{EA8258A6-EA87-D444-86F1-E48CD147CCC7}"/>
              </a:ext>
            </a:extLst>
          </p:cNvPr>
          <p:cNvSpPr>
            <a:spLocks noGrp="1" noChangeArrowheads="1"/>
          </p:cNvSpPr>
          <p:nvPr>
            <p:ph idx="1"/>
          </p:nvPr>
        </p:nvSpPr>
        <p:spPr>
          <a:xfrm>
            <a:off x="840059" y="2442184"/>
            <a:ext cx="6721691" cy="3513514"/>
          </a:xfrm>
        </p:spPr>
        <p:txBody>
          <a:bodyPr>
            <a:normAutofit/>
          </a:bodyPr>
          <a:lstStyle/>
          <a:p>
            <a:pPr>
              <a:buFont typeface="Arial" panose="020B0604020202020204" pitchFamily="34" charset="0"/>
              <a:buNone/>
            </a:pPr>
            <a:r>
              <a:rPr lang="tr-TR" altLang="tr-TR" sz="2800" dirty="0"/>
              <a:t>	Bu sınırlandırma ortalama eritrosit hacmi (OEH=MCV) değerleri ve morfolojik görünüme göre yapılmaktadır</a:t>
            </a:r>
          </a:p>
        </p:txBody>
      </p:sp>
      <p:sp>
        <p:nvSpPr>
          <p:cNvPr id="74" name="Freeform: Shape 73">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23" name="Picture 30722" descr="Cetvelin yakından görünümü">
            <a:extLst>
              <a:ext uri="{FF2B5EF4-FFF2-40B4-BE49-F238E27FC236}">
                <a16:creationId xmlns:a16="http://schemas.microsoft.com/office/drawing/2014/main" id="{FAD5428F-FFD5-4557-A72B-F8833AF68F08}"/>
              </a:ext>
            </a:extLst>
          </p:cNvPr>
          <p:cNvPicPr>
            <a:picLocks noChangeAspect="1"/>
          </p:cNvPicPr>
          <p:nvPr/>
        </p:nvPicPr>
        <p:blipFill rotWithShape="1">
          <a:blip r:embed="rId2"/>
          <a:srcRect l="21897" r="27287" b="1"/>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a:extLst>
              <a:ext uri="{FF2B5EF4-FFF2-40B4-BE49-F238E27FC236}">
                <a16:creationId xmlns:a16="http://schemas.microsoft.com/office/drawing/2014/main" id="{8429CDFB-49B5-E44F-B2D1-B042A74FB582}"/>
              </a:ext>
            </a:extLst>
          </p:cNvPr>
          <p:cNvSpPr>
            <a:spLocks noGrp="1"/>
          </p:cNvSpPr>
          <p:nvPr>
            <p:ph type="title"/>
          </p:nvPr>
        </p:nvSpPr>
        <p:spPr>
          <a:xfrm>
            <a:off x="2209800" y="150814"/>
            <a:ext cx="7772400" cy="1455737"/>
          </a:xfrm>
        </p:spPr>
        <p:txBody>
          <a:bodyPr/>
          <a:lstStyle/>
          <a:p>
            <a:pPr>
              <a:defRPr/>
            </a:pPr>
            <a:r>
              <a:rPr lang="tr-TR" altLang="tr-TR" sz="4000" dirty="0"/>
              <a:t>MORFOLOJİK SINIFLANDIRMA</a:t>
            </a:r>
          </a:p>
        </p:txBody>
      </p:sp>
      <p:sp>
        <p:nvSpPr>
          <p:cNvPr id="3" name="2 İçerik Yer Tutucusu">
            <a:extLst>
              <a:ext uri="{FF2B5EF4-FFF2-40B4-BE49-F238E27FC236}">
                <a16:creationId xmlns:a16="http://schemas.microsoft.com/office/drawing/2014/main" id="{E0ED6B1A-8DC8-CC45-973B-F64A905AD2B8}"/>
              </a:ext>
            </a:extLst>
          </p:cNvPr>
          <p:cNvSpPr>
            <a:spLocks noGrp="1"/>
          </p:cNvSpPr>
          <p:nvPr>
            <p:ph idx="1"/>
          </p:nvPr>
        </p:nvSpPr>
        <p:spPr>
          <a:xfrm>
            <a:off x="802888" y="1600200"/>
            <a:ext cx="10556487" cy="4781550"/>
          </a:xfrm>
        </p:spPr>
        <p:txBody>
          <a:bodyPr rtlCol="0">
            <a:normAutofit/>
          </a:bodyPr>
          <a:lstStyle/>
          <a:p>
            <a:pPr>
              <a:spcBef>
                <a:spcPts val="0"/>
              </a:spcBef>
              <a:buFont typeface="Arial"/>
              <a:buChar char="•"/>
              <a:defRPr/>
            </a:pPr>
            <a:r>
              <a:rPr lang="tr-TR" sz="2800" b="1" dirty="0">
                <a:latin typeface="Comic Sans MS" panose="030F0902030302020204" pitchFamily="66" charset="0"/>
              </a:rPr>
              <a:t>Normositer anemiler</a:t>
            </a:r>
          </a:p>
          <a:p>
            <a:pPr>
              <a:spcBef>
                <a:spcPts val="0"/>
              </a:spcBef>
              <a:buNone/>
              <a:defRPr/>
            </a:pPr>
            <a:r>
              <a:rPr lang="tr-TR" sz="2800" b="1" dirty="0">
                <a:latin typeface="Comic Sans MS" panose="030F0902030302020204" pitchFamily="66" charset="0"/>
              </a:rPr>
              <a:t>MCV normal sınırlar içerisindedir (80-98 fL)</a:t>
            </a:r>
          </a:p>
          <a:p>
            <a:pPr marL="514350" indent="-514350">
              <a:spcBef>
                <a:spcPts val="0"/>
              </a:spcBef>
              <a:buFont typeface="Arial" panose="020B0604020202020204" pitchFamily="34" charset="0"/>
              <a:buAutoNum type="arabicParenR"/>
              <a:defRPr/>
            </a:pPr>
            <a:r>
              <a:rPr lang="tr-TR" sz="2800" dirty="0"/>
              <a:t>Akut </a:t>
            </a:r>
            <a:r>
              <a:rPr lang="tr-TR" sz="2800" dirty="0" err="1"/>
              <a:t>posthemorajik</a:t>
            </a:r>
            <a:r>
              <a:rPr lang="tr-TR" sz="2800" dirty="0"/>
              <a:t> anemiler (</a:t>
            </a:r>
            <a:r>
              <a:rPr lang="tr-TR" sz="2800" b="1" dirty="0"/>
              <a:t>erken dönem</a:t>
            </a:r>
            <a:r>
              <a:rPr lang="tr-TR" sz="2800" dirty="0"/>
              <a:t>)</a:t>
            </a:r>
          </a:p>
          <a:p>
            <a:pPr marL="514350" indent="-514350">
              <a:spcBef>
                <a:spcPts val="0"/>
              </a:spcBef>
              <a:buFont typeface="Arial" panose="020B0604020202020204" pitchFamily="34" charset="0"/>
              <a:buAutoNum type="arabicParenR"/>
              <a:defRPr/>
            </a:pPr>
            <a:r>
              <a:rPr lang="tr-TR" sz="2800" dirty="0" err="1"/>
              <a:t>Hemolitik</a:t>
            </a:r>
            <a:r>
              <a:rPr lang="tr-TR" sz="2800" dirty="0"/>
              <a:t> anemiler (</a:t>
            </a:r>
            <a:r>
              <a:rPr lang="tr-TR" sz="2800" b="1" dirty="0"/>
              <a:t>erken dönem</a:t>
            </a:r>
            <a:r>
              <a:rPr lang="tr-TR" sz="2800" dirty="0"/>
              <a:t>)</a:t>
            </a:r>
          </a:p>
          <a:p>
            <a:pPr marL="514350" indent="-514350">
              <a:spcBef>
                <a:spcPts val="0"/>
              </a:spcBef>
              <a:buFont typeface="Arial" panose="020B0604020202020204" pitchFamily="34" charset="0"/>
              <a:buAutoNum type="arabicParenR"/>
              <a:defRPr/>
            </a:pPr>
            <a:r>
              <a:rPr lang="tr-TR" sz="2800" dirty="0"/>
              <a:t>Aplastik anemi</a:t>
            </a:r>
          </a:p>
          <a:p>
            <a:pPr marL="514350" indent="-514350">
              <a:spcBef>
                <a:spcPts val="0"/>
              </a:spcBef>
              <a:buFont typeface="Arial" panose="020B0604020202020204" pitchFamily="34" charset="0"/>
              <a:buAutoNum type="arabicParenR"/>
              <a:defRPr/>
            </a:pPr>
            <a:r>
              <a:rPr lang="tr-TR" sz="2800" dirty="0"/>
              <a:t>Kİ infiltrasyonu ile olan anemiler </a:t>
            </a:r>
          </a:p>
          <a:p>
            <a:pPr marL="514350" indent="-514350">
              <a:spcBef>
                <a:spcPts val="0"/>
              </a:spcBef>
              <a:buFont typeface="Arial" panose="020B0604020202020204" pitchFamily="34" charset="0"/>
              <a:buAutoNum type="arabicParenR"/>
              <a:defRPr/>
            </a:pPr>
            <a:r>
              <a:rPr lang="tr-TR" sz="2800" dirty="0" err="1"/>
              <a:t>Sekonder</a:t>
            </a:r>
            <a:r>
              <a:rPr lang="tr-TR" sz="2800" dirty="0"/>
              <a:t> anemiler (kronik hastalık anemisi)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a:extLst>
              <a:ext uri="{FF2B5EF4-FFF2-40B4-BE49-F238E27FC236}">
                <a16:creationId xmlns:a16="http://schemas.microsoft.com/office/drawing/2014/main" id="{D60B514F-917D-8B44-A25B-DCD121EC2C28}"/>
              </a:ext>
            </a:extLst>
          </p:cNvPr>
          <p:cNvSpPr>
            <a:spLocks noGrp="1"/>
          </p:cNvSpPr>
          <p:nvPr>
            <p:ph type="title"/>
          </p:nvPr>
        </p:nvSpPr>
        <p:spPr>
          <a:xfrm>
            <a:off x="1919288" y="15875"/>
            <a:ext cx="7772400" cy="1455738"/>
          </a:xfrm>
        </p:spPr>
        <p:txBody>
          <a:bodyPr/>
          <a:lstStyle/>
          <a:p>
            <a:pPr>
              <a:defRPr/>
            </a:pPr>
            <a:r>
              <a:rPr lang="tr-TR" altLang="tr-TR" sz="4000" dirty="0"/>
              <a:t>MORFOLOJİK SINIFLANDIRMA</a:t>
            </a:r>
          </a:p>
        </p:txBody>
      </p:sp>
      <p:sp>
        <p:nvSpPr>
          <p:cNvPr id="19458" name="2 İçerik Yer Tutucusu">
            <a:extLst>
              <a:ext uri="{FF2B5EF4-FFF2-40B4-BE49-F238E27FC236}">
                <a16:creationId xmlns:a16="http://schemas.microsoft.com/office/drawing/2014/main" id="{76C29041-C056-0646-9667-5E483253B474}"/>
              </a:ext>
            </a:extLst>
          </p:cNvPr>
          <p:cNvSpPr>
            <a:spLocks noGrp="1" noChangeArrowheads="1"/>
          </p:cNvSpPr>
          <p:nvPr>
            <p:ph idx="1"/>
          </p:nvPr>
        </p:nvSpPr>
        <p:spPr>
          <a:xfrm>
            <a:off x="1666876" y="1452564"/>
            <a:ext cx="8856663" cy="4852987"/>
          </a:xfrm>
        </p:spPr>
        <p:txBody>
          <a:bodyPr>
            <a:normAutofit fontScale="92500"/>
          </a:bodyPr>
          <a:lstStyle/>
          <a:p>
            <a:pPr>
              <a:lnSpc>
                <a:spcPct val="90000"/>
              </a:lnSpc>
            </a:pPr>
            <a:r>
              <a:rPr lang="tr-TR" altLang="tr-TR" sz="3000" b="1" i="1" dirty="0" err="1">
                <a:latin typeface="Comic Sans MS" panose="030F0902030302020204" pitchFamily="66" charset="0"/>
              </a:rPr>
              <a:t>Makrositer</a:t>
            </a:r>
            <a:r>
              <a:rPr lang="tr-TR" altLang="tr-TR" sz="3000" b="1" i="1" dirty="0">
                <a:latin typeface="Comic Sans MS" panose="030F0902030302020204" pitchFamily="66" charset="0"/>
              </a:rPr>
              <a:t> anemiler</a:t>
            </a:r>
          </a:p>
          <a:p>
            <a:pPr>
              <a:lnSpc>
                <a:spcPct val="90000"/>
              </a:lnSpc>
              <a:buFont typeface="Arial" panose="020B0604020202020204" pitchFamily="34" charset="0"/>
              <a:buNone/>
            </a:pPr>
            <a:r>
              <a:rPr lang="tr-TR" altLang="tr-TR" sz="3000" dirty="0"/>
              <a:t>MCV artmıştır (&gt; 98 </a:t>
            </a:r>
            <a:r>
              <a:rPr lang="tr-TR" altLang="tr-TR" sz="3000" dirty="0" err="1"/>
              <a:t>fL</a:t>
            </a:r>
            <a:r>
              <a:rPr lang="tr-TR" altLang="tr-TR" sz="3000" dirty="0"/>
              <a:t>). </a:t>
            </a:r>
            <a:r>
              <a:rPr lang="tr-TR" altLang="tr-TR" sz="3000" dirty="0" err="1"/>
              <a:t>Kİ’nin</a:t>
            </a:r>
            <a:r>
              <a:rPr lang="tr-TR" altLang="tr-TR" sz="3000" dirty="0"/>
              <a:t> </a:t>
            </a:r>
            <a:r>
              <a:rPr lang="tr-TR" altLang="tr-TR" sz="3000" dirty="0" err="1"/>
              <a:t>megaloblastik</a:t>
            </a:r>
            <a:r>
              <a:rPr lang="tr-TR" altLang="tr-TR" sz="3000" dirty="0"/>
              <a:t> ya da </a:t>
            </a:r>
            <a:r>
              <a:rPr lang="tr-TR" altLang="tr-TR" sz="3000" dirty="0" err="1"/>
              <a:t>normoblastik</a:t>
            </a:r>
            <a:r>
              <a:rPr lang="tr-TR" altLang="tr-TR" sz="3000" dirty="0"/>
              <a:t> olmasına göre ikiye ayrılır</a:t>
            </a:r>
          </a:p>
          <a:p>
            <a:pPr>
              <a:lnSpc>
                <a:spcPct val="90000"/>
              </a:lnSpc>
              <a:buFont typeface="Arial" panose="020B0604020202020204" pitchFamily="34" charset="0"/>
              <a:buAutoNum type="arabicParenR"/>
            </a:pPr>
            <a:r>
              <a:rPr lang="tr-TR" altLang="tr-TR" sz="3000" dirty="0" err="1">
                <a:highlight>
                  <a:srgbClr val="FFFF00"/>
                </a:highlight>
              </a:rPr>
              <a:t>Megaloblastik</a:t>
            </a:r>
            <a:r>
              <a:rPr lang="tr-TR" altLang="tr-TR" sz="3000" dirty="0">
                <a:highlight>
                  <a:srgbClr val="FFFF00"/>
                </a:highlight>
              </a:rPr>
              <a:t> Kİ gösterenler</a:t>
            </a:r>
          </a:p>
          <a:p>
            <a:pPr>
              <a:lnSpc>
                <a:spcPct val="90000"/>
              </a:lnSpc>
              <a:buFont typeface="Arial" panose="020B0604020202020204" pitchFamily="34" charset="0"/>
              <a:buAutoNum type="alphaLcParenR"/>
            </a:pPr>
            <a:r>
              <a:rPr lang="tr-TR" altLang="tr-TR" sz="3000" dirty="0"/>
              <a:t>B12 vitamin eksikliği</a:t>
            </a:r>
          </a:p>
          <a:p>
            <a:pPr>
              <a:lnSpc>
                <a:spcPct val="90000"/>
              </a:lnSpc>
              <a:buFont typeface="Arial" panose="020B0604020202020204" pitchFamily="34" charset="0"/>
              <a:buAutoNum type="alphaLcParenR"/>
            </a:pPr>
            <a:r>
              <a:rPr lang="tr-TR" altLang="tr-TR" sz="3000" dirty="0" err="1"/>
              <a:t>Folik</a:t>
            </a:r>
            <a:r>
              <a:rPr lang="tr-TR" altLang="tr-TR" sz="3000" dirty="0"/>
              <a:t> asit eksikliği</a:t>
            </a:r>
          </a:p>
          <a:p>
            <a:pPr>
              <a:lnSpc>
                <a:spcPct val="90000"/>
              </a:lnSpc>
              <a:buFont typeface="Arial" panose="020B0604020202020204" pitchFamily="34" charset="0"/>
              <a:buNone/>
            </a:pPr>
            <a:r>
              <a:rPr lang="tr-TR" altLang="tr-TR" sz="3000" dirty="0"/>
              <a:t>2) </a:t>
            </a:r>
            <a:r>
              <a:rPr lang="tr-TR" altLang="tr-TR" sz="3000" dirty="0" err="1">
                <a:highlight>
                  <a:srgbClr val="FFFF00"/>
                </a:highlight>
              </a:rPr>
              <a:t>Normoblastik</a:t>
            </a:r>
            <a:r>
              <a:rPr lang="tr-TR" altLang="tr-TR" sz="3000" dirty="0">
                <a:highlight>
                  <a:srgbClr val="FFFF00"/>
                </a:highlight>
              </a:rPr>
              <a:t> Kİ gösterenler</a:t>
            </a:r>
          </a:p>
          <a:p>
            <a:pPr>
              <a:lnSpc>
                <a:spcPct val="90000"/>
              </a:lnSpc>
              <a:buFont typeface="Arial" panose="020B0604020202020204" pitchFamily="34" charset="0"/>
              <a:buAutoNum type="alphaLcParenR"/>
            </a:pPr>
            <a:r>
              <a:rPr lang="tr-TR" altLang="tr-TR" sz="3000" dirty="0"/>
              <a:t>Akut kanama ve akut </a:t>
            </a:r>
            <a:r>
              <a:rPr lang="tr-TR" altLang="tr-TR" sz="3000" dirty="0" err="1"/>
              <a:t>hemolizden</a:t>
            </a:r>
            <a:r>
              <a:rPr lang="tr-TR" altLang="tr-TR" sz="3000" dirty="0"/>
              <a:t> sonra (</a:t>
            </a:r>
            <a:r>
              <a:rPr lang="tr-TR" altLang="tr-TR" sz="3000" dirty="0" err="1"/>
              <a:t>retikulositoz</a:t>
            </a:r>
            <a:r>
              <a:rPr lang="tr-TR" altLang="tr-TR" sz="3000" dirty="0"/>
              <a:t>)</a:t>
            </a:r>
          </a:p>
          <a:p>
            <a:pPr>
              <a:lnSpc>
                <a:spcPct val="90000"/>
              </a:lnSpc>
              <a:buFont typeface="Arial" panose="020B0604020202020204" pitchFamily="34" charset="0"/>
              <a:buAutoNum type="alphaLcParenR"/>
            </a:pPr>
            <a:r>
              <a:rPr lang="tr-TR" altLang="tr-TR" sz="3000" dirty="0"/>
              <a:t>Akut lösemi, MDS, </a:t>
            </a:r>
            <a:r>
              <a:rPr lang="tr-TR" altLang="tr-TR" sz="3000" dirty="0" err="1"/>
              <a:t>kc</a:t>
            </a:r>
            <a:r>
              <a:rPr lang="tr-TR" altLang="tr-TR" sz="3000" dirty="0"/>
              <a:t> hastalığı, alkolizm, gebelik,..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85" name="1 Başlık">
            <a:extLst>
              <a:ext uri="{FF2B5EF4-FFF2-40B4-BE49-F238E27FC236}">
                <a16:creationId xmlns:a16="http://schemas.microsoft.com/office/drawing/2014/main" id="{90E54F01-3F17-F04E-B92D-0704DDD4205A}"/>
              </a:ext>
            </a:extLst>
          </p:cNvPr>
          <p:cNvSpPr>
            <a:spLocks noGrp="1"/>
          </p:cNvSpPr>
          <p:nvPr>
            <p:ph type="title"/>
          </p:nvPr>
        </p:nvSpPr>
        <p:spPr>
          <a:xfrm>
            <a:off x="871422" y="2334321"/>
            <a:ext cx="2401165" cy="870877"/>
          </a:xfrm>
        </p:spPr>
        <p:txBody>
          <a:bodyPr anchor="t">
            <a:normAutofit/>
          </a:bodyPr>
          <a:lstStyle/>
          <a:p>
            <a:pPr>
              <a:defRPr/>
            </a:pPr>
            <a:r>
              <a:rPr lang="tr-TR" altLang="tr-TR" sz="4400"/>
              <a:t>Anemi</a:t>
            </a:r>
          </a:p>
        </p:txBody>
      </p:sp>
      <p:sp>
        <p:nvSpPr>
          <p:cNvPr id="78" name="Freeform: Shape 77">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6387" name="2 İçerik Yer Tutucusu">
            <a:extLst>
              <a:ext uri="{FF2B5EF4-FFF2-40B4-BE49-F238E27FC236}">
                <a16:creationId xmlns:a16="http://schemas.microsoft.com/office/drawing/2014/main" id="{42941FFC-42F1-4552-B52F-23B30BF6C78A}"/>
              </a:ext>
            </a:extLst>
          </p:cNvPr>
          <p:cNvGraphicFramePr>
            <a:graphicFrameLocks noGrp="1"/>
          </p:cNvGraphicFramePr>
          <p:nvPr>
            <p:ph idx="1"/>
            <p:extLst>
              <p:ext uri="{D42A27DB-BD31-4B8C-83A1-F6EECF244321}">
                <p14:modId xmlns:p14="http://schemas.microsoft.com/office/powerpoint/2010/main" val="1184087647"/>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a:extLst>
              <a:ext uri="{FF2B5EF4-FFF2-40B4-BE49-F238E27FC236}">
                <a16:creationId xmlns:a16="http://schemas.microsoft.com/office/drawing/2014/main" id="{A586FA18-3CF2-8B44-9494-B8913C3F64F2}"/>
              </a:ext>
            </a:extLst>
          </p:cNvPr>
          <p:cNvSpPr>
            <a:spLocks noGrp="1"/>
          </p:cNvSpPr>
          <p:nvPr>
            <p:ph type="title"/>
          </p:nvPr>
        </p:nvSpPr>
        <p:spPr>
          <a:xfrm>
            <a:off x="1981200" y="144464"/>
            <a:ext cx="7772400" cy="1455737"/>
          </a:xfrm>
        </p:spPr>
        <p:txBody>
          <a:bodyPr/>
          <a:lstStyle/>
          <a:p>
            <a:pPr>
              <a:defRPr/>
            </a:pPr>
            <a:r>
              <a:rPr lang="tr-TR" altLang="tr-TR" sz="4000" dirty="0"/>
              <a:t>MORFOLOJİK SINIFLANDIRMA</a:t>
            </a:r>
          </a:p>
        </p:txBody>
      </p:sp>
      <p:sp>
        <p:nvSpPr>
          <p:cNvPr id="3" name="2 İçerik Yer Tutucusu">
            <a:extLst>
              <a:ext uri="{FF2B5EF4-FFF2-40B4-BE49-F238E27FC236}">
                <a16:creationId xmlns:a16="http://schemas.microsoft.com/office/drawing/2014/main" id="{DC89536B-8064-AB4C-82BB-5991D976A973}"/>
              </a:ext>
            </a:extLst>
          </p:cNvPr>
          <p:cNvSpPr>
            <a:spLocks noGrp="1"/>
          </p:cNvSpPr>
          <p:nvPr>
            <p:ph idx="1"/>
          </p:nvPr>
        </p:nvSpPr>
        <p:spPr>
          <a:xfrm>
            <a:off x="1752600" y="2077420"/>
            <a:ext cx="8229600" cy="4708525"/>
          </a:xfrm>
        </p:spPr>
        <p:txBody>
          <a:bodyPr rtlCol="0">
            <a:normAutofit/>
          </a:bodyPr>
          <a:lstStyle/>
          <a:p>
            <a:pPr>
              <a:spcBef>
                <a:spcPts val="0"/>
              </a:spcBef>
              <a:buFont typeface="Arial"/>
              <a:buChar char="•"/>
              <a:defRPr/>
            </a:pPr>
            <a:r>
              <a:rPr lang="tr-TR" sz="2800" b="1" dirty="0">
                <a:highlight>
                  <a:srgbClr val="FFFF00"/>
                </a:highlight>
                <a:latin typeface="Comic Sans MS" panose="030F0902030302020204" pitchFamily="66" charset="0"/>
              </a:rPr>
              <a:t>Mikrositer anemiler</a:t>
            </a:r>
          </a:p>
          <a:p>
            <a:pPr>
              <a:spcBef>
                <a:spcPts val="0"/>
              </a:spcBef>
              <a:buNone/>
              <a:defRPr/>
            </a:pPr>
            <a:r>
              <a:rPr lang="tr-TR" sz="2800" dirty="0"/>
              <a:t>MCV düşüktür (&lt; 80 fL).</a:t>
            </a:r>
          </a:p>
          <a:p>
            <a:pPr marL="514350" indent="-514350">
              <a:spcBef>
                <a:spcPts val="0"/>
              </a:spcBef>
              <a:buFont typeface="Arial" panose="020B0604020202020204" pitchFamily="34" charset="0"/>
              <a:buAutoNum type="arabicParenR"/>
              <a:defRPr/>
            </a:pPr>
            <a:r>
              <a:rPr lang="tr-TR" sz="2800" dirty="0"/>
              <a:t>Demir eksikliği anemisi</a:t>
            </a:r>
          </a:p>
          <a:p>
            <a:pPr marL="514350" indent="-514350">
              <a:spcBef>
                <a:spcPts val="0"/>
              </a:spcBef>
              <a:buFont typeface="Arial" panose="020B0604020202020204" pitchFamily="34" charset="0"/>
              <a:buAutoNum type="arabicParenR"/>
              <a:defRPr/>
            </a:pPr>
            <a:r>
              <a:rPr lang="tr-TR" sz="2800" dirty="0" err="1"/>
              <a:t>Thalassemialar</a:t>
            </a:r>
            <a:endParaRPr lang="tr-TR" sz="2800" dirty="0"/>
          </a:p>
          <a:p>
            <a:pPr marL="514350" indent="-514350">
              <a:spcBef>
                <a:spcPts val="0"/>
              </a:spcBef>
              <a:buFont typeface="Arial" panose="020B0604020202020204" pitchFamily="34" charset="0"/>
              <a:buAutoNum type="arabicParenR"/>
              <a:defRPr/>
            </a:pPr>
            <a:r>
              <a:rPr lang="tr-TR" sz="2800" dirty="0"/>
              <a:t>Sideroblastik anemiler, kurşun zehirlenmesi</a:t>
            </a:r>
          </a:p>
          <a:p>
            <a:pPr marL="514350" indent="-514350">
              <a:spcBef>
                <a:spcPts val="0"/>
              </a:spcBef>
              <a:buFont typeface="Arial" panose="020B0604020202020204" pitchFamily="34" charset="0"/>
              <a:buAutoNum type="arabicParenR"/>
              <a:defRPr/>
            </a:pPr>
            <a:r>
              <a:rPr lang="tr-TR" sz="2800" dirty="0"/>
              <a:t>Kronik hastalık anemileri (1/3 olguda)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447759F-83AA-489E-8301-070D726EA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2 İçerik Yer Tutucusu">
            <a:extLst>
              <a:ext uri="{FF2B5EF4-FFF2-40B4-BE49-F238E27FC236}">
                <a16:creationId xmlns:a16="http://schemas.microsoft.com/office/drawing/2014/main" id="{862134B2-7661-6B48-B1D6-CE1A1416EF95}"/>
              </a:ext>
            </a:extLst>
          </p:cNvPr>
          <p:cNvSpPr>
            <a:spLocks noGrp="1" noChangeArrowheads="1"/>
          </p:cNvSpPr>
          <p:nvPr>
            <p:ph idx="1"/>
          </p:nvPr>
        </p:nvSpPr>
        <p:spPr>
          <a:xfrm>
            <a:off x="1020854" y="884083"/>
            <a:ext cx="10417922" cy="2104444"/>
          </a:xfrm>
          <a:ln w="44450">
            <a:solidFill>
              <a:srgbClr val="FF0000"/>
            </a:solidFill>
          </a:ln>
        </p:spPr>
        <p:txBody>
          <a:bodyPr anchor="t">
            <a:normAutofit/>
          </a:bodyPr>
          <a:lstStyle/>
          <a:p>
            <a:pPr marL="0" indent="0">
              <a:buNone/>
            </a:pPr>
            <a:r>
              <a:rPr lang="tr-TR" altLang="tr-TR" sz="3600" b="1" dirty="0">
                <a:latin typeface="Comic Sans MS" panose="030F0902030302020204" pitchFamily="66" charset="0"/>
              </a:rPr>
              <a:t>Aneminin bir hastalık değil, tıpkı bir ateş ya da karın ağrısı gibi bir bulgu olduğu asla unutulmamalıdır.</a:t>
            </a:r>
          </a:p>
        </p:txBody>
      </p:sp>
      <p:sp>
        <p:nvSpPr>
          <p:cNvPr id="138" name="Rectangle 137">
            <a:extLst>
              <a:ext uri="{FF2B5EF4-FFF2-40B4-BE49-F238E27FC236}">
                <a16:creationId xmlns:a16="http://schemas.microsoft.com/office/drawing/2014/main" id="{C0C7FF72-63E9-4968-9F8E-C5E257221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21" y="3424820"/>
            <a:ext cx="5233726" cy="34331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34">
            <a:extLst>
              <a:ext uri="{FF2B5EF4-FFF2-40B4-BE49-F238E27FC236}">
                <a16:creationId xmlns:a16="http://schemas.microsoft.com/office/drawing/2014/main" id="{B2B7940E-E821-479F-879A-BB580AC19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23813" y="3424819"/>
            <a:ext cx="3512180" cy="343317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89751163-E397-458F-B0DC-6688D8E8A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29271" y="3424818"/>
            <a:ext cx="3566519" cy="3433178"/>
          </a:xfrm>
          <a:custGeom>
            <a:avLst/>
            <a:gdLst>
              <a:gd name="connsiteX0" fmla="*/ 3566519 w 3566519"/>
              <a:gd name="connsiteY0" fmla="*/ 3433178 h 3433178"/>
              <a:gd name="connsiteX1" fmla="*/ 0 w 3566519"/>
              <a:gd name="connsiteY1" fmla="*/ 3433178 h 3433178"/>
              <a:gd name="connsiteX2" fmla="*/ 0 w 3566519"/>
              <a:gd name="connsiteY2" fmla="*/ 0 h 3433178"/>
              <a:gd name="connsiteX3" fmla="*/ 3297218 w 3566519"/>
              <a:gd name="connsiteY3" fmla="*/ 0 h 3433178"/>
              <a:gd name="connsiteX4" fmla="*/ 3147165 w 3566519"/>
              <a:gd name="connsiteY4" fmla="*/ 11067 h 3433178"/>
              <a:gd name="connsiteX5" fmla="*/ 5266 w 3566519"/>
              <a:gd name="connsiteY5" fmla="*/ 3340878 h 3433178"/>
              <a:gd name="connsiteX6" fmla="*/ 3790 w 3566519"/>
              <a:gd name="connsiteY6" fmla="*/ 3399955 h 3433178"/>
              <a:gd name="connsiteX7" fmla="*/ 3790 w 3566519"/>
              <a:gd name="connsiteY7" fmla="*/ 3433174 h 3433178"/>
              <a:gd name="connsiteX8" fmla="*/ 3566519 w 3566519"/>
              <a:gd name="connsiteY8" fmla="*/ 3433174 h 343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6519" h="3433178">
                <a:moveTo>
                  <a:pt x="3566519" y="3433178"/>
                </a:moveTo>
                <a:lnTo>
                  <a:pt x="0" y="3433178"/>
                </a:lnTo>
                <a:lnTo>
                  <a:pt x="0" y="0"/>
                </a:lnTo>
                <a:lnTo>
                  <a:pt x="3297218" y="0"/>
                </a:lnTo>
                <a:lnTo>
                  <a:pt x="3147165" y="11067"/>
                </a:lnTo>
                <a:cubicBezTo>
                  <a:pt x="1439886" y="178332"/>
                  <a:pt x="92903" y="1591507"/>
                  <a:pt x="5266" y="3340878"/>
                </a:cubicBezTo>
                <a:lnTo>
                  <a:pt x="3790" y="3399955"/>
                </a:lnTo>
                <a:lnTo>
                  <a:pt x="3790" y="3433174"/>
                </a:lnTo>
                <a:lnTo>
                  <a:pt x="3566519" y="34331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5" name="Picture 23554" descr="Açılmamış hap paketlerinin yakından görünümü">
            <a:extLst>
              <a:ext uri="{FF2B5EF4-FFF2-40B4-BE49-F238E27FC236}">
                <a16:creationId xmlns:a16="http://schemas.microsoft.com/office/drawing/2014/main" id="{3F08E7B4-E03F-44FA-BDD1-BBFFA0A26DD9}"/>
              </a:ext>
            </a:extLst>
          </p:cNvPr>
          <p:cNvPicPr>
            <a:picLocks noChangeAspect="1"/>
          </p:cNvPicPr>
          <p:nvPr/>
        </p:nvPicPr>
        <p:blipFill rotWithShape="1">
          <a:blip r:embed="rId2"/>
          <a:srcRect t="7049" b="17898"/>
          <a:stretch/>
        </p:blipFill>
        <p:spPr>
          <a:xfrm>
            <a:off x="5234248" y="3424820"/>
            <a:ext cx="6957232" cy="3433178"/>
          </a:xfrm>
          <a:custGeom>
            <a:avLst/>
            <a:gdLst/>
            <a:ahLst/>
            <a:cxnLst/>
            <a:rect l="l" t="t" r="r" b="b"/>
            <a:pathLst>
              <a:path w="6957232" h="3433178">
                <a:moveTo>
                  <a:pt x="0" y="0"/>
                </a:moveTo>
                <a:lnTo>
                  <a:pt x="6957232" y="0"/>
                </a:lnTo>
                <a:lnTo>
                  <a:pt x="6957232" y="33219"/>
                </a:lnTo>
                <a:lnTo>
                  <a:pt x="6955756" y="92296"/>
                </a:lnTo>
                <a:cubicBezTo>
                  <a:pt x="6868119" y="1841667"/>
                  <a:pt x="5521136" y="3254842"/>
                  <a:pt x="3813857" y="3422107"/>
                </a:cubicBezTo>
                <a:lnTo>
                  <a:pt x="3663750" y="3433178"/>
                </a:lnTo>
                <a:lnTo>
                  <a:pt x="0" y="3433178"/>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3553">
                                            <p:txEl>
                                              <p:pRg st="0" end="0"/>
                                            </p:txEl>
                                          </p:spTgt>
                                        </p:tgtEl>
                                        <p:attrNameLst>
                                          <p:attrName>style.color</p:attrName>
                                        </p:attrNameLst>
                                      </p:cBhvr>
                                      <p:to>
                                        <a:schemeClr val="accent2"/>
                                      </p:to>
                                    </p:animClr>
                                    <p:animClr clrSpc="rgb" dir="cw">
                                      <p:cBhvr>
                                        <p:cTn id="7" dur="500" fill="hold"/>
                                        <p:tgtEl>
                                          <p:spTgt spid="23553">
                                            <p:txEl>
                                              <p:pRg st="0" end="0"/>
                                            </p:txEl>
                                          </p:spTgt>
                                        </p:tgtEl>
                                        <p:attrNameLst>
                                          <p:attrName>fillcolor</p:attrName>
                                        </p:attrNameLst>
                                      </p:cBhvr>
                                      <p:to>
                                        <a:schemeClr val="accent2"/>
                                      </p:to>
                                    </p:animClr>
                                    <p:set>
                                      <p:cBhvr>
                                        <p:cTn id="8" dur="500" fill="hold"/>
                                        <p:tgtEl>
                                          <p:spTgt spid="23553">
                                            <p:txEl>
                                              <p:pRg st="0" end="0"/>
                                            </p:txEl>
                                          </p:spTgt>
                                        </p:tgtEl>
                                        <p:attrNameLst>
                                          <p:attrName>fill.type</p:attrName>
                                        </p:attrNameLst>
                                      </p:cBhvr>
                                      <p:to>
                                        <p:strVal val="solid"/>
                                      </p:to>
                                    </p:set>
                                    <p:anim to="1.5" calcmode="lin" valueType="num">
                                      <p:cBhvr override="childStyle">
                                        <p:cTn id="9" dur="500" fill="hold"/>
                                        <p:tgtEl>
                                          <p:spTgt spid="23553">
                                            <p:txEl>
                                              <p:pRg st="0" end="0"/>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3.125E-6 4.07407E-6 L 3.125E-6 -0.07223 " pathEditMode="relative" rAng="0" ptsTypes="AA">
                                      <p:cBhvr>
                                        <p:cTn id="13" dur="250" accel="50000" decel="50000" autoRev="1" fill="hold">
                                          <p:stCondLst>
                                            <p:cond delay="0"/>
                                          </p:stCondLst>
                                        </p:cTn>
                                        <p:tgtEl>
                                          <p:spTgt spid="23553">
                                            <p:txEl>
                                              <p:pRg st="0" end="0"/>
                                            </p:txEl>
                                          </p:spTgt>
                                        </p:tgtEl>
                                        <p:attrNameLst>
                                          <p:attrName>ppt_x</p:attrName>
                                          <p:attrName>ppt_y</p:attrName>
                                        </p:attrNameLst>
                                      </p:cBhvr>
                                      <p:rCtr x="0" y="-3611"/>
                                    </p:animMotion>
                                    <p:animRot by="1500000">
                                      <p:cBhvr>
                                        <p:cTn id="14" dur="125" fill="hold">
                                          <p:stCondLst>
                                            <p:cond delay="0"/>
                                          </p:stCondLst>
                                        </p:cTn>
                                        <p:tgtEl>
                                          <p:spTgt spid="23553">
                                            <p:txEl>
                                              <p:pRg st="0" end="0"/>
                                            </p:txEl>
                                          </p:spTgt>
                                        </p:tgtEl>
                                        <p:attrNameLst>
                                          <p:attrName>r</p:attrName>
                                        </p:attrNameLst>
                                      </p:cBhvr>
                                    </p:animRot>
                                    <p:animRot by="-1500000">
                                      <p:cBhvr>
                                        <p:cTn id="15" dur="125" fill="hold">
                                          <p:stCondLst>
                                            <p:cond delay="125"/>
                                          </p:stCondLst>
                                        </p:cTn>
                                        <p:tgtEl>
                                          <p:spTgt spid="23553">
                                            <p:txEl>
                                              <p:pRg st="0" end="0"/>
                                            </p:txEl>
                                          </p:spTgt>
                                        </p:tgtEl>
                                        <p:attrNameLst>
                                          <p:attrName>r</p:attrName>
                                        </p:attrNameLst>
                                      </p:cBhvr>
                                    </p:animRot>
                                    <p:animRot by="-1500000">
                                      <p:cBhvr>
                                        <p:cTn id="16" dur="125" fill="hold">
                                          <p:stCondLst>
                                            <p:cond delay="250"/>
                                          </p:stCondLst>
                                        </p:cTn>
                                        <p:tgtEl>
                                          <p:spTgt spid="23553">
                                            <p:txEl>
                                              <p:pRg st="0" end="0"/>
                                            </p:txEl>
                                          </p:spTgt>
                                        </p:tgtEl>
                                        <p:attrNameLst>
                                          <p:attrName>r</p:attrName>
                                        </p:attrNameLst>
                                      </p:cBhvr>
                                    </p:animRot>
                                    <p:animRot by="1500000">
                                      <p:cBhvr>
                                        <p:cTn id="17" dur="125" fill="hold">
                                          <p:stCondLst>
                                            <p:cond delay="375"/>
                                          </p:stCondLst>
                                        </p:cTn>
                                        <p:tgtEl>
                                          <p:spTgt spid="2355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P spid="2355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Freeform: Shape 75">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889" name="1 Başlık">
            <a:extLst>
              <a:ext uri="{FF2B5EF4-FFF2-40B4-BE49-F238E27FC236}">
                <a16:creationId xmlns:a16="http://schemas.microsoft.com/office/drawing/2014/main" id="{55012071-607D-124B-8193-9BBDD634C086}"/>
              </a:ext>
            </a:extLst>
          </p:cNvPr>
          <p:cNvSpPr>
            <a:spLocks noGrp="1"/>
          </p:cNvSpPr>
          <p:nvPr>
            <p:ph type="title"/>
          </p:nvPr>
        </p:nvSpPr>
        <p:spPr>
          <a:xfrm>
            <a:off x="752476" y="1597958"/>
            <a:ext cx="2401165" cy="2491904"/>
          </a:xfrm>
        </p:spPr>
        <p:txBody>
          <a:bodyPr anchor="t">
            <a:normAutofit/>
          </a:bodyPr>
          <a:lstStyle/>
          <a:p>
            <a:pPr>
              <a:defRPr/>
            </a:pPr>
            <a:r>
              <a:rPr lang="tr-TR" altLang="tr-TR" sz="2400" dirty="0"/>
              <a:t>Anemili Hastaya Yaklaşım</a:t>
            </a:r>
          </a:p>
        </p:txBody>
      </p:sp>
      <p:sp>
        <p:nvSpPr>
          <p:cNvPr id="78" name="Freeform: Shape 77">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37892" name="2 İçerik Yer Tutucusu">
            <a:extLst>
              <a:ext uri="{FF2B5EF4-FFF2-40B4-BE49-F238E27FC236}">
                <a16:creationId xmlns:a16="http://schemas.microsoft.com/office/drawing/2014/main" id="{409CB2FF-F387-42A2-A02D-BBF0545F2440}"/>
              </a:ext>
            </a:extLst>
          </p:cNvPr>
          <p:cNvGraphicFramePr>
            <a:graphicFrameLocks noGrp="1"/>
          </p:cNvGraphicFramePr>
          <p:nvPr>
            <p:ph idx="1"/>
            <p:extLst>
              <p:ext uri="{D42A27DB-BD31-4B8C-83A1-F6EECF244321}">
                <p14:modId xmlns:p14="http://schemas.microsoft.com/office/powerpoint/2010/main" val="2002091499"/>
              </p:ext>
            </p:extLst>
          </p:nvPr>
        </p:nvGraphicFramePr>
        <p:xfrm>
          <a:off x="4908175" y="773206"/>
          <a:ext cx="6205913"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Düz Bağlayıcı 2">
            <a:extLst>
              <a:ext uri="{FF2B5EF4-FFF2-40B4-BE49-F238E27FC236}">
                <a16:creationId xmlns:a16="http://schemas.microsoft.com/office/drawing/2014/main" id="{0E7F7EF2-FAE8-6F41-96DB-0E19F6A3FF48}"/>
              </a:ext>
            </a:extLst>
          </p:cNvPr>
          <p:cNvCxnSpPr/>
          <p:nvPr/>
        </p:nvCxnSpPr>
        <p:spPr>
          <a:xfrm flipH="1">
            <a:off x="3992137" y="1412488"/>
            <a:ext cx="91603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AE1A2B08-EA69-2847-906A-176D35053775}"/>
              </a:ext>
            </a:extLst>
          </p:cNvPr>
          <p:cNvCxnSpPr>
            <a:cxnSpLocks/>
          </p:cNvCxnSpPr>
          <p:nvPr/>
        </p:nvCxnSpPr>
        <p:spPr>
          <a:xfrm flipV="1">
            <a:off x="4014439" y="1397620"/>
            <a:ext cx="0" cy="62075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Metin kutusu 4">
            <a:extLst>
              <a:ext uri="{FF2B5EF4-FFF2-40B4-BE49-F238E27FC236}">
                <a16:creationId xmlns:a16="http://schemas.microsoft.com/office/drawing/2014/main" id="{FCD1BD8D-FE33-8E45-A9AE-C50E65846A76}"/>
              </a:ext>
            </a:extLst>
          </p:cNvPr>
          <p:cNvSpPr txBox="1"/>
          <p:nvPr/>
        </p:nvSpPr>
        <p:spPr>
          <a:xfrm>
            <a:off x="3470107" y="2074127"/>
            <a:ext cx="1176869" cy="461665"/>
          </a:xfrm>
          <a:prstGeom prst="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tr-TR" sz="2400" b="1" dirty="0"/>
              <a:t>EVET</a:t>
            </a:r>
          </a:p>
        </p:txBody>
      </p:sp>
      <p:cxnSp>
        <p:nvCxnSpPr>
          <p:cNvPr id="7" name="Düz Ok Bağlayıcısı 6">
            <a:extLst>
              <a:ext uri="{FF2B5EF4-FFF2-40B4-BE49-F238E27FC236}">
                <a16:creationId xmlns:a16="http://schemas.microsoft.com/office/drawing/2014/main" id="{E555C615-81DE-0D4A-907C-2A9CF1B5088B}"/>
              </a:ext>
            </a:extLst>
          </p:cNvPr>
          <p:cNvCxnSpPr/>
          <p:nvPr/>
        </p:nvCxnSpPr>
        <p:spPr>
          <a:xfrm>
            <a:off x="4386146" y="2074127"/>
            <a:ext cx="423747" cy="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4F1948C2-E4DD-4B0F-BD79-CB28ED230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3" name="1 Başlık">
            <a:extLst>
              <a:ext uri="{FF2B5EF4-FFF2-40B4-BE49-F238E27FC236}">
                <a16:creationId xmlns:a16="http://schemas.microsoft.com/office/drawing/2014/main" id="{BADF7DDD-58D0-144E-93B8-A468A6BBB75E}"/>
              </a:ext>
            </a:extLst>
          </p:cNvPr>
          <p:cNvSpPr>
            <a:spLocks noGrp="1"/>
          </p:cNvSpPr>
          <p:nvPr>
            <p:ph type="title"/>
          </p:nvPr>
        </p:nvSpPr>
        <p:spPr>
          <a:xfrm>
            <a:off x="1077362" y="720435"/>
            <a:ext cx="6484670" cy="416989"/>
          </a:xfrm>
        </p:spPr>
        <p:txBody>
          <a:bodyPr>
            <a:normAutofit fontScale="90000"/>
          </a:bodyPr>
          <a:lstStyle/>
          <a:p>
            <a:pPr>
              <a:defRPr/>
            </a:pPr>
            <a:r>
              <a:rPr lang="tr-TR" altLang="tr-TR" dirty="0"/>
              <a:t>Anemili Hastaya Yaklaşım</a:t>
            </a:r>
          </a:p>
        </p:txBody>
      </p:sp>
      <p:sp>
        <p:nvSpPr>
          <p:cNvPr id="25602" name="2 İçerik Yer Tutucusu">
            <a:extLst>
              <a:ext uri="{FF2B5EF4-FFF2-40B4-BE49-F238E27FC236}">
                <a16:creationId xmlns:a16="http://schemas.microsoft.com/office/drawing/2014/main" id="{742AB20E-4913-E446-9FD8-CFB7778D0E53}"/>
              </a:ext>
            </a:extLst>
          </p:cNvPr>
          <p:cNvSpPr>
            <a:spLocks noGrp="1" noChangeArrowheads="1"/>
          </p:cNvSpPr>
          <p:nvPr>
            <p:ph idx="1"/>
          </p:nvPr>
        </p:nvSpPr>
        <p:spPr>
          <a:xfrm>
            <a:off x="527823" y="1702420"/>
            <a:ext cx="7553093" cy="4238409"/>
          </a:xfrm>
        </p:spPr>
        <p:txBody>
          <a:bodyPr>
            <a:normAutofit/>
          </a:bodyPr>
          <a:lstStyle/>
          <a:p>
            <a:pPr>
              <a:spcAft>
                <a:spcPct val="0"/>
              </a:spcAft>
              <a:buFont typeface="Arial" panose="020B0604020202020204" pitchFamily="34" charset="0"/>
              <a:buNone/>
            </a:pPr>
            <a:r>
              <a:rPr lang="tr-TR" altLang="tr-TR" dirty="0"/>
              <a:t> </a:t>
            </a:r>
          </a:p>
          <a:p>
            <a:pPr lvl="1">
              <a:spcAft>
                <a:spcPct val="0"/>
              </a:spcAft>
              <a:buFont typeface="Arial" panose="020B0604020202020204" pitchFamily="34" charset="0"/>
              <a:buNone/>
            </a:pPr>
            <a:r>
              <a:rPr lang="tr-TR" altLang="tr-TR" dirty="0"/>
              <a:t>Eritrositlerin boyanma özellikleri: </a:t>
            </a:r>
          </a:p>
          <a:p>
            <a:pPr lvl="1">
              <a:spcAft>
                <a:spcPct val="0"/>
              </a:spcAft>
              <a:buFont typeface="Arial" panose="020B0604020202020204" pitchFamily="34" charset="0"/>
              <a:buNone/>
            </a:pPr>
            <a:r>
              <a:rPr lang="tr-TR" altLang="tr-TR" dirty="0"/>
              <a:t>Eritrositlerin merkezindeki soluk alan hücre çapının 1/3’ünü aşmaz: </a:t>
            </a:r>
            <a:r>
              <a:rPr lang="tr-TR" altLang="tr-TR" dirty="0" err="1"/>
              <a:t>Normokromi</a:t>
            </a:r>
            <a:r>
              <a:rPr lang="tr-TR" altLang="tr-TR" dirty="0"/>
              <a:t>. </a:t>
            </a:r>
          </a:p>
          <a:p>
            <a:pPr lvl="1">
              <a:spcAft>
                <a:spcPct val="0"/>
              </a:spcAft>
              <a:buFont typeface="Arial" panose="020B0604020202020204" pitchFamily="34" charset="0"/>
              <a:buNone/>
            </a:pPr>
            <a:r>
              <a:rPr lang="tr-TR" altLang="tr-TR" dirty="0"/>
              <a:t>Eritrositlerin merkezi solukluğu büyürse: </a:t>
            </a:r>
            <a:r>
              <a:rPr lang="tr-TR" altLang="tr-TR" dirty="0" err="1"/>
              <a:t>Hipokromi</a:t>
            </a:r>
            <a:r>
              <a:rPr lang="tr-TR" altLang="tr-TR" dirty="0"/>
              <a:t>. </a:t>
            </a:r>
          </a:p>
          <a:p>
            <a:pPr lvl="1">
              <a:spcAft>
                <a:spcPct val="0"/>
              </a:spcAft>
              <a:buFont typeface="Arial" panose="020B0604020202020204" pitchFamily="34" charset="0"/>
              <a:buNone/>
            </a:pPr>
            <a:r>
              <a:rPr lang="tr-TR" altLang="tr-TR" dirty="0" err="1"/>
              <a:t>Polikromazi</a:t>
            </a:r>
            <a:r>
              <a:rPr lang="tr-TR" altLang="tr-TR" dirty="0"/>
              <a:t>: </a:t>
            </a:r>
            <a:r>
              <a:rPr lang="tr-TR" altLang="tr-TR" dirty="0" err="1"/>
              <a:t>Ertirositlerin</a:t>
            </a:r>
            <a:r>
              <a:rPr lang="tr-TR" altLang="tr-TR" dirty="0"/>
              <a:t> pembe yerine gri-mavimsi boyanması, örneğin </a:t>
            </a:r>
            <a:r>
              <a:rPr lang="tr-TR" altLang="tr-TR" dirty="0" err="1"/>
              <a:t>retikülosit</a:t>
            </a:r>
            <a:r>
              <a:rPr lang="tr-TR" altLang="tr-TR" dirty="0"/>
              <a:t>. </a:t>
            </a:r>
          </a:p>
          <a:p>
            <a:pPr lvl="1">
              <a:spcAft>
                <a:spcPct val="0"/>
              </a:spcAft>
              <a:buFont typeface="Arial" panose="020B0604020202020204" pitchFamily="34" charset="0"/>
              <a:buNone/>
            </a:pPr>
            <a:r>
              <a:rPr lang="tr-TR" altLang="tr-TR" dirty="0"/>
              <a:t>Eritrositlerin yayılma özellikleri: Oto aglütinasyon (</a:t>
            </a:r>
            <a:r>
              <a:rPr lang="tr-TR" altLang="tr-TR" dirty="0" err="1"/>
              <a:t>immün</a:t>
            </a:r>
            <a:r>
              <a:rPr lang="tr-TR" altLang="tr-TR" dirty="0"/>
              <a:t> HA), </a:t>
            </a:r>
            <a:r>
              <a:rPr lang="tr-TR" altLang="tr-TR" dirty="0" err="1"/>
              <a:t>hipergammaglobulinemilerde</a:t>
            </a:r>
            <a:r>
              <a:rPr lang="tr-TR" altLang="tr-TR" dirty="0"/>
              <a:t> rulo oluşumu..</a:t>
            </a:r>
          </a:p>
          <a:p>
            <a:pPr lvl="1">
              <a:spcAft>
                <a:spcPct val="0"/>
              </a:spcAft>
              <a:buFont typeface="Arial" panose="020B0604020202020204" pitchFamily="34" charset="0"/>
              <a:buNone/>
            </a:pPr>
            <a:r>
              <a:rPr lang="tr-TR" altLang="tr-TR" dirty="0"/>
              <a:t>Eritrositlerin içerisindeki inklüzyon cisimcikleri </a:t>
            </a:r>
          </a:p>
        </p:txBody>
      </p:sp>
      <p:sp>
        <p:nvSpPr>
          <p:cNvPr id="136" name="Rectangle 135">
            <a:extLst>
              <a:ext uri="{FF2B5EF4-FFF2-40B4-BE49-F238E27FC236}">
                <a16:creationId xmlns:a16="http://schemas.microsoft.com/office/drawing/2014/main" id="{53F28E32-1DC4-476E-A298-6C2066882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0"/>
            <a:ext cx="3456507" cy="34361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34">
            <a:extLst>
              <a:ext uri="{FF2B5EF4-FFF2-40B4-BE49-F238E27FC236}">
                <a16:creationId xmlns:a16="http://schemas.microsoft.com/office/drawing/2014/main" id="{59AD7FA5-98A4-4D87-9F03-9F3E6B19B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743880" y="-11926"/>
            <a:ext cx="3428987" cy="3467355"/>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3434976"/>
            <a:ext cx="3467300" cy="3428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22735368-17CD-48E3-B886-DF9A79A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3434976"/>
            <a:ext cx="3467303" cy="172551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4" name="Freeform: Shape 143">
            <a:extLst>
              <a:ext uri="{FF2B5EF4-FFF2-40B4-BE49-F238E27FC236}">
                <a16:creationId xmlns:a16="http://schemas.microsoft.com/office/drawing/2014/main" id="{B131CD95-4390-46E7-8713-223CE3CA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5160552"/>
            <a:ext cx="3467303" cy="169018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A267D3-CCC7-4260-8127-53F80B997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1 Başlık">
            <a:extLst>
              <a:ext uri="{FF2B5EF4-FFF2-40B4-BE49-F238E27FC236}">
                <a16:creationId xmlns:a16="http://schemas.microsoft.com/office/drawing/2014/main" id="{5F032748-0CAB-6F4E-B76A-7EFF45BC85B4}"/>
              </a:ext>
            </a:extLst>
          </p:cNvPr>
          <p:cNvSpPr>
            <a:spLocks noGrp="1"/>
          </p:cNvSpPr>
          <p:nvPr>
            <p:ph type="title"/>
          </p:nvPr>
        </p:nvSpPr>
        <p:spPr>
          <a:xfrm>
            <a:off x="438615" y="941298"/>
            <a:ext cx="4897550" cy="1244341"/>
          </a:xfrm>
        </p:spPr>
        <p:txBody>
          <a:bodyPr anchor="t">
            <a:normAutofit/>
          </a:bodyPr>
          <a:lstStyle/>
          <a:p>
            <a:pPr>
              <a:defRPr/>
            </a:pPr>
            <a:r>
              <a:rPr lang="tr-TR" altLang="tr-TR" dirty="0"/>
              <a:t>Anemili Hastaya Yaklaşım</a:t>
            </a:r>
            <a:endParaRPr lang="tr-TR" altLang="tr-TR" dirty="0">
              <a:latin typeface="Mistral" panose="03090702030407020403" pitchFamily="66" charset="0"/>
            </a:endParaRPr>
          </a:p>
        </p:txBody>
      </p:sp>
      <p:sp>
        <p:nvSpPr>
          <p:cNvPr id="39937" name="2 İçerik Yer Tutucusu">
            <a:extLst>
              <a:ext uri="{FF2B5EF4-FFF2-40B4-BE49-F238E27FC236}">
                <a16:creationId xmlns:a16="http://schemas.microsoft.com/office/drawing/2014/main" id="{6A4D82FB-E1D6-4144-B111-68910562DBBE}"/>
              </a:ext>
            </a:extLst>
          </p:cNvPr>
          <p:cNvSpPr>
            <a:spLocks noGrp="1"/>
          </p:cNvSpPr>
          <p:nvPr>
            <p:ph idx="1"/>
          </p:nvPr>
        </p:nvSpPr>
        <p:spPr>
          <a:xfrm>
            <a:off x="4542184" y="937102"/>
            <a:ext cx="6578430" cy="3634898"/>
          </a:xfrm>
        </p:spPr>
        <p:txBody>
          <a:bodyPr rtlCol="0">
            <a:normAutofit/>
          </a:bodyPr>
          <a:lstStyle/>
          <a:p>
            <a:pPr>
              <a:lnSpc>
                <a:spcPct val="110000"/>
              </a:lnSpc>
              <a:spcBef>
                <a:spcPts val="0"/>
              </a:spcBef>
              <a:spcAft>
                <a:spcPts val="600"/>
              </a:spcAft>
              <a:buFont typeface="Wingdings" pitchFamily="2" charset="2"/>
              <a:buChar char="q"/>
              <a:defRPr/>
            </a:pPr>
            <a:r>
              <a:rPr lang="tr-TR" altLang="tr-TR" sz="1300" dirty="0"/>
              <a:t>	</a:t>
            </a:r>
            <a:r>
              <a:rPr lang="tr-TR" altLang="tr-TR" dirty="0" err="1">
                <a:latin typeface="Comic Sans MS" panose="030F0902030302020204" pitchFamily="66" charset="0"/>
              </a:rPr>
              <a:t>Retikülosit</a:t>
            </a:r>
            <a:r>
              <a:rPr lang="tr-TR" altLang="tr-TR" dirty="0">
                <a:latin typeface="Comic Sans MS" panose="030F0902030302020204" pitchFamily="66" charset="0"/>
              </a:rPr>
              <a:t> sayımı: </a:t>
            </a:r>
            <a:r>
              <a:rPr lang="tr-TR" altLang="tr-TR" sz="1300" dirty="0" err="1"/>
              <a:t>Kİ’nin</a:t>
            </a:r>
            <a:r>
              <a:rPr lang="tr-TR" altLang="tr-TR" sz="1300" dirty="0"/>
              <a:t> yanıtını gösterir. </a:t>
            </a:r>
            <a:r>
              <a:rPr lang="tr-TR" altLang="tr-TR" sz="1300" dirty="0" err="1"/>
              <a:t>Kİ’nin</a:t>
            </a:r>
            <a:r>
              <a:rPr lang="tr-TR" altLang="tr-TR" sz="1300" dirty="0"/>
              <a:t> </a:t>
            </a:r>
            <a:r>
              <a:rPr lang="tr-TR" altLang="tr-TR" sz="1300" dirty="0" err="1"/>
              <a:t>eritropoietik</a:t>
            </a:r>
            <a:r>
              <a:rPr lang="tr-TR" altLang="tr-TR" sz="1300" dirty="0"/>
              <a:t> aktivitesi hakkında bilgi verir. </a:t>
            </a:r>
          </a:p>
          <a:p>
            <a:pPr>
              <a:lnSpc>
                <a:spcPct val="110000"/>
              </a:lnSpc>
              <a:spcBef>
                <a:spcPts val="0"/>
              </a:spcBef>
              <a:spcAft>
                <a:spcPts val="600"/>
              </a:spcAft>
              <a:buNone/>
              <a:defRPr/>
            </a:pPr>
            <a:r>
              <a:rPr lang="tr-TR" altLang="tr-TR" sz="1300" dirty="0"/>
              <a:t>Örneğin: Sağlam bir Kİ, kanamaya yanıt olarak daha fazla çalışır, </a:t>
            </a:r>
            <a:r>
              <a:rPr lang="tr-TR" altLang="tr-TR" sz="1300" dirty="0" err="1"/>
              <a:t>retikülositoz</a:t>
            </a:r>
            <a:r>
              <a:rPr lang="tr-TR" altLang="tr-TR" sz="1300" dirty="0"/>
              <a:t> olur. Ancak eritrosit yapım bozukluğu durumlarında </a:t>
            </a:r>
            <a:r>
              <a:rPr lang="tr-TR" altLang="tr-TR" sz="1300" dirty="0" err="1"/>
              <a:t>retikülosit</a:t>
            </a:r>
            <a:r>
              <a:rPr lang="tr-TR" altLang="tr-TR" sz="1300" dirty="0"/>
              <a:t> artmamıştır, Kİ yeterince çalışmamaktadır.</a:t>
            </a:r>
          </a:p>
          <a:p>
            <a:pPr>
              <a:lnSpc>
                <a:spcPct val="110000"/>
              </a:lnSpc>
              <a:spcBef>
                <a:spcPts val="0"/>
              </a:spcBef>
              <a:spcAft>
                <a:spcPts val="600"/>
              </a:spcAft>
              <a:buFont typeface="Wingdings" pitchFamily="2" charset="2"/>
              <a:buChar char="q"/>
              <a:defRPr/>
            </a:pPr>
            <a:r>
              <a:rPr lang="tr-TR" altLang="tr-TR" sz="1300" dirty="0"/>
              <a:t>	</a:t>
            </a:r>
            <a:r>
              <a:rPr lang="tr-TR" altLang="tr-TR" sz="1400" dirty="0"/>
              <a:t>Demir profili, vitamin düzeyleri</a:t>
            </a:r>
          </a:p>
          <a:p>
            <a:pPr>
              <a:lnSpc>
                <a:spcPct val="110000"/>
              </a:lnSpc>
              <a:spcBef>
                <a:spcPts val="0"/>
              </a:spcBef>
              <a:spcAft>
                <a:spcPts val="600"/>
              </a:spcAft>
              <a:buFont typeface="Wingdings" pitchFamily="2" charset="2"/>
              <a:buChar char="q"/>
              <a:defRPr/>
            </a:pPr>
            <a:r>
              <a:rPr lang="tr-TR" altLang="tr-TR" sz="1400" dirty="0"/>
              <a:t>	Direkt ve </a:t>
            </a:r>
            <a:r>
              <a:rPr lang="tr-TR" altLang="tr-TR" sz="1400" dirty="0" err="1"/>
              <a:t>İndirekt</a:t>
            </a:r>
            <a:r>
              <a:rPr lang="tr-TR" altLang="tr-TR" sz="1400" dirty="0"/>
              <a:t>  </a:t>
            </a:r>
            <a:r>
              <a:rPr lang="tr-TR" altLang="tr-TR" sz="1400" dirty="0" err="1"/>
              <a:t>coombs</a:t>
            </a:r>
            <a:r>
              <a:rPr lang="tr-TR" altLang="tr-TR" sz="1400" dirty="0"/>
              <a:t>, </a:t>
            </a:r>
            <a:r>
              <a:rPr lang="tr-TR" altLang="tr-TR" sz="1400" dirty="0" err="1"/>
              <a:t>Hb</a:t>
            </a:r>
            <a:r>
              <a:rPr lang="tr-TR" altLang="tr-TR" sz="1400" dirty="0"/>
              <a:t> </a:t>
            </a:r>
            <a:r>
              <a:rPr lang="tr-TR" altLang="tr-TR" sz="1400" dirty="0" err="1"/>
              <a:t>elektroforezi</a:t>
            </a:r>
            <a:r>
              <a:rPr lang="tr-TR" altLang="tr-TR" sz="1400" dirty="0"/>
              <a:t>, eritrosit enzim tayinleri</a:t>
            </a:r>
          </a:p>
          <a:p>
            <a:pPr>
              <a:lnSpc>
                <a:spcPct val="110000"/>
              </a:lnSpc>
              <a:spcBef>
                <a:spcPts val="0"/>
              </a:spcBef>
              <a:spcAft>
                <a:spcPts val="600"/>
              </a:spcAft>
              <a:buFont typeface="Wingdings" pitchFamily="2" charset="2"/>
              <a:buChar char="q"/>
              <a:defRPr/>
            </a:pPr>
            <a:r>
              <a:rPr lang="tr-TR" altLang="tr-TR" sz="1400" dirty="0"/>
              <a:t>	Lökosit sayımı, formülü</a:t>
            </a:r>
          </a:p>
          <a:p>
            <a:pPr>
              <a:lnSpc>
                <a:spcPct val="110000"/>
              </a:lnSpc>
              <a:spcBef>
                <a:spcPts val="0"/>
              </a:spcBef>
              <a:spcAft>
                <a:spcPts val="600"/>
              </a:spcAft>
              <a:buFont typeface="Wingdings" pitchFamily="2" charset="2"/>
              <a:buChar char="q"/>
              <a:defRPr/>
            </a:pPr>
            <a:r>
              <a:rPr lang="tr-TR" altLang="tr-TR" sz="1400" dirty="0"/>
              <a:t>	</a:t>
            </a:r>
            <a:r>
              <a:rPr lang="tr-TR" altLang="tr-TR" sz="1400" dirty="0" err="1"/>
              <a:t>Trombosit</a:t>
            </a:r>
            <a:r>
              <a:rPr lang="tr-TR" altLang="tr-TR" sz="1400" dirty="0"/>
              <a:t> sayımı</a:t>
            </a:r>
          </a:p>
          <a:p>
            <a:pPr>
              <a:lnSpc>
                <a:spcPct val="110000"/>
              </a:lnSpc>
              <a:spcBef>
                <a:spcPts val="0"/>
              </a:spcBef>
              <a:spcAft>
                <a:spcPts val="600"/>
              </a:spcAft>
              <a:buFont typeface="Wingdings" pitchFamily="2" charset="2"/>
              <a:buChar char="q"/>
              <a:defRPr/>
            </a:pPr>
            <a:r>
              <a:rPr lang="tr-TR" altLang="tr-TR" sz="1400" dirty="0"/>
              <a:t>	Gerekirse Kİ incelemesi (normalde M/E 3-4/1)</a:t>
            </a:r>
          </a:p>
          <a:p>
            <a:pPr>
              <a:lnSpc>
                <a:spcPct val="110000"/>
              </a:lnSpc>
              <a:spcBef>
                <a:spcPts val="0"/>
              </a:spcBef>
              <a:spcAft>
                <a:spcPts val="600"/>
              </a:spcAft>
              <a:buNone/>
              <a:defRPr/>
            </a:pPr>
            <a:r>
              <a:rPr lang="tr-TR" altLang="tr-TR" sz="1300" dirty="0"/>
              <a:t> </a:t>
            </a:r>
          </a:p>
        </p:txBody>
      </p:sp>
      <p:sp>
        <p:nvSpPr>
          <p:cNvPr id="73" name="Rectangle 72">
            <a:extLst>
              <a:ext uri="{FF2B5EF4-FFF2-40B4-BE49-F238E27FC236}">
                <a16:creationId xmlns:a16="http://schemas.microsoft.com/office/drawing/2014/main" id="{E221CB08-76F0-4C77-AA9B-6D5720938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146188"/>
            <a:ext cx="3623149" cy="171507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6E9D3072-33D8-4A93-A3EC-7C79C02DB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899" y="5146191"/>
            <a:ext cx="1721799" cy="1701630"/>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ectangle 76">
            <a:extLst>
              <a:ext uri="{FF2B5EF4-FFF2-40B4-BE49-F238E27FC236}">
                <a16:creationId xmlns:a16="http://schemas.microsoft.com/office/drawing/2014/main" id="{031668EE-1091-4A2B-A85D-58D1B0D02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623152" y="5146185"/>
            <a:ext cx="1715077" cy="17150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4">
            <a:extLst>
              <a:ext uri="{FF2B5EF4-FFF2-40B4-BE49-F238E27FC236}">
                <a16:creationId xmlns:a16="http://schemas.microsoft.com/office/drawing/2014/main" id="{DB90578B-9C73-4314-9DA2-6718A36FB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621087" y="5146183"/>
            <a:ext cx="1715079" cy="171507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9190391-F313-439F-B2BF-9F00E5AC2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336166" y="5146186"/>
            <a:ext cx="6861695" cy="1715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6CEB90DD-57D5-4A21-9E3B-612768755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7004" y="5107136"/>
            <a:ext cx="1750856" cy="1750864"/>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Metin kutusu 11">
            <a:extLst>
              <a:ext uri="{FF2B5EF4-FFF2-40B4-BE49-F238E27FC236}">
                <a16:creationId xmlns:a16="http://schemas.microsoft.com/office/drawing/2014/main" id="{B139197C-D3F3-F149-9F94-341A78595B20}"/>
              </a:ext>
            </a:extLst>
          </p:cNvPr>
          <p:cNvSpPr txBox="1"/>
          <p:nvPr/>
        </p:nvSpPr>
        <p:spPr>
          <a:xfrm>
            <a:off x="5540297" y="275327"/>
            <a:ext cx="6099716" cy="536622"/>
          </a:xfrm>
          <a:prstGeom prst="rect">
            <a:avLst/>
          </a:prstGeom>
          <a:noFill/>
        </p:spPr>
        <p:txBody>
          <a:bodyPr wrap="square">
            <a:spAutoFit/>
          </a:bodyPr>
          <a:lstStyle/>
          <a:p>
            <a:pPr>
              <a:lnSpc>
                <a:spcPct val="110000"/>
              </a:lnSpc>
              <a:spcBef>
                <a:spcPts val="0"/>
              </a:spcBef>
              <a:spcAft>
                <a:spcPts val="600"/>
              </a:spcAft>
              <a:buFont typeface="Arial"/>
              <a:buChar char="•"/>
              <a:defRPr/>
            </a:pPr>
            <a:r>
              <a:rPr lang="tr-TR" altLang="tr-TR" sz="2800" b="1" u="sng" dirty="0">
                <a:latin typeface="Comic Sans MS" panose="030F0902030302020204" pitchFamily="66" charset="0"/>
              </a:rPr>
              <a:t>Anemi hangi nedene bağlıdır?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erythrocytes">
            <a:extLst>
              <a:ext uri="{FF2B5EF4-FFF2-40B4-BE49-F238E27FC236}">
                <a16:creationId xmlns:a16="http://schemas.microsoft.com/office/drawing/2014/main" id="{1D662E2C-5E93-6A4E-94F2-86EC26D12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301" y="2349501"/>
            <a:ext cx="23082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6">
            <a:extLst>
              <a:ext uri="{FF2B5EF4-FFF2-40B4-BE49-F238E27FC236}">
                <a16:creationId xmlns:a16="http://schemas.microsoft.com/office/drawing/2014/main" id="{D53BFEC9-3401-DB4B-A21F-353C23245CBF}"/>
              </a:ext>
            </a:extLst>
          </p:cNvPr>
          <p:cNvSpPr txBox="1">
            <a:spLocks noChangeArrowheads="1"/>
          </p:cNvSpPr>
          <p:nvPr/>
        </p:nvSpPr>
        <p:spPr bwMode="auto">
          <a:xfrm>
            <a:off x="2387600" y="396875"/>
            <a:ext cx="741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2400" b="1">
                <a:latin typeface="Georgia" panose="02040502050405020303" pitchFamily="18" charset="0"/>
              </a:rPr>
              <a:t>ANEMİLERDE SINIFLAMA VE AYIRICI TANI </a:t>
            </a:r>
          </a:p>
          <a:p>
            <a:pPr algn="ctr" eaLnBrk="1" hangingPunct="1">
              <a:spcAft>
                <a:spcPct val="0"/>
              </a:spcAft>
              <a:buClrTx/>
              <a:buSzTx/>
              <a:buFontTx/>
              <a:buNone/>
            </a:pPr>
            <a:r>
              <a:rPr lang="tr-TR" altLang="tr-TR" sz="2400" b="1">
                <a:solidFill>
                  <a:srgbClr val="006600"/>
                </a:solidFill>
                <a:latin typeface="Georgia" panose="02040502050405020303" pitchFamily="18" charset="0"/>
              </a:rPr>
              <a:t>MCV </a:t>
            </a:r>
            <a:r>
              <a:rPr lang="tr-TR" altLang="tr-TR" sz="2400" b="1">
                <a:latin typeface="Georgia" panose="02040502050405020303" pitchFamily="18" charset="0"/>
              </a:rPr>
              <a:t>( Ortalama Eritrosit Volümü) İLE YAPILIR</a:t>
            </a:r>
          </a:p>
        </p:txBody>
      </p:sp>
      <p:pic>
        <p:nvPicPr>
          <p:cNvPr id="27651" name="Picture 8" descr="leptocytes">
            <a:extLst>
              <a:ext uri="{FF2B5EF4-FFF2-40B4-BE49-F238E27FC236}">
                <a16:creationId xmlns:a16="http://schemas.microsoft.com/office/drawing/2014/main" id="{05D5D931-57C0-594A-A9B8-F1287DD4D6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2349500"/>
            <a:ext cx="158273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description7">
            <a:extLst>
              <a:ext uri="{FF2B5EF4-FFF2-40B4-BE49-F238E27FC236}">
                <a16:creationId xmlns:a16="http://schemas.microsoft.com/office/drawing/2014/main" id="{3A1E505B-D3CB-4141-A20A-FF0924E9F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7351" y="3860801"/>
            <a:ext cx="165576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a:extLst>
              <a:ext uri="{FF2B5EF4-FFF2-40B4-BE49-F238E27FC236}">
                <a16:creationId xmlns:a16="http://schemas.microsoft.com/office/drawing/2014/main" id="{B5108EBC-FBB4-824C-AFAE-D521885EF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1" y="5157789"/>
            <a:ext cx="16557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13">
            <a:extLst>
              <a:ext uri="{FF2B5EF4-FFF2-40B4-BE49-F238E27FC236}">
                <a16:creationId xmlns:a16="http://schemas.microsoft.com/office/drawing/2014/main" id="{9AF0377F-2960-E540-B52E-C9707B0181E2}"/>
              </a:ext>
            </a:extLst>
          </p:cNvPr>
          <p:cNvSpPr txBox="1">
            <a:spLocks noChangeArrowheads="1"/>
          </p:cNvSpPr>
          <p:nvPr/>
        </p:nvSpPr>
        <p:spPr bwMode="auto">
          <a:xfrm>
            <a:off x="4708526" y="2944813"/>
            <a:ext cx="11608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dirty="0"/>
              <a:t>MCV≤80 </a:t>
            </a:r>
            <a:r>
              <a:rPr lang="tr-TR" altLang="tr-TR" dirty="0" err="1"/>
              <a:t>fl</a:t>
            </a:r>
            <a:endParaRPr lang="tr-TR" altLang="tr-TR" dirty="0"/>
          </a:p>
        </p:txBody>
      </p:sp>
      <p:sp>
        <p:nvSpPr>
          <p:cNvPr id="27655" name="Text Box 14">
            <a:extLst>
              <a:ext uri="{FF2B5EF4-FFF2-40B4-BE49-F238E27FC236}">
                <a16:creationId xmlns:a16="http://schemas.microsoft.com/office/drawing/2014/main" id="{06A3A5EF-93C0-404E-B438-01E5D61B44C8}"/>
              </a:ext>
            </a:extLst>
          </p:cNvPr>
          <p:cNvSpPr txBox="1">
            <a:spLocks noChangeArrowheads="1"/>
          </p:cNvSpPr>
          <p:nvPr/>
        </p:nvSpPr>
        <p:spPr bwMode="auto">
          <a:xfrm>
            <a:off x="4708525" y="4168775"/>
            <a:ext cx="1584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dirty="0"/>
              <a:t>MCV=80-100 </a:t>
            </a:r>
            <a:r>
              <a:rPr lang="tr-TR" altLang="tr-TR" dirty="0" err="1"/>
              <a:t>fl</a:t>
            </a:r>
            <a:endParaRPr lang="tr-TR" altLang="tr-TR" dirty="0"/>
          </a:p>
        </p:txBody>
      </p:sp>
      <p:sp>
        <p:nvSpPr>
          <p:cNvPr id="27656" name="Text Box 15">
            <a:extLst>
              <a:ext uri="{FF2B5EF4-FFF2-40B4-BE49-F238E27FC236}">
                <a16:creationId xmlns:a16="http://schemas.microsoft.com/office/drawing/2014/main" id="{FEFA77E6-6A5E-0445-BD94-48A90FDE378C}"/>
              </a:ext>
            </a:extLst>
          </p:cNvPr>
          <p:cNvSpPr txBox="1">
            <a:spLocks noChangeArrowheads="1"/>
          </p:cNvSpPr>
          <p:nvPr/>
        </p:nvSpPr>
        <p:spPr bwMode="auto">
          <a:xfrm>
            <a:off x="4708526" y="5681663"/>
            <a:ext cx="1279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dirty="0"/>
              <a:t>MCV≥100 </a:t>
            </a:r>
            <a:r>
              <a:rPr lang="tr-TR" altLang="tr-TR" dirty="0" err="1"/>
              <a:t>fl</a:t>
            </a:r>
            <a:endParaRPr lang="tr-TR" alt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a:extLst>
              <a:ext uri="{FF2B5EF4-FFF2-40B4-BE49-F238E27FC236}">
                <a16:creationId xmlns:a16="http://schemas.microsoft.com/office/drawing/2014/main" id="{33EFFAC4-3290-7C4E-A747-C3FEC2DA1DDE}"/>
              </a:ext>
            </a:extLst>
          </p:cNvPr>
          <p:cNvSpPr txBox="1">
            <a:spLocks noChangeArrowheads="1"/>
          </p:cNvSpPr>
          <p:nvPr/>
        </p:nvSpPr>
        <p:spPr bwMode="auto">
          <a:xfrm>
            <a:off x="5232401" y="404813"/>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2000" b="1">
                <a:latin typeface="Corbel" panose="020B0503020204020204" pitchFamily="34" charset="0"/>
              </a:rPr>
              <a:t>ANEMİ</a:t>
            </a:r>
          </a:p>
        </p:txBody>
      </p:sp>
      <p:sp>
        <p:nvSpPr>
          <p:cNvPr id="29698" name="AutoShape 5">
            <a:extLst>
              <a:ext uri="{FF2B5EF4-FFF2-40B4-BE49-F238E27FC236}">
                <a16:creationId xmlns:a16="http://schemas.microsoft.com/office/drawing/2014/main" id="{3740AB82-B623-E043-B5FE-BBB6284ECB8F}"/>
              </a:ext>
            </a:extLst>
          </p:cNvPr>
          <p:cNvSpPr>
            <a:spLocks noChangeArrowheads="1"/>
          </p:cNvSpPr>
          <p:nvPr/>
        </p:nvSpPr>
        <p:spPr bwMode="auto">
          <a:xfrm>
            <a:off x="5735638" y="908050"/>
            <a:ext cx="144462" cy="217488"/>
          </a:xfrm>
          <a:prstGeom prst="downArrow">
            <a:avLst>
              <a:gd name="adj1" fmla="val 50000"/>
              <a:gd name="adj2" fmla="val 37638"/>
            </a:avLst>
          </a:prstGeom>
          <a:solidFill>
            <a:schemeClr val="bg1"/>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latin typeface="Corbel" panose="020B0503020204020204" pitchFamily="34" charset="0"/>
            </a:endParaRPr>
          </a:p>
        </p:txBody>
      </p:sp>
      <p:sp>
        <p:nvSpPr>
          <p:cNvPr id="29699" name="Text Box 6">
            <a:extLst>
              <a:ext uri="{FF2B5EF4-FFF2-40B4-BE49-F238E27FC236}">
                <a16:creationId xmlns:a16="http://schemas.microsoft.com/office/drawing/2014/main" id="{7AD9B2F2-2375-A742-8954-8500721676B1}"/>
              </a:ext>
            </a:extLst>
          </p:cNvPr>
          <p:cNvSpPr txBox="1">
            <a:spLocks noChangeArrowheads="1"/>
          </p:cNvSpPr>
          <p:nvPr/>
        </p:nvSpPr>
        <p:spPr bwMode="auto">
          <a:xfrm>
            <a:off x="5448300" y="1125538"/>
            <a:ext cx="681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b="1">
                <a:solidFill>
                  <a:srgbClr val="FF0000"/>
                </a:solidFill>
                <a:latin typeface="Corbel" panose="020B0503020204020204" pitchFamily="34" charset="0"/>
              </a:rPr>
              <a:t>MCV</a:t>
            </a:r>
          </a:p>
        </p:txBody>
      </p:sp>
      <p:sp>
        <p:nvSpPr>
          <p:cNvPr id="29700" name="Text Box 7">
            <a:extLst>
              <a:ext uri="{FF2B5EF4-FFF2-40B4-BE49-F238E27FC236}">
                <a16:creationId xmlns:a16="http://schemas.microsoft.com/office/drawing/2014/main" id="{0158624F-2265-A843-A8BD-C88544E7BE61}"/>
              </a:ext>
            </a:extLst>
          </p:cNvPr>
          <p:cNvSpPr txBox="1">
            <a:spLocks noChangeArrowheads="1"/>
          </p:cNvSpPr>
          <p:nvPr/>
        </p:nvSpPr>
        <p:spPr bwMode="auto">
          <a:xfrm>
            <a:off x="2332039" y="2012950"/>
            <a:ext cx="1603375" cy="641350"/>
          </a:xfrm>
          <a:prstGeom prst="rect">
            <a:avLst/>
          </a:prstGeom>
          <a:solidFill>
            <a:srgbClr val="EFCDC1"/>
          </a:solidFill>
          <a:ln w="10000">
            <a:solidFill>
              <a:schemeClr val="accent2"/>
            </a:solidFill>
            <a:miter lim="800000"/>
            <a:headEnd/>
            <a:tailEnd/>
          </a:ln>
          <a:effectLst>
            <a:outerShdw dist="30000" dir="5400000" rotWithShape="0">
              <a:srgbClr val="808080">
                <a:alpha val="45000"/>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Mikrositer </a:t>
            </a:r>
          </a:p>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Anemi</a:t>
            </a:r>
          </a:p>
        </p:txBody>
      </p:sp>
      <p:sp>
        <p:nvSpPr>
          <p:cNvPr id="29701" name="Text Box 8">
            <a:extLst>
              <a:ext uri="{FF2B5EF4-FFF2-40B4-BE49-F238E27FC236}">
                <a16:creationId xmlns:a16="http://schemas.microsoft.com/office/drawing/2014/main" id="{A2AF19C1-1CEB-EB42-84B3-5683F0E2CB76}"/>
              </a:ext>
            </a:extLst>
          </p:cNvPr>
          <p:cNvSpPr txBox="1">
            <a:spLocks noChangeArrowheads="1"/>
          </p:cNvSpPr>
          <p:nvPr/>
        </p:nvSpPr>
        <p:spPr bwMode="auto">
          <a:xfrm>
            <a:off x="5159376" y="2060575"/>
            <a:ext cx="1800225" cy="915988"/>
          </a:xfrm>
          <a:prstGeom prst="rect">
            <a:avLst/>
          </a:prstGeom>
          <a:solidFill>
            <a:srgbClr val="EFCDC1"/>
          </a:solidFill>
          <a:ln w="10000">
            <a:solidFill>
              <a:schemeClr val="accent2"/>
            </a:solidFill>
            <a:miter lim="800000"/>
            <a:headEnd/>
            <a:tailEnd/>
          </a:ln>
          <a:effectLst>
            <a:outerShdw dist="30000" dir="5400000" rotWithShape="0">
              <a:srgbClr val="808080">
                <a:alpha val="45000"/>
              </a:srgbClr>
            </a:outerShdw>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Normokrom</a:t>
            </a:r>
          </a:p>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Normositer </a:t>
            </a:r>
          </a:p>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Anemi</a:t>
            </a:r>
          </a:p>
        </p:txBody>
      </p:sp>
      <p:sp>
        <p:nvSpPr>
          <p:cNvPr id="29702" name="Text Box 9">
            <a:extLst>
              <a:ext uri="{FF2B5EF4-FFF2-40B4-BE49-F238E27FC236}">
                <a16:creationId xmlns:a16="http://schemas.microsoft.com/office/drawing/2014/main" id="{823C3993-9364-9843-BAD3-DCA4424BD931}"/>
              </a:ext>
            </a:extLst>
          </p:cNvPr>
          <p:cNvSpPr txBox="1">
            <a:spLocks noChangeArrowheads="1"/>
          </p:cNvSpPr>
          <p:nvPr/>
        </p:nvSpPr>
        <p:spPr bwMode="auto">
          <a:xfrm>
            <a:off x="8201100" y="1916114"/>
            <a:ext cx="1265091" cy="646331"/>
          </a:xfrm>
          <a:prstGeom prst="rect">
            <a:avLst/>
          </a:prstGeom>
          <a:solidFill>
            <a:srgbClr val="EFCDC1"/>
          </a:solidFill>
          <a:ln w="10000">
            <a:solidFill>
              <a:schemeClr val="accent2"/>
            </a:solidFill>
            <a:miter lim="800000"/>
            <a:headEnd/>
            <a:tailEnd/>
          </a:ln>
          <a:effectLst>
            <a:outerShdw dist="30000" dir="5400000" rotWithShape="0">
              <a:srgbClr val="808080">
                <a:alpha val="45000"/>
              </a:srgbClr>
            </a:outerShdw>
          </a:effec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Makrositer </a:t>
            </a:r>
          </a:p>
          <a:p>
            <a:pPr algn="ctr" eaLnBrk="1" hangingPunct="1"/>
            <a:r>
              <a:rPr lang="tr-TR" altLang="tr-TR">
                <a:solidFill>
                  <a:srgbClr val="000000"/>
                </a:solidFill>
                <a:latin typeface="Corbel" panose="020B0503020204020204" pitchFamily="34" charset="0"/>
                <a:ea typeface="Corbel" panose="020B0503020204020204" pitchFamily="34" charset="0"/>
                <a:cs typeface="Corbel" panose="020B0503020204020204" pitchFamily="34" charset="0"/>
              </a:rPr>
              <a:t>Anemi</a:t>
            </a:r>
          </a:p>
        </p:txBody>
      </p:sp>
      <p:sp>
        <p:nvSpPr>
          <p:cNvPr id="47111" name="Text Box 10">
            <a:extLst>
              <a:ext uri="{FF2B5EF4-FFF2-40B4-BE49-F238E27FC236}">
                <a16:creationId xmlns:a16="http://schemas.microsoft.com/office/drawing/2014/main" id="{829D5185-9FE0-564D-88C5-6FD3842D54B9}"/>
              </a:ext>
            </a:extLst>
          </p:cNvPr>
          <p:cNvSpPr txBox="1">
            <a:spLocks noChangeArrowheads="1"/>
          </p:cNvSpPr>
          <p:nvPr/>
        </p:nvSpPr>
        <p:spPr bwMode="auto">
          <a:xfrm>
            <a:off x="2547939" y="1293814"/>
            <a:ext cx="915987" cy="36988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tr-TR" altLang="tr-TR" sz="1800" dirty="0">
                <a:solidFill>
                  <a:srgbClr val="006600"/>
                </a:solidFill>
                <a:highlight>
                  <a:srgbClr val="FFFF00"/>
                </a:highlight>
                <a:latin typeface="Corbel" panose="020B0503020204020204" pitchFamily="34" charset="0"/>
              </a:rPr>
              <a:t>DÜŞÜK</a:t>
            </a:r>
          </a:p>
        </p:txBody>
      </p:sp>
      <p:sp>
        <p:nvSpPr>
          <p:cNvPr id="47112" name="Text Box 11">
            <a:extLst>
              <a:ext uri="{FF2B5EF4-FFF2-40B4-BE49-F238E27FC236}">
                <a16:creationId xmlns:a16="http://schemas.microsoft.com/office/drawing/2014/main" id="{72BC9128-0C04-074B-9E9C-E7E560180ABC}"/>
              </a:ext>
            </a:extLst>
          </p:cNvPr>
          <p:cNvSpPr txBox="1">
            <a:spLocks noChangeArrowheads="1"/>
          </p:cNvSpPr>
          <p:nvPr/>
        </p:nvSpPr>
        <p:spPr bwMode="auto">
          <a:xfrm>
            <a:off x="5232401" y="1700214"/>
            <a:ext cx="1108075" cy="369887"/>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tr-TR" altLang="tr-TR" sz="1800" dirty="0">
                <a:solidFill>
                  <a:srgbClr val="006600"/>
                </a:solidFill>
                <a:highlight>
                  <a:srgbClr val="FFFF00"/>
                </a:highlight>
                <a:latin typeface="Corbel" panose="020B0503020204020204" pitchFamily="34" charset="0"/>
              </a:rPr>
              <a:t>NORMAL</a:t>
            </a:r>
          </a:p>
        </p:txBody>
      </p:sp>
      <p:sp>
        <p:nvSpPr>
          <p:cNvPr id="47113" name="Text Box 12">
            <a:extLst>
              <a:ext uri="{FF2B5EF4-FFF2-40B4-BE49-F238E27FC236}">
                <a16:creationId xmlns:a16="http://schemas.microsoft.com/office/drawing/2014/main" id="{3FDD2872-D624-2C47-8832-55A466EACA24}"/>
              </a:ext>
            </a:extLst>
          </p:cNvPr>
          <p:cNvSpPr txBox="1">
            <a:spLocks noChangeArrowheads="1"/>
          </p:cNvSpPr>
          <p:nvPr/>
        </p:nvSpPr>
        <p:spPr bwMode="auto">
          <a:xfrm>
            <a:off x="8020050" y="1365250"/>
            <a:ext cx="1011238" cy="369888"/>
          </a:xfrm>
          <a:prstGeom prst="rect">
            <a:avLst/>
          </a:prstGeom>
          <a:no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tr-TR" altLang="tr-TR" sz="1800" dirty="0">
                <a:solidFill>
                  <a:srgbClr val="006600"/>
                </a:solidFill>
                <a:highlight>
                  <a:srgbClr val="FFFF00"/>
                </a:highlight>
                <a:latin typeface="Corbel" panose="020B0503020204020204" pitchFamily="34" charset="0"/>
              </a:rPr>
              <a:t>YÜKSEK</a:t>
            </a:r>
          </a:p>
        </p:txBody>
      </p:sp>
      <p:sp>
        <p:nvSpPr>
          <p:cNvPr id="29706" name="Line 13">
            <a:extLst>
              <a:ext uri="{FF2B5EF4-FFF2-40B4-BE49-F238E27FC236}">
                <a16:creationId xmlns:a16="http://schemas.microsoft.com/office/drawing/2014/main" id="{56DA3743-7B7F-9C46-A1EE-3F73B9A909AB}"/>
              </a:ext>
            </a:extLst>
          </p:cNvPr>
          <p:cNvSpPr>
            <a:spLocks noChangeShapeType="1"/>
          </p:cNvSpPr>
          <p:nvPr/>
        </p:nvSpPr>
        <p:spPr bwMode="auto">
          <a:xfrm flipH="1">
            <a:off x="3648075" y="1341439"/>
            <a:ext cx="1727200" cy="1428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07" name="Line 14">
            <a:extLst>
              <a:ext uri="{FF2B5EF4-FFF2-40B4-BE49-F238E27FC236}">
                <a16:creationId xmlns:a16="http://schemas.microsoft.com/office/drawing/2014/main" id="{D9C48566-6746-5E4A-AD5F-84073217CE21}"/>
              </a:ext>
            </a:extLst>
          </p:cNvPr>
          <p:cNvSpPr>
            <a:spLocks noChangeShapeType="1"/>
          </p:cNvSpPr>
          <p:nvPr/>
        </p:nvSpPr>
        <p:spPr bwMode="auto">
          <a:xfrm>
            <a:off x="6383339" y="1341439"/>
            <a:ext cx="1512887" cy="1428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08" name="Line 15">
            <a:extLst>
              <a:ext uri="{FF2B5EF4-FFF2-40B4-BE49-F238E27FC236}">
                <a16:creationId xmlns:a16="http://schemas.microsoft.com/office/drawing/2014/main" id="{AE46D533-83B7-7F4D-846D-AFB620FC050C}"/>
              </a:ext>
            </a:extLst>
          </p:cNvPr>
          <p:cNvSpPr>
            <a:spLocks noChangeShapeType="1"/>
          </p:cNvSpPr>
          <p:nvPr/>
        </p:nvSpPr>
        <p:spPr bwMode="auto">
          <a:xfrm>
            <a:off x="5808663" y="1557339"/>
            <a:ext cx="0" cy="142875"/>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09" name="Text Box 16">
            <a:extLst>
              <a:ext uri="{FF2B5EF4-FFF2-40B4-BE49-F238E27FC236}">
                <a16:creationId xmlns:a16="http://schemas.microsoft.com/office/drawing/2014/main" id="{11ED6A2F-D2D3-D54F-81EF-C8468EBB5232}"/>
              </a:ext>
            </a:extLst>
          </p:cNvPr>
          <p:cNvSpPr txBox="1">
            <a:spLocks noChangeArrowheads="1"/>
          </p:cNvSpPr>
          <p:nvPr/>
        </p:nvSpPr>
        <p:spPr bwMode="auto">
          <a:xfrm>
            <a:off x="1992314" y="3644901"/>
            <a:ext cx="2663825" cy="15589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50000"/>
              </a:lnSpc>
              <a:spcAft>
                <a:spcPct val="0"/>
              </a:spcAft>
              <a:buClrTx/>
              <a:buSzTx/>
              <a:buFontTx/>
              <a:buNone/>
            </a:pPr>
            <a:r>
              <a:rPr lang="tr-TR" altLang="tr-TR" sz="1600">
                <a:solidFill>
                  <a:srgbClr val="FF0000"/>
                </a:solidFill>
                <a:latin typeface="Corbel" panose="020B0503020204020204" pitchFamily="34" charset="0"/>
              </a:rPr>
              <a:t>1.Demir Eksikliği</a:t>
            </a:r>
          </a:p>
          <a:p>
            <a:pPr eaLnBrk="1" hangingPunct="1">
              <a:lnSpc>
                <a:spcPct val="150000"/>
              </a:lnSpc>
              <a:spcAft>
                <a:spcPct val="0"/>
              </a:spcAft>
              <a:buClrTx/>
              <a:buSzTx/>
              <a:buFontTx/>
              <a:buNone/>
            </a:pPr>
            <a:r>
              <a:rPr lang="tr-TR" altLang="tr-TR" sz="1600">
                <a:solidFill>
                  <a:srgbClr val="FF0000"/>
                </a:solidFill>
                <a:latin typeface="Corbel" panose="020B0503020204020204" pitchFamily="34" charset="0"/>
              </a:rPr>
              <a:t>2.Kronik Hastalık Anemisi</a:t>
            </a:r>
          </a:p>
          <a:p>
            <a:pPr eaLnBrk="1" hangingPunct="1">
              <a:lnSpc>
                <a:spcPct val="150000"/>
              </a:lnSpc>
              <a:spcAft>
                <a:spcPct val="0"/>
              </a:spcAft>
              <a:buClrTx/>
              <a:buSzTx/>
              <a:buFontTx/>
              <a:buNone/>
            </a:pPr>
            <a:r>
              <a:rPr lang="tr-TR" altLang="tr-TR" sz="1600">
                <a:solidFill>
                  <a:srgbClr val="FF0000"/>
                </a:solidFill>
                <a:latin typeface="Corbel" panose="020B0503020204020204" pitchFamily="34" charset="0"/>
              </a:rPr>
              <a:t>3.Talasemi</a:t>
            </a:r>
          </a:p>
          <a:p>
            <a:pPr eaLnBrk="1" hangingPunct="1">
              <a:lnSpc>
                <a:spcPct val="150000"/>
              </a:lnSpc>
              <a:spcAft>
                <a:spcPct val="0"/>
              </a:spcAft>
              <a:buClrTx/>
              <a:buSzTx/>
              <a:buFontTx/>
              <a:buNone/>
            </a:pPr>
            <a:r>
              <a:rPr lang="tr-TR" altLang="tr-TR" sz="1600">
                <a:solidFill>
                  <a:srgbClr val="FF0000"/>
                </a:solidFill>
                <a:latin typeface="Corbel" panose="020B0503020204020204" pitchFamily="34" charset="0"/>
              </a:rPr>
              <a:t>4.Sideroblastik Anemi</a:t>
            </a:r>
          </a:p>
        </p:txBody>
      </p:sp>
      <p:sp>
        <p:nvSpPr>
          <p:cNvPr id="29710" name="Text Box 17">
            <a:extLst>
              <a:ext uri="{FF2B5EF4-FFF2-40B4-BE49-F238E27FC236}">
                <a16:creationId xmlns:a16="http://schemas.microsoft.com/office/drawing/2014/main" id="{41F4BF26-2056-AD44-B16E-1C6F558A3459}"/>
              </a:ext>
            </a:extLst>
          </p:cNvPr>
          <p:cNvSpPr txBox="1">
            <a:spLocks noChangeArrowheads="1"/>
          </p:cNvSpPr>
          <p:nvPr/>
        </p:nvSpPr>
        <p:spPr bwMode="auto">
          <a:xfrm>
            <a:off x="4943475" y="3716339"/>
            <a:ext cx="2109788" cy="1717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140000"/>
              </a:lnSpc>
              <a:spcAft>
                <a:spcPct val="0"/>
              </a:spcAft>
              <a:buClrTx/>
              <a:buSzTx/>
              <a:buFontTx/>
              <a:buNone/>
            </a:pPr>
            <a:r>
              <a:rPr lang="tr-TR" altLang="tr-TR" sz="1600">
                <a:solidFill>
                  <a:srgbClr val="FF0000"/>
                </a:solidFill>
                <a:latin typeface="Corbel" panose="020B0503020204020204" pitchFamily="34" charset="0"/>
              </a:rPr>
              <a:t>1.Hemolitik Anemi</a:t>
            </a:r>
          </a:p>
          <a:p>
            <a:pPr eaLnBrk="1" hangingPunct="1">
              <a:lnSpc>
                <a:spcPct val="140000"/>
              </a:lnSpc>
              <a:spcAft>
                <a:spcPct val="0"/>
              </a:spcAft>
              <a:buClrTx/>
              <a:buSzTx/>
              <a:buFontTx/>
              <a:buNone/>
            </a:pPr>
            <a:r>
              <a:rPr lang="tr-TR" altLang="tr-TR" sz="1600">
                <a:solidFill>
                  <a:srgbClr val="FF0000"/>
                </a:solidFill>
                <a:latin typeface="Corbel" panose="020B0503020204020204" pitchFamily="34" charset="0"/>
              </a:rPr>
              <a:t>2.Kronik Hast. Anemisi</a:t>
            </a:r>
          </a:p>
          <a:p>
            <a:pPr eaLnBrk="1" hangingPunct="1">
              <a:lnSpc>
                <a:spcPct val="140000"/>
              </a:lnSpc>
              <a:spcAft>
                <a:spcPct val="0"/>
              </a:spcAft>
              <a:buClrTx/>
              <a:buSzTx/>
              <a:buFontTx/>
              <a:buNone/>
            </a:pPr>
            <a:r>
              <a:rPr lang="tr-TR" altLang="tr-TR" sz="1600">
                <a:solidFill>
                  <a:srgbClr val="FF0000"/>
                </a:solidFill>
                <a:latin typeface="Corbel" panose="020B0503020204020204" pitchFamily="34" charset="0"/>
              </a:rPr>
              <a:t>3.Akut Kan Kaybı</a:t>
            </a:r>
          </a:p>
          <a:p>
            <a:pPr eaLnBrk="1" hangingPunct="1">
              <a:lnSpc>
                <a:spcPct val="140000"/>
              </a:lnSpc>
              <a:spcAft>
                <a:spcPct val="0"/>
              </a:spcAft>
              <a:buClrTx/>
              <a:buSzTx/>
              <a:buFontTx/>
              <a:buNone/>
            </a:pPr>
            <a:r>
              <a:rPr lang="tr-TR" altLang="tr-TR" sz="1600">
                <a:solidFill>
                  <a:srgbClr val="FF0000"/>
                </a:solidFill>
                <a:latin typeface="Corbel" panose="020B0503020204020204" pitchFamily="34" charset="0"/>
              </a:rPr>
              <a:t>4.Mix Anemi</a:t>
            </a:r>
          </a:p>
          <a:p>
            <a:pPr eaLnBrk="1" hangingPunct="1">
              <a:spcAft>
                <a:spcPct val="0"/>
              </a:spcAft>
              <a:buClrTx/>
              <a:buSzTx/>
              <a:buFontTx/>
              <a:buNone/>
            </a:pPr>
            <a:endParaRPr lang="tr-TR" altLang="tr-TR" sz="1600">
              <a:solidFill>
                <a:srgbClr val="FF0000"/>
              </a:solidFill>
              <a:latin typeface="Corbel" panose="020B0503020204020204" pitchFamily="34" charset="0"/>
            </a:endParaRPr>
          </a:p>
        </p:txBody>
      </p:sp>
      <p:sp>
        <p:nvSpPr>
          <p:cNvPr id="29711" name="Text Box 18">
            <a:extLst>
              <a:ext uri="{FF2B5EF4-FFF2-40B4-BE49-F238E27FC236}">
                <a16:creationId xmlns:a16="http://schemas.microsoft.com/office/drawing/2014/main" id="{1B1D2247-A390-3346-8E35-ABAB980BF9B3}"/>
              </a:ext>
            </a:extLst>
          </p:cNvPr>
          <p:cNvSpPr txBox="1">
            <a:spLocks noChangeArrowheads="1"/>
          </p:cNvSpPr>
          <p:nvPr/>
        </p:nvSpPr>
        <p:spPr bwMode="auto">
          <a:xfrm>
            <a:off x="7948613" y="3476626"/>
            <a:ext cx="1985962" cy="30781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1600">
                <a:solidFill>
                  <a:srgbClr val="FF0000"/>
                </a:solidFill>
                <a:latin typeface="Corbel" panose="020B0503020204020204" pitchFamily="34" charset="0"/>
              </a:rPr>
              <a:t>A.Megaloblastik</a:t>
            </a:r>
          </a:p>
          <a:p>
            <a:pPr eaLnBrk="1" hangingPunct="1">
              <a:spcAft>
                <a:spcPct val="0"/>
              </a:spcAft>
              <a:buClrTx/>
              <a:buSzTx/>
              <a:buFontTx/>
              <a:buNone/>
            </a:pPr>
            <a:r>
              <a:rPr lang="tr-TR" altLang="tr-TR" sz="1600">
                <a:solidFill>
                  <a:srgbClr val="FF0000"/>
                </a:solidFill>
                <a:latin typeface="Corbel" panose="020B0503020204020204" pitchFamily="34" charset="0"/>
              </a:rPr>
              <a:t>  </a:t>
            </a:r>
            <a:r>
              <a:rPr lang="tr-TR" altLang="tr-TR" sz="1400">
                <a:solidFill>
                  <a:srgbClr val="FF0000"/>
                </a:solidFill>
                <a:latin typeface="Corbel" panose="020B0503020204020204" pitchFamily="34" charset="0"/>
              </a:rPr>
              <a:t>1. B12-Folat eks.</a:t>
            </a:r>
          </a:p>
          <a:p>
            <a:pPr eaLnBrk="1" hangingPunct="1">
              <a:spcAft>
                <a:spcPct val="0"/>
              </a:spcAft>
              <a:buClrTx/>
              <a:buSzTx/>
              <a:buFontTx/>
              <a:buNone/>
            </a:pPr>
            <a:r>
              <a:rPr lang="tr-TR" altLang="tr-TR" sz="1400">
                <a:solidFill>
                  <a:srgbClr val="FF0000"/>
                </a:solidFill>
                <a:latin typeface="Corbel" panose="020B0503020204020204" pitchFamily="34" charset="0"/>
              </a:rPr>
              <a:t>  2.MDS</a:t>
            </a:r>
          </a:p>
          <a:p>
            <a:pPr eaLnBrk="1" hangingPunct="1">
              <a:spcAft>
                <a:spcPct val="0"/>
              </a:spcAft>
              <a:buClrTx/>
              <a:buSzTx/>
              <a:buFontTx/>
              <a:buNone/>
            </a:pPr>
            <a:r>
              <a:rPr lang="tr-TR" altLang="tr-TR" sz="1400">
                <a:solidFill>
                  <a:srgbClr val="FF0000"/>
                </a:solidFill>
                <a:latin typeface="Corbel" panose="020B0503020204020204" pitchFamily="34" charset="0"/>
              </a:rPr>
              <a:t>  3.İlaçlar</a:t>
            </a:r>
          </a:p>
          <a:p>
            <a:pPr eaLnBrk="1" hangingPunct="1">
              <a:spcAft>
                <a:spcPct val="0"/>
              </a:spcAft>
              <a:buClrTx/>
              <a:buSzTx/>
              <a:buFontTx/>
              <a:buNone/>
            </a:pPr>
            <a:r>
              <a:rPr lang="tr-TR" altLang="tr-TR" sz="1400">
                <a:solidFill>
                  <a:srgbClr val="FF0000"/>
                </a:solidFill>
                <a:latin typeface="Corbel" panose="020B0503020204020204" pitchFamily="34" charset="0"/>
              </a:rPr>
              <a:t>  4.Herediter</a:t>
            </a:r>
          </a:p>
          <a:p>
            <a:pPr eaLnBrk="1" hangingPunct="1">
              <a:spcAft>
                <a:spcPct val="0"/>
              </a:spcAft>
              <a:buClrTx/>
              <a:buSzTx/>
              <a:buFontTx/>
              <a:buNone/>
            </a:pPr>
            <a:r>
              <a:rPr lang="tr-TR" altLang="tr-TR" sz="1600">
                <a:solidFill>
                  <a:srgbClr val="FF0000"/>
                </a:solidFill>
                <a:latin typeface="Corbel" panose="020B0503020204020204" pitchFamily="34" charset="0"/>
              </a:rPr>
              <a:t>B.Non-Megaloblastik</a:t>
            </a:r>
          </a:p>
          <a:p>
            <a:pPr eaLnBrk="1" hangingPunct="1">
              <a:spcAft>
                <a:spcPct val="0"/>
              </a:spcAft>
              <a:buClrTx/>
              <a:buSzTx/>
              <a:buFontTx/>
              <a:buNone/>
            </a:pPr>
            <a:r>
              <a:rPr lang="tr-TR" altLang="tr-TR" sz="1600">
                <a:solidFill>
                  <a:srgbClr val="FF0000"/>
                </a:solidFill>
                <a:latin typeface="Corbel" panose="020B0503020204020204" pitchFamily="34" charset="0"/>
              </a:rPr>
              <a:t>  </a:t>
            </a:r>
            <a:r>
              <a:rPr lang="tr-TR" altLang="tr-TR" sz="1400">
                <a:solidFill>
                  <a:srgbClr val="FF0000"/>
                </a:solidFill>
                <a:latin typeface="Corbel" panose="020B0503020204020204" pitchFamily="34" charset="0"/>
              </a:rPr>
              <a:t>1.Hemolitik Anemi</a:t>
            </a:r>
          </a:p>
          <a:p>
            <a:pPr eaLnBrk="1" hangingPunct="1">
              <a:spcAft>
                <a:spcPct val="0"/>
              </a:spcAft>
              <a:buClrTx/>
              <a:buSzTx/>
              <a:buFontTx/>
              <a:buNone/>
            </a:pPr>
            <a:r>
              <a:rPr lang="tr-TR" altLang="tr-TR" sz="1400">
                <a:solidFill>
                  <a:srgbClr val="FF0000"/>
                </a:solidFill>
                <a:latin typeface="Corbel" panose="020B0503020204020204" pitchFamily="34" charset="0"/>
              </a:rPr>
              <a:t>  2.Akut Kan Kaybı</a:t>
            </a:r>
          </a:p>
          <a:p>
            <a:pPr eaLnBrk="1" hangingPunct="1">
              <a:spcAft>
                <a:spcPct val="0"/>
              </a:spcAft>
              <a:buClrTx/>
              <a:buSzTx/>
              <a:buFontTx/>
              <a:buNone/>
            </a:pPr>
            <a:r>
              <a:rPr lang="tr-TR" altLang="tr-TR" sz="1400">
                <a:solidFill>
                  <a:srgbClr val="FF0000"/>
                </a:solidFill>
                <a:latin typeface="Corbel" panose="020B0503020204020204" pitchFamily="34" charset="0"/>
              </a:rPr>
              <a:t>  3.Aplastik Anemi</a:t>
            </a:r>
          </a:p>
          <a:p>
            <a:pPr eaLnBrk="1" hangingPunct="1">
              <a:spcAft>
                <a:spcPct val="0"/>
              </a:spcAft>
              <a:buClrTx/>
              <a:buSzTx/>
              <a:buFontTx/>
              <a:buNone/>
            </a:pPr>
            <a:r>
              <a:rPr lang="tr-TR" altLang="tr-TR" sz="1400">
                <a:solidFill>
                  <a:srgbClr val="FF0000"/>
                </a:solidFill>
                <a:latin typeface="Corbel" panose="020B0503020204020204" pitchFamily="34" charset="0"/>
              </a:rPr>
              <a:t>  5.Siroz</a:t>
            </a:r>
          </a:p>
          <a:p>
            <a:pPr eaLnBrk="1" hangingPunct="1">
              <a:spcAft>
                <a:spcPct val="0"/>
              </a:spcAft>
              <a:buClrTx/>
              <a:buSzTx/>
              <a:buFontTx/>
              <a:buNone/>
            </a:pPr>
            <a:r>
              <a:rPr lang="tr-TR" altLang="tr-TR" sz="1400">
                <a:solidFill>
                  <a:srgbClr val="FF0000"/>
                </a:solidFill>
                <a:latin typeface="Corbel" panose="020B0503020204020204" pitchFamily="34" charset="0"/>
              </a:rPr>
              <a:t>  6.Hipotiroidi</a:t>
            </a:r>
          </a:p>
          <a:p>
            <a:pPr eaLnBrk="1" hangingPunct="1">
              <a:spcAft>
                <a:spcPct val="0"/>
              </a:spcAft>
              <a:buClrTx/>
              <a:buSzTx/>
              <a:buFontTx/>
              <a:buNone/>
            </a:pPr>
            <a:r>
              <a:rPr lang="tr-TR" altLang="tr-TR" sz="1400">
                <a:solidFill>
                  <a:srgbClr val="FF0000"/>
                </a:solidFill>
                <a:latin typeface="Corbel" panose="020B0503020204020204" pitchFamily="34" charset="0"/>
              </a:rPr>
              <a:t>  7.Myeloftizik Anemi</a:t>
            </a:r>
          </a:p>
          <a:p>
            <a:pPr eaLnBrk="1" hangingPunct="1">
              <a:spcAft>
                <a:spcPct val="0"/>
              </a:spcAft>
              <a:buClrTx/>
              <a:buSzTx/>
              <a:buFontTx/>
              <a:buNone/>
            </a:pPr>
            <a:r>
              <a:rPr lang="tr-TR" altLang="tr-TR">
                <a:solidFill>
                  <a:srgbClr val="FF0000"/>
                </a:solidFill>
                <a:latin typeface="Corbel" panose="020B0503020204020204" pitchFamily="34" charset="0"/>
              </a:rPr>
              <a:t>  </a:t>
            </a:r>
          </a:p>
        </p:txBody>
      </p:sp>
      <p:sp>
        <p:nvSpPr>
          <p:cNvPr id="29712" name="Line 22">
            <a:extLst>
              <a:ext uri="{FF2B5EF4-FFF2-40B4-BE49-F238E27FC236}">
                <a16:creationId xmlns:a16="http://schemas.microsoft.com/office/drawing/2014/main" id="{DB80374C-9289-2244-AA62-679292AA2A2E}"/>
              </a:ext>
            </a:extLst>
          </p:cNvPr>
          <p:cNvSpPr>
            <a:spLocks noChangeShapeType="1"/>
          </p:cNvSpPr>
          <p:nvPr/>
        </p:nvSpPr>
        <p:spPr bwMode="auto">
          <a:xfrm flipH="1">
            <a:off x="3648075" y="1341439"/>
            <a:ext cx="17272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13" name="Line 23">
            <a:extLst>
              <a:ext uri="{FF2B5EF4-FFF2-40B4-BE49-F238E27FC236}">
                <a16:creationId xmlns:a16="http://schemas.microsoft.com/office/drawing/2014/main" id="{B42206D6-93AE-8E47-A907-880B3CEFBAAF}"/>
              </a:ext>
            </a:extLst>
          </p:cNvPr>
          <p:cNvSpPr>
            <a:spLocks noChangeShapeType="1"/>
          </p:cNvSpPr>
          <p:nvPr/>
        </p:nvSpPr>
        <p:spPr bwMode="auto">
          <a:xfrm>
            <a:off x="6240464" y="1341439"/>
            <a:ext cx="15843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714" name="Line 24">
            <a:extLst>
              <a:ext uri="{FF2B5EF4-FFF2-40B4-BE49-F238E27FC236}">
                <a16:creationId xmlns:a16="http://schemas.microsoft.com/office/drawing/2014/main" id="{DFB94F24-2CE4-AE40-B9CC-351F4AC5CCD3}"/>
              </a:ext>
            </a:extLst>
          </p:cNvPr>
          <p:cNvSpPr>
            <a:spLocks noChangeShapeType="1"/>
          </p:cNvSpPr>
          <p:nvPr/>
        </p:nvSpPr>
        <p:spPr bwMode="auto">
          <a:xfrm>
            <a:off x="5808663" y="148431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aphicFrame>
        <p:nvGraphicFramePr>
          <p:cNvPr id="29715" name="Object 2">
            <a:extLst>
              <a:ext uri="{FF2B5EF4-FFF2-40B4-BE49-F238E27FC236}">
                <a16:creationId xmlns:a16="http://schemas.microsoft.com/office/drawing/2014/main" id="{CB7C2D8E-5458-D34D-AE1F-3EA4938AC105}"/>
              </a:ext>
            </a:extLst>
          </p:cNvPr>
          <p:cNvGraphicFramePr>
            <a:graphicFrameLocks noChangeAspect="1"/>
          </p:cNvGraphicFramePr>
          <p:nvPr/>
        </p:nvGraphicFramePr>
        <p:xfrm>
          <a:off x="3287714" y="2852739"/>
          <a:ext cx="574675" cy="561975"/>
        </p:xfrm>
        <a:graphic>
          <a:graphicData uri="http://schemas.openxmlformats.org/presentationml/2006/ole">
            <mc:AlternateContent xmlns:mc="http://schemas.openxmlformats.org/markup-compatibility/2006">
              <mc:Choice xmlns:v="urn:schemas-microsoft-com:vml" Requires="v">
                <p:oleObj name="Bit Eşlem Resmi" r:id="rId3" imgW="279400" imgH="273050" progId="Paint.Picture">
                  <p:embed/>
                </p:oleObj>
              </mc:Choice>
              <mc:Fallback>
                <p:oleObj name="Bit Eşlem Resmi" r:id="rId3" imgW="279400" imgH="273050" progId="Paint.Picture">
                  <p:embed/>
                  <p:pic>
                    <p:nvPicPr>
                      <p:cNvPr id="29715" name="Object 2">
                        <a:extLst>
                          <a:ext uri="{FF2B5EF4-FFF2-40B4-BE49-F238E27FC236}">
                            <a16:creationId xmlns:a16="http://schemas.microsoft.com/office/drawing/2014/main" id="{CB7C2D8E-5458-D34D-AE1F-3EA4938AC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4" y="2852739"/>
                        <a:ext cx="574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716" name="Object 3">
            <a:extLst>
              <a:ext uri="{FF2B5EF4-FFF2-40B4-BE49-F238E27FC236}">
                <a16:creationId xmlns:a16="http://schemas.microsoft.com/office/drawing/2014/main" id="{8BFBCB1A-BA6D-6041-8406-7E0C8F6FF78D}"/>
              </a:ext>
            </a:extLst>
          </p:cNvPr>
          <p:cNvGraphicFramePr>
            <a:graphicFrameLocks noChangeAspect="1"/>
          </p:cNvGraphicFramePr>
          <p:nvPr/>
        </p:nvGraphicFramePr>
        <p:xfrm>
          <a:off x="6383339" y="3068639"/>
          <a:ext cx="547687" cy="574675"/>
        </p:xfrm>
        <a:graphic>
          <a:graphicData uri="http://schemas.openxmlformats.org/presentationml/2006/ole">
            <mc:AlternateContent xmlns:mc="http://schemas.openxmlformats.org/markup-compatibility/2006">
              <mc:Choice xmlns:v="urn:schemas-microsoft-com:vml" Requires="v">
                <p:oleObj name="Bit Eşlem Resmi" r:id="rId5" imgW="127000" imgH="133350" progId="Paint.Picture">
                  <p:embed/>
                </p:oleObj>
              </mc:Choice>
              <mc:Fallback>
                <p:oleObj name="Bit Eşlem Resmi" r:id="rId5" imgW="127000" imgH="133350" progId="Paint.Picture">
                  <p:embed/>
                  <p:pic>
                    <p:nvPicPr>
                      <p:cNvPr id="29716" name="Object 3">
                        <a:extLst>
                          <a:ext uri="{FF2B5EF4-FFF2-40B4-BE49-F238E27FC236}">
                            <a16:creationId xmlns:a16="http://schemas.microsoft.com/office/drawing/2014/main" id="{8BFBCB1A-BA6D-6041-8406-7E0C8F6FF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9" y="3068639"/>
                        <a:ext cx="54768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717" name="Object 4">
            <a:extLst>
              <a:ext uri="{FF2B5EF4-FFF2-40B4-BE49-F238E27FC236}">
                <a16:creationId xmlns:a16="http://schemas.microsoft.com/office/drawing/2014/main" id="{E68EEE26-7926-2E46-8D65-A8796E548F25}"/>
              </a:ext>
            </a:extLst>
          </p:cNvPr>
          <p:cNvGraphicFramePr>
            <a:graphicFrameLocks noChangeAspect="1"/>
          </p:cNvGraphicFramePr>
          <p:nvPr/>
        </p:nvGraphicFramePr>
        <p:xfrm>
          <a:off x="9120188" y="2708275"/>
          <a:ext cx="495300" cy="666750"/>
        </p:xfrm>
        <a:graphic>
          <a:graphicData uri="http://schemas.openxmlformats.org/presentationml/2006/ole">
            <mc:AlternateContent xmlns:mc="http://schemas.openxmlformats.org/markup-compatibility/2006">
              <mc:Choice xmlns:v="urn:schemas-microsoft-com:vml" Requires="v">
                <p:oleObj name="Bit Eşlem Resmi" r:id="rId7" imgW="330200" imgH="444500" progId="Paint.Picture">
                  <p:embed/>
                </p:oleObj>
              </mc:Choice>
              <mc:Fallback>
                <p:oleObj name="Bit Eşlem Resmi" r:id="rId7" imgW="330200" imgH="444500" progId="Paint.Picture">
                  <p:embed/>
                  <p:pic>
                    <p:nvPicPr>
                      <p:cNvPr id="29717" name="Object 4">
                        <a:extLst>
                          <a:ext uri="{FF2B5EF4-FFF2-40B4-BE49-F238E27FC236}">
                            <a16:creationId xmlns:a16="http://schemas.microsoft.com/office/drawing/2014/main" id="{E68EEE26-7926-2E46-8D65-A8796E548F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0188" y="2708275"/>
                        <a:ext cx="4953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7" name="Group 29">
            <a:extLst>
              <a:ext uri="{FF2B5EF4-FFF2-40B4-BE49-F238E27FC236}">
                <a16:creationId xmlns:a16="http://schemas.microsoft.com/office/drawing/2014/main" id="{F83815FD-31DB-FB42-8123-6062F0787F2D}"/>
              </a:ext>
            </a:extLst>
          </p:cNvPr>
          <p:cNvGraphicFramePr>
            <a:graphicFrameLocks noGrp="1"/>
          </p:cNvGraphicFramePr>
          <p:nvPr/>
        </p:nvGraphicFramePr>
        <p:xfrm>
          <a:off x="3611563" y="3889375"/>
          <a:ext cx="4483100" cy="730250"/>
        </p:xfrm>
        <a:graphic>
          <a:graphicData uri="http://schemas.openxmlformats.org/drawingml/2006/table">
            <a:tbl>
              <a:tblPr/>
              <a:tblGrid>
                <a:gridCol w="4483100">
                  <a:extLst>
                    <a:ext uri="{9D8B030D-6E8A-4147-A177-3AD203B41FA5}">
                      <a16:colId xmlns:a16="http://schemas.microsoft.com/office/drawing/2014/main" val="20000"/>
                    </a:ext>
                  </a:extLst>
                </a:gridCol>
              </a:tblGrid>
              <a:tr h="7302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7676" name="Group 28">
            <a:extLst>
              <a:ext uri="{FF2B5EF4-FFF2-40B4-BE49-F238E27FC236}">
                <a16:creationId xmlns:a16="http://schemas.microsoft.com/office/drawing/2014/main" id="{D567713C-E42B-8848-BEAE-EDB2C3DD40E9}"/>
              </a:ext>
            </a:extLst>
          </p:cNvPr>
          <p:cNvGraphicFramePr>
            <a:graphicFrameLocks noGrp="1"/>
          </p:cNvGraphicFramePr>
          <p:nvPr/>
        </p:nvGraphicFramePr>
        <p:xfrm>
          <a:off x="2566988" y="5018089"/>
          <a:ext cx="4483100" cy="822325"/>
        </p:xfrm>
        <a:graphic>
          <a:graphicData uri="http://schemas.openxmlformats.org/drawingml/2006/table">
            <a:tbl>
              <a:tblPr/>
              <a:tblGrid>
                <a:gridCol w="4483100">
                  <a:extLst>
                    <a:ext uri="{9D8B030D-6E8A-4147-A177-3AD203B41FA5}">
                      <a16:colId xmlns:a16="http://schemas.microsoft.com/office/drawing/2014/main" val="20000"/>
                    </a:ext>
                  </a:extLst>
                </a:gridCol>
              </a:tblGrid>
              <a:tr h="82232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800" b="0" i="0" u="none" strike="noStrike" cap="none" normalizeH="0" baseline="0" dirty="0">
                          <a:ln>
                            <a:noFill/>
                          </a:ln>
                          <a:solidFill>
                            <a:srgbClr val="FF0000"/>
                          </a:solidFill>
                          <a:effectLst/>
                          <a:latin typeface="Times New Roman" charset="0"/>
                          <a:ea typeface="ＭＳ Ｐゴシック" charset="-128"/>
                        </a:rPr>
                        <a:t> </a:t>
                      </a:r>
                      <a:r>
                        <a:rPr kumimoji="0" lang="en-US" altLang="tr-TR" sz="2400" b="0" i="0" u="none" strike="noStrike" cap="none" normalizeH="0" baseline="0" dirty="0">
                          <a:ln>
                            <a:noFill/>
                          </a:ln>
                          <a:solidFill>
                            <a:srgbClr val="FF0000"/>
                          </a:solidFill>
                          <a:effectLst/>
                          <a:latin typeface="Times New Roman" charset="0"/>
                          <a:ea typeface="ＭＳ Ｐゴシック" charset="-128"/>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1750" name="Picture 5" descr="HEME084">
            <a:extLst>
              <a:ext uri="{FF2B5EF4-FFF2-40B4-BE49-F238E27FC236}">
                <a16:creationId xmlns:a16="http://schemas.microsoft.com/office/drawing/2014/main" id="{657B8A5E-7DC6-ED41-9F7D-C795A28D3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963" y="4437063"/>
            <a:ext cx="30226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704" name="Group 56">
            <a:extLst>
              <a:ext uri="{FF2B5EF4-FFF2-40B4-BE49-F238E27FC236}">
                <a16:creationId xmlns:a16="http://schemas.microsoft.com/office/drawing/2014/main" id="{B78DB0FE-D267-2149-B426-733DF7C0F1F0}"/>
              </a:ext>
            </a:extLst>
          </p:cNvPr>
          <p:cNvGraphicFramePr>
            <a:graphicFrameLocks noGrp="1"/>
          </p:cNvGraphicFramePr>
          <p:nvPr/>
        </p:nvGraphicFramePr>
        <p:xfrm>
          <a:off x="3611563" y="3995738"/>
          <a:ext cx="4483100" cy="730250"/>
        </p:xfrm>
        <a:graphic>
          <a:graphicData uri="http://schemas.openxmlformats.org/drawingml/2006/table">
            <a:tbl>
              <a:tblPr/>
              <a:tblGrid>
                <a:gridCol w="4483100">
                  <a:extLst>
                    <a:ext uri="{9D8B030D-6E8A-4147-A177-3AD203B41FA5}">
                      <a16:colId xmlns:a16="http://schemas.microsoft.com/office/drawing/2014/main" val="20000"/>
                    </a:ext>
                  </a:extLst>
                </a:gridCol>
              </a:tblGrid>
              <a:tr h="7302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1753" name="Picture 32" descr="HEME024">
            <a:extLst>
              <a:ext uri="{FF2B5EF4-FFF2-40B4-BE49-F238E27FC236}">
                <a16:creationId xmlns:a16="http://schemas.microsoft.com/office/drawing/2014/main" id="{1536EBFC-438E-DE47-8D5F-7E6CF0447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836613"/>
            <a:ext cx="54737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028">
            <a:extLst>
              <a:ext uri="{FF2B5EF4-FFF2-40B4-BE49-F238E27FC236}">
                <a16:creationId xmlns:a16="http://schemas.microsoft.com/office/drawing/2014/main" id="{07E5D2E3-510D-8C44-BB52-CF0C21CC00DB}"/>
              </a:ext>
            </a:extLst>
          </p:cNvPr>
          <p:cNvSpPr txBox="1">
            <a:spLocks noChangeArrowheads="1"/>
          </p:cNvSpPr>
          <p:nvPr/>
        </p:nvSpPr>
        <p:spPr bwMode="auto">
          <a:xfrm>
            <a:off x="5519739" y="8366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2400" b="1">
                <a:latin typeface="Tw Cen MT" panose="020B0602020104020603" pitchFamily="34" charset="0"/>
              </a:rPr>
              <a:t>A N E M İ</a:t>
            </a:r>
          </a:p>
        </p:txBody>
      </p:sp>
      <p:sp>
        <p:nvSpPr>
          <p:cNvPr id="33794" name="Text Box 1029">
            <a:extLst>
              <a:ext uri="{FF2B5EF4-FFF2-40B4-BE49-F238E27FC236}">
                <a16:creationId xmlns:a16="http://schemas.microsoft.com/office/drawing/2014/main" id="{F888ACB2-82A9-7344-B4EB-5D178C163E15}"/>
              </a:ext>
            </a:extLst>
          </p:cNvPr>
          <p:cNvSpPr txBox="1">
            <a:spLocks noChangeArrowheads="1"/>
          </p:cNvSpPr>
          <p:nvPr/>
        </p:nvSpPr>
        <p:spPr bwMode="auto">
          <a:xfrm>
            <a:off x="5808664" y="1484313"/>
            <a:ext cx="1167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b="1">
                <a:latin typeface="Tw Cen MT" panose="020B0602020104020603" pitchFamily="34" charset="0"/>
              </a:rPr>
              <a:t>MCV ≤ 82</a:t>
            </a:r>
          </a:p>
        </p:txBody>
      </p:sp>
      <p:sp>
        <p:nvSpPr>
          <p:cNvPr id="33795" name="Text Box 1030">
            <a:extLst>
              <a:ext uri="{FF2B5EF4-FFF2-40B4-BE49-F238E27FC236}">
                <a16:creationId xmlns:a16="http://schemas.microsoft.com/office/drawing/2014/main" id="{4B80F4CF-2967-B646-B1BE-E229B784C7F4}"/>
              </a:ext>
            </a:extLst>
          </p:cNvPr>
          <p:cNvSpPr txBox="1">
            <a:spLocks noChangeArrowheads="1"/>
          </p:cNvSpPr>
          <p:nvPr/>
        </p:nvSpPr>
        <p:spPr bwMode="auto">
          <a:xfrm>
            <a:off x="5735639" y="2425700"/>
            <a:ext cx="987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solidFill>
                  <a:srgbClr val="FF0000"/>
                </a:solidFill>
                <a:latin typeface="Tw Cen MT" panose="020B0602020104020603" pitchFamily="34" charset="0"/>
              </a:rPr>
              <a:t>FERRİTİN</a:t>
            </a:r>
          </a:p>
        </p:txBody>
      </p:sp>
      <p:sp>
        <p:nvSpPr>
          <p:cNvPr id="33796" name="Text Box 1031">
            <a:extLst>
              <a:ext uri="{FF2B5EF4-FFF2-40B4-BE49-F238E27FC236}">
                <a16:creationId xmlns:a16="http://schemas.microsoft.com/office/drawing/2014/main" id="{A5A91EC5-D0CC-0945-85F5-9E0DC5FFA6EF}"/>
              </a:ext>
            </a:extLst>
          </p:cNvPr>
          <p:cNvSpPr txBox="1">
            <a:spLocks noChangeArrowheads="1"/>
          </p:cNvSpPr>
          <p:nvPr/>
        </p:nvSpPr>
        <p:spPr bwMode="auto">
          <a:xfrm>
            <a:off x="2566989" y="2565400"/>
            <a:ext cx="878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b="1">
                <a:latin typeface="Tw Cen MT" panose="020B0602020104020603" pitchFamily="34" charset="0"/>
              </a:rPr>
              <a:t>DÜŞÜK</a:t>
            </a:r>
          </a:p>
        </p:txBody>
      </p:sp>
      <p:sp>
        <p:nvSpPr>
          <p:cNvPr id="33797" name="Text Box 1032">
            <a:extLst>
              <a:ext uri="{FF2B5EF4-FFF2-40B4-BE49-F238E27FC236}">
                <a16:creationId xmlns:a16="http://schemas.microsoft.com/office/drawing/2014/main" id="{ECC62AE1-20A1-0545-82C4-5081B92AF2F0}"/>
              </a:ext>
            </a:extLst>
          </p:cNvPr>
          <p:cNvSpPr txBox="1">
            <a:spLocks noChangeArrowheads="1"/>
          </p:cNvSpPr>
          <p:nvPr/>
        </p:nvSpPr>
        <p:spPr bwMode="auto">
          <a:xfrm>
            <a:off x="2564961" y="4678363"/>
            <a:ext cx="8787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latin typeface="Tw Cen MT" panose="020B0602020104020603" pitchFamily="34" charset="0"/>
              </a:rPr>
              <a:t>Demir</a:t>
            </a:r>
          </a:p>
          <a:p>
            <a:pPr algn="ctr" eaLnBrk="1" hangingPunct="1">
              <a:spcAft>
                <a:spcPct val="0"/>
              </a:spcAft>
              <a:buClrTx/>
              <a:buSzTx/>
              <a:buFontTx/>
              <a:buNone/>
            </a:pPr>
            <a:r>
              <a:rPr lang="tr-TR" altLang="tr-TR">
                <a:latin typeface="Tw Cen MT" panose="020B0602020104020603" pitchFamily="34" charset="0"/>
              </a:rPr>
              <a:t>Eksikliği</a:t>
            </a:r>
          </a:p>
          <a:p>
            <a:pPr algn="ctr" eaLnBrk="1" hangingPunct="1">
              <a:spcAft>
                <a:spcPct val="0"/>
              </a:spcAft>
              <a:buClrTx/>
              <a:buSzTx/>
              <a:buFontTx/>
              <a:buNone/>
            </a:pPr>
            <a:r>
              <a:rPr lang="tr-TR" altLang="tr-TR">
                <a:latin typeface="Tw Cen MT" panose="020B0602020104020603" pitchFamily="34" charset="0"/>
              </a:rPr>
              <a:t>Anemisi</a:t>
            </a:r>
          </a:p>
        </p:txBody>
      </p:sp>
      <p:sp>
        <p:nvSpPr>
          <p:cNvPr id="33798" name="Text Box 1033">
            <a:extLst>
              <a:ext uri="{FF2B5EF4-FFF2-40B4-BE49-F238E27FC236}">
                <a16:creationId xmlns:a16="http://schemas.microsoft.com/office/drawing/2014/main" id="{C206142B-6EE8-D045-B16F-A5A2CA6979D3}"/>
              </a:ext>
            </a:extLst>
          </p:cNvPr>
          <p:cNvSpPr txBox="1">
            <a:spLocks noChangeArrowheads="1"/>
          </p:cNvSpPr>
          <p:nvPr/>
        </p:nvSpPr>
        <p:spPr bwMode="auto">
          <a:xfrm>
            <a:off x="5857214" y="3429001"/>
            <a:ext cx="1088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b="1">
                <a:latin typeface="Tw Cen MT" panose="020B0602020104020603" pitchFamily="34" charset="0"/>
              </a:rPr>
              <a:t>NORMAL</a:t>
            </a:r>
          </a:p>
          <a:p>
            <a:pPr algn="ctr" eaLnBrk="1" hangingPunct="1">
              <a:spcAft>
                <a:spcPct val="0"/>
              </a:spcAft>
              <a:buClrTx/>
              <a:buSzTx/>
              <a:buFontTx/>
              <a:buNone/>
            </a:pPr>
            <a:r>
              <a:rPr lang="tr-TR" altLang="tr-TR">
                <a:latin typeface="Tw Cen MT" panose="020B0602020104020603" pitchFamily="34" charset="0"/>
              </a:rPr>
              <a:t>Yüksek</a:t>
            </a:r>
          </a:p>
        </p:txBody>
      </p:sp>
      <p:sp>
        <p:nvSpPr>
          <p:cNvPr id="33799" name="Text Box 1035">
            <a:extLst>
              <a:ext uri="{FF2B5EF4-FFF2-40B4-BE49-F238E27FC236}">
                <a16:creationId xmlns:a16="http://schemas.microsoft.com/office/drawing/2014/main" id="{8AF5A47B-938F-334A-8A9D-2CB6755527F2}"/>
              </a:ext>
            </a:extLst>
          </p:cNvPr>
          <p:cNvSpPr txBox="1">
            <a:spLocks noChangeArrowheads="1"/>
          </p:cNvSpPr>
          <p:nvPr/>
        </p:nvSpPr>
        <p:spPr bwMode="auto">
          <a:xfrm>
            <a:off x="8666831" y="2492376"/>
            <a:ext cx="9781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b="1">
                <a:latin typeface="Tw Cen MT" panose="020B0602020104020603" pitchFamily="34" charset="0"/>
              </a:rPr>
              <a:t>YÜKSEK</a:t>
            </a:r>
          </a:p>
          <a:p>
            <a:pPr algn="ctr" eaLnBrk="1" hangingPunct="1">
              <a:spcAft>
                <a:spcPct val="0"/>
              </a:spcAft>
              <a:buClrTx/>
              <a:buSzTx/>
              <a:buFontTx/>
              <a:buNone/>
            </a:pPr>
            <a:r>
              <a:rPr lang="tr-TR" altLang="tr-TR" sz="1600">
                <a:latin typeface="Tw Cen MT" panose="020B0602020104020603" pitchFamily="34" charset="0"/>
              </a:rPr>
              <a:t>Normal</a:t>
            </a:r>
          </a:p>
          <a:p>
            <a:pPr algn="ctr" eaLnBrk="1" hangingPunct="1">
              <a:spcAft>
                <a:spcPct val="0"/>
              </a:spcAft>
              <a:buClrTx/>
              <a:buSzTx/>
              <a:buFontTx/>
              <a:buNone/>
            </a:pPr>
            <a:r>
              <a:rPr lang="tr-TR" altLang="tr-TR" sz="1400">
                <a:latin typeface="Tw Cen MT" panose="020B0602020104020603" pitchFamily="34" charset="0"/>
              </a:rPr>
              <a:t>Düşük</a:t>
            </a:r>
          </a:p>
        </p:txBody>
      </p:sp>
      <p:sp>
        <p:nvSpPr>
          <p:cNvPr id="33800" name="Text Box 1037">
            <a:extLst>
              <a:ext uri="{FF2B5EF4-FFF2-40B4-BE49-F238E27FC236}">
                <a16:creationId xmlns:a16="http://schemas.microsoft.com/office/drawing/2014/main" id="{63C5F28D-00A3-3E4D-BE54-ABAD08EE0108}"/>
              </a:ext>
            </a:extLst>
          </p:cNvPr>
          <p:cNvSpPr txBox="1">
            <a:spLocks noChangeArrowheads="1"/>
          </p:cNvSpPr>
          <p:nvPr/>
        </p:nvSpPr>
        <p:spPr bwMode="auto">
          <a:xfrm>
            <a:off x="5592892" y="5468939"/>
            <a:ext cx="15491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t>Periferik Yayma</a:t>
            </a:r>
          </a:p>
          <a:p>
            <a:pPr algn="ctr" eaLnBrk="1" hangingPunct="1">
              <a:spcAft>
                <a:spcPct val="0"/>
              </a:spcAft>
              <a:buClrTx/>
              <a:buSzTx/>
              <a:buFontTx/>
              <a:buNone/>
            </a:pPr>
            <a:r>
              <a:rPr lang="tr-TR" altLang="tr-TR" sz="1600" b="1"/>
              <a:t>Hb Elektroforezi</a:t>
            </a:r>
          </a:p>
        </p:txBody>
      </p:sp>
      <p:sp>
        <p:nvSpPr>
          <p:cNvPr id="33801" name="AutoShape 1040">
            <a:extLst>
              <a:ext uri="{FF2B5EF4-FFF2-40B4-BE49-F238E27FC236}">
                <a16:creationId xmlns:a16="http://schemas.microsoft.com/office/drawing/2014/main" id="{980E08DC-6DA5-674C-87F3-3D9CB10D9193}"/>
              </a:ext>
            </a:extLst>
          </p:cNvPr>
          <p:cNvSpPr>
            <a:spLocks noChangeArrowheads="1"/>
          </p:cNvSpPr>
          <p:nvPr/>
        </p:nvSpPr>
        <p:spPr bwMode="auto">
          <a:xfrm>
            <a:off x="7319964" y="2492375"/>
            <a:ext cx="935037"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33802" name="AutoShape 1041">
            <a:extLst>
              <a:ext uri="{FF2B5EF4-FFF2-40B4-BE49-F238E27FC236}">
                <a16:creationId xmlns:a16="http://schemas.microsoft.com/office/drawing/2014/main" id="{2E0A0A9C-24C2-7A48-9299-E699115611B2}"/>
              </a:ext>
            </a:extLst>
          </p:cNvPr>
          <p:cNvSpPr>
            <a:spLocks noChangeArrowheads="1"/>
          </p:cNvSpPr>
          <p:nvPr/>
        </p:nvSpPr>
        <p:spPr bwMode="auto">
          <a:xfrm flipH="1">
            <a:off x="4511675" y="2492375"/>
            <a:ext cx="865188"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33803" name="AutoShape 1042">
            <a:extLst>
              <a:ext uri="{FF2B5EF4-FFF2-40B4-BE49-F238E27FC236}">
                <a16:creationId xmlns:a16="http://schemas.microsoft.com/office/drawing/2014/main" id="{C01890E7-19B9-B64D-87BF-E04FBAC04A39}"/>
              </a:ext>
            </a:extLst>
          </p:cNvPr>
          <p:cNvSpPr>
            <a:spLocks noChangeArrowheads="1"/>
          </p:cNvSpPr>
          <p:nvPr/>
        </p:nvSpPr>
        <p:spPr bwMode="auto">
          <a:xfrm rot="5400000">
            <a:off x="6133307" y="2959894"/>
            <a:ext cx="430212"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tr-TR"/>
          </a:p>
        </p:txBody>
      </p:sp>
      <p:sp>
        <p:nvSpPr>
          <p:cNvPr id="33804" name="AutoShape 1044">
            <a:extLst>
              <a:ext uri="{FF2B5EF4-FFF2-40B4-BE49-F238E27FC236}">
                <a16:creationId xmlns:a16="http://schemas.microsoft.com/office/drawing/2014/main" id="{8F198250-889E-E74B-9BA0-88AC24E7DBA3}"/>
              </a:ext>
            </a:extLst>
          </p:cNvPr>
          <p:cNvSpPr>
            <a:spLocks noChangeArrowheads="1"/>
          </p:cNvSpPr>
          <p:nvPr/>
        </p:nvSpPr>
        <p:spPr bwMode="auto">
          <a:xfrm>
            <a:off x="2927351" y="3141663"/>
            <a:ext cx="144463" cy="1439862"/>
          </a:xfrm>
          <a:prstGeom prst="downArrow">
            <a:avLst>
              <a:gd name="adj1" fmla="val 50000"/>
              <a:gd name="adj2" fmla="val 249175"/>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en-US" altLang="tr-TR"/>
          </a:p>
        </p:txBody>
      </p:sp>
      <p:sp>
        <p:nvSpPr>
          <p:cNvPr id="33805" name="AutoShape 1046">
            <a:extLst>
              <a:ext uri="{FF2B5EF4-FFF2-40B4-BE49-F238E27FC236}">
                <a16:creationId xmlns:a16="http://schemas.microsoft.com/office/drawing/2014/main" id="{CCE44B5F-E0EE-834E-B556-02B3C694DFEC}"/>
              </a:ext>
            </a:extLst>
          </p:cNvPr>
          <p:cNvSpPr>
            <a:spLocks noChangeArrowheads="1"/>
          </p:cNvSpPr>
          <p:nvPr/>
        </p:nvSpPr>
        <p:spPr bwMode="auto">
          <a:xfrm>
            <a:off x="6311901" y="4076700"/>
            <a:ext cx="144463" cy="503238"/>
          </a:xfrm>
          <a:prstGeom prst="downArrow">
            <a:avLst>
              <a:gd name="adj1" fmla="val 50000"/>
              <a:gd name="adj2" fmla="val 87088"/>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en-US" altLang="tr-TR"/>
          </a:p>
        </p:txBody>
      </p:sp>
      <p:sp>
        <p:nvSpPr>
          <p:cNvPr id="33806" name="Text Box 1053">
            <a:extLst>
              <a:ext uri="{FF2B5EF4-FFF2-40B4-BE49-F238E27FC236}">
                <a16:creationId xmlns:a16="http://schemas.microsoft.com/office/drawing/2014/main" id="{FFF6DEDF-F289-484B-98B8-A1306E4D11A2}"/>
              </a:ext>
            </a:extLst>
          </p:cNvPr>
          <p:cNvSpPr txBox="1">
            <a:spLocks noChangeArrowheads="1"/>
          </p:cNvSpPr>
          <p:nvPr/>
        </p:nvSpPr>
        <p:spPr bwMode="auto">
          <a:xfrm>
            <a:off x="7767638" y="44989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Bef>
                <a:spcPct val="50000"/>
              </a:spcBef>
              <a:spcAft>
                <a:spcPct val="0"/>
              </a:spcAft>
              <a:buClrTx/>
              <a:buSzTx/>
              <a:buFontTx/>
              <a:buNone/>
            </a:pPr>
            <a:r>
              <a:rPr lang="tr-TR" altLang="tr-TR">
                <a:solidFill>
                  <a:srgbClr val="006600"/>
                </a:solidFill>
              </a:rPr>
              <a:t>N</a:t>
            </a:r>
          </a:p>
        </p:txBody>
      </p:sp>
      <p:sp>
        <p:nvSpPr>
          <p:cNvPr id="33807" name="AutoShape 1055">
            <a:extLst>
              <a:ext uri="{FF2B5EF4-FFF2-40B4-BE49-F238E27FC236}">
                <a16:creationId xmlns:a16="http://schemas.microsoft.com/office/drawing/2014/main" id="{2E9A805C-9E72-8941-88BD-8A3BE79986D1}"/>
              </a:ext>
            </a:extLst>
          </p:cNvPr>
          <p:cNvSpPr>
            <a:spLocks noChangeArrowheads="1"/>
          </p:cNvSpPr>
          <p:nvPr/>
        </p:nvSpPr>
        <p:spPr bwMode="auto">
          <a:xfrm>
            <a:off x="9048751" y="3644901"/>
            <a:ext cx="142875" cy="792163"/>
          </a:xfrm>
          <a:prstGeom prst="downArrow">
            <a:avLst>
              <a:gd name="adj1" fmla="val 50000"/>
              <a:gd name="adj2" fmla="val 138611"/>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en-US" altLang="tr-TR"/>
          </a:p>
        </p:txBody>
      </p:sp>
      <p:sp>
        <p:nvSpPr>
          <p:cNvPr id="33808" name="Line 1056">
            <a:extLst>
              <a:ext uri="{FF2B5EF4-FFF2-40B4-BE49-F238E27FC236}">
                <a16:creationId xmlns:a16="http://schemas.microsoft.com/office/drawing/2014/main" id="{47CD8DAB-D870-3D48-8337-BDDD277B6176}"/>
              </a:ext>
            </a:extLst>
          </p:cNvPr>
          <p:cNvSpPr>
            <a:spLocks noChangeShapeType="1"/>
          </p:cNvSpPr>
          <p:nvPr/>
        </p:nvSpPr>
        <p:spPr bwMode="auto">
          <a:xfrm>
            <a:off x="6383338" y="50133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3809" name="Oval 1057">
            <a:extLst>
              <a:ext uri="{FF2B5EF4-FFF2-40B4-BE49-F238E27FC236}">
                <a16:creationId xmlns:a16="http://schemas.microsoft.com/office/drawing/2014/main" id="{785A9D66-232C-F141-A7C0-51A5712E67E6}"/>
              </a:ext>
            </a:extLst>
          </p:cNvPr>
          <p:cNvSpPr>
            <a:spLocks noChangeArrowheads="1"/>
          </p:cNvSpPr>
          <p:nvPr/>
        </p:nvSpPr>
        <p:spPr bwMode="auto">
          <a:xfrm>
            <a:off x="5591175" y="2205038"/>
            <a:ext cx="1511300" cy="576262"/>
          </a:xfrm>
          <a:prstGeom prst="ellipse">
            <a:avLst/>
          </a:prstGeom>
          <a:solidFill>
            <a:schemeClr val="accent1"/>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b="1">
                <a:latin typeface="Tw Cen MT" panose="020B0602020104020603" pitchFamily="34" charset="0"/>
              </a:rPr>
              <a:t>FERRİTİN</a:t>
            </a:r>
          </a:p>
        </p:txBody>
      </p:sp>
      <p:sp>
        <p:nvSpPr>
          <p:cNvPr id="33810" name="Oval 1059">
            <a:extLst>
              <a:ext uri="{FF2B5EF4-FFF2-40B4-BE49-F238E27FC236}">
                <a16:creationId xmlns:a16="http://schemas.microsoft.com/office/drawing/2014/main" id="{FAA43BB7-6473-9B46-8BD7-B8D97BCFE511}"/>
              </a:ext>
            </a:extLst>
          </p:cNvPr>
          <p:cNvSpPr>
            <a:spLocks noChangeArrowheads="1"/>
          </p:cNvSpPr>
          <p:nvPr/>
        </p:nvSpPr>
        <p:spPr bwMode="auto">
          <a:xfrm>
            <a:off x="2063750" y="4724400"/>
            <a:ext cx="1944688" cy="1296988"/>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latin typeface="Tw Cen MT" panose="020B0602020104020603" pitchFamily="34" charset="0"/>
              </a:rPr>
              <a:t>Demir</a:t>
            </a:r>
          </a:p>
          <a:p>
            <a:pPr algn="ctr" eaLnBrk="1" hangingPunct="1">
              <a:spcAft>
                <a:spcPct val="0"/>
              </a:spcAft>
              <a:buClrTx/>
              <a:buSzTx/>
              <a:buFontTx/>
              <a:buNone/>
            </a:pPr>
            <a:r>
              <a:rPr lang="tr-TR" altLang="tr-TR">
                <a:solidFill>
                  <a:srgbClr val="FFFFFF"/>
                </a:solidFill>
                <a:latin typeface="Tw Cen MT" panose="020B0602020104020603" pitchFamily="34" charset="0"/>
              </a:rPr>
              <a:t>Eksikliği</a:t>
            </a:r>
          </a:p>
          <a:p>
            <a:pPr algn="ctr" eaLnBrk="1" hangingPunct="1">
              <a:spcAft>
                <a:spcPct val="0"/>
              </a:spcAft>
              <a:buClrTx/>
              <a:buSzTx/>
              <a:buFontTx/>
              <a:buNone/>
            </a:pPr>
            <a:r>
              <a:rPr lang="tr-TR" altLang="tr-TR">
                <a:solidFill>
                  <a:srgbClr val="FFFFFF"/>
                </a:solidFill>
                <a:latin typeface="Tw Cen MT" panose="020B0602020104020603" pitchFamily="34" charset="0"/>
              </a:rPr>
              <a:t>Anemisi</a:t>
            </a:r>
          </a:p>
        </p:txBody>
      </p:sp>
      <p:sp>
        <p:nvSpPr>
          <p:cNvPr id="33811" name="Oval 1061">
            <a:extLst>
              <a:ext uri="{FF2B5EF4-FFF2-40B4-BE49-F238E27FC236}">
                <a16:creationId xmlns:a16="http://schemas.microsoft.com/office/drawing/2014/main" id="{F39D2488-7A9D-5140-AEF4-5B2F812C4C7B}"/>
              </a:ext>
            </a:extLst>
          </p:cNvPr>
          <p:cNvSpPr>
            <a:spLocks noChangeArrowheads="1"/>
          </p:cNvSpPr>
          <p:nvPr/>
        </p:nvSpPr>
        <p:spPr bwMode="auto">
          <a:xfrm>
            <a:off x="5375276" y="4652963"/>
            <a:ext cx="2016125" cy="576262"/>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latin typeface="Tw Cen MT" panose="020B0602020104020603" pitchFamily="34" charset="0"/>
              </a:rPr>
              <a:t>Talasemi</a:t>
            </a:r>
          </a:p>
          <a:p>
            <a:pPr algn="ctr" eaLnBrk="1" hangingPunct="1">
              <a:spcAft>
                <a:spcPct val="0"/>
              </a:spcAft>
              <a:buClrTx/>
              <a:buSzTx/>
              <a:buFontTx/>
              <a:buNone/>
            </a:pPr>
            <a:r>
              <a:rPr lang="tr-TR" altLang="tr-TR">
                <a:solidFill>
                  <a:srgbClr val="FFFFFF"/>
                </a:solidFill>
                <a:latin typeface="Tw Cen MT" panose="020B0602020104020603" pitchFamily="34" charset="0"/>
              </a:rPr>
              <a:t>Minör</a:t>
            </a:r>
          </a:p>
        </p:txBody>
      </p:sp>
      <p:sp>
        <p:nvSpPr>
          <p:cNvPr id="33812" name="Oval 1064">
            <a:extLst>
              <a:ext uri="{FF2B5EF4-FFF2-40B4-BE49-F238E27FC236}">
                <a16:creationId xmlns:a16="http://schemas.microsoft.com/office/drawing/2014/main" id="{CF0046F2-55A4-EA47-8B3A-2A184102AA66}"/>
              </a:ext>
            </a:extLst>
          </p:cNvPr>
          <p:cNvSpPr>
            <a:spLocks noChangeArrowheads="1"/>
          </p:cNvSpPr>
          <p:nvPr/>
        </p:nvSpPr>
        <p:spPr bwMode="auto">
          <a:xfrm>
            <a:off x="8183564" y="4724400"/>
            <a:ext cx="1944687" cy="1296988"/>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latin typeface="Tw Cen MT" panose="020B0602020104020603" pitchFamily="34" charset="0"/>
              </a:rPr>
              <a:t>Kronik</a:t>
            </a:r>
          </a:p>
          <a:p>
            <a:pPr algn="ctr" eaLnBrk="1" hangingPunct="1">
              <a:spcAft>
                <a:spcPct val="0"/>
              </a:spcAft>
              <a:buClrTx/>
              <a:buSzTx/>
              <a:buFontTx/>
              <a:buNone/>
            </a:pPr>
            <a:r>
              <a:rPr lang="tr-TR" altLang="tr-TR">
                <a:solidFill>
                  <a:srgbClr val="FFFFFF"/>
                </a:solidFill>
                <a:latin typeface="Tw Cen MT" panose="020B0602020104020603" pitchFamily="34" charset="0"/>
              </a:rPr>
              <a:t>Hastalık</a:t>
            </a:r>
          </a:p>
          <a:p>
            <a:pPr algn="ctr" eaLnBrk="1" hangingPunct="1">
              <a:spcAft>
                <a:spcPct val="0"/>
              </a:spcAft>
              <a:buClrTx/>
              <a:buSzTx/>
              <a:buFontTx/>
              <a:buNone/>
            </a:pPr>
            <a:r>
              <a:rPr lang="tr-TR" altLang="tr-TR">
                <a:solidFill>
                  <a:srgbClr val="FFFFFF"/>
                </a:solidFill>
                <a:latin typeface="Tw Cen MT" panose="020B0602020104020603" pitchFamily="34" charset="0"/>
              </a:rPr>
              <a:t>Anemisi</a:t>
            </a:r>
          </a:p>
        </p:txBody>
      </p:sp>
      <p:sp>
        <p:nvSpPr>
          <p:cNvPr id="33813" name="Rectangle 1067">
            <a:extLst>
              <a:ext uri="{FF2B5EF4-FFF2-40B4-BE49-F238E27FC236}">
                <a16:creationId xmlns:a16="http://schemas.microsoft.com/office/drawing/2014/main" id="{D207E9AF-9573-3E42-801A-7529D866A2D4}"/>
              </a:ext>
            </a:extLst>
          </p:cNvPr>
          <p:cNvSpPr>
            <a:spLocks noChangeArrowheads="1"/>
          </p:cNvSpPr>
          <p:nvPr/>
        </p:nvSpPr>
        <p:spPr bwMode="auto">
          <a:xfrm>
            <a:off x="2063751" y="549276"/>
            <a:ext cx="1800225" cy="1008063"/>
          </a:xfrm>
          <a:prstGeom prst="rect">
            <a:avLst/>
          </a:prstGeom>
          <a:solidFill>
            <a:srgbClr val="008000"/>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latin typeface="Tw Cen MT" panose="020B0602020104020603" pitchFamily="34" charset="0"/>
              </a:rPr>
              <a:t>HEMOGLOBİN</a:t>
            </a:r>
          </a:p>
          <a:p>
            <a:pPr algn="ctr" eaLnBrk="1" hangingPunct="1">
              <a:spcAft>
                <a:spcPct val="0"/>
              </a:spcAft>
              <a:buClrTx/>
              <a:buSzTx/>
              <a:buFontTx/>
              <a:buNone/>
            </a:pPr>
            <a:r>
              <a:rPr lang="tr-TR" altLang="tr-TR">
                <a:solidFill>
                  <a:srgbClr val="FFFFFF"/>
                </a:solidFill>
                <a:latin typeface="Tw Cen MT" panose="020B0602020104020603" pitchFamily="34" charset="0"/>
              </a:rPr>
              <a:t> ♂    ≤  13g/dl</a:t>
            </a:r>
          </a:p>
          <a:p>
            <a:pPr algn="ctr" eaLnBrk="1" hangingPunct="1">
              <a:spcAft>
                <a:spcPct val="0"/>
              </a:spcAft>
              <a:buClrTx/>
              <a:buSzTx/>
              <a:buFontTx/>
              <a:buNone/>
            </a:pPr>
            <a:r>
              <a:rPr lang="tr-TR" altLang="tr-TR">
                <a:solidFill>
                  <a:srgbClr val="FFFFFF"/>
                </a:solidFill>
                <a:latin typeface="Tw Cen MT" panose="020B0602020104020603" pitchFamily="34" charset="0"/>
              </a:rPr>
              <a:t> ♀    ≤  12 g/dl</a:t>
            </a:r>
          </a:p>
        </p:txBody>
      </p:sp>
      <p:sp>
        <p:nvSpPr>
          <p:cNvPr id="33814" name="AutoShape 1070">
            <a:extLst>
              <a:ext uri="{FF2B5EF4-FFF2-40B4-BE49-F238E27FC236}">
                <a16:creationId xmlns:a16="http://schemas.microsoft.com/office/drawing/2014/main" id="{78402C03-ECB9-9B4A-8A32-E368E6E3AF0D}"/>
              </a:ext>
            </a:extLst>
          </p:cNvPr>
          <p:cNvSpPr>
            <a:spLocks noChangeArrowheads="1"/>
          </p:cNvSpPr>
          <p:nvPr/>
        </p:nvSpPr>
        <p:spPr bwMode="auto">
          <a:xfrm>
            <a:off x="4224338" y="981076"/>
            <a:ext cx="1079500" cy="1444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00"/>
          </a:solidFill>
          <a:ln w="9525">
            <a:solidFill>
              <a:schemeClr val="tx1"/>
            </a:solidFill>
            <a:miter lim="800000"/>
            <a:headEnd/>
            <a:tailEnd/>
          </a:ln>
        </p:spPr>
        <p:txBody>
          <a:bodyPr wrap="none" anchor="ctr"/>
          <a:lstStyle/>
          <a:p>
            <a:endParaRPr lang="tr-TR"/>
          </a:p>
        </p:txBody>
      </p:sp>
      <p:sp>
        <p:nvSpPr>
          <p:cNvPr id="33815" name="AutoShape 1071">
            <a:extLst>
              <a:ext uri="{FF2B5EF4-FFF2-40B4-BE49-F238E27FC236}">
                <a16:creationId xmlns:a16="http://schemas.microsoft.com/office/drawing/2014/main" id="{8B46502E-DC5D-874B-9FC9-79D05E528F1B}"/>
              </a:ext>
            </a:extLst>
          </p:cNvPr>
          <p:cNvSpPr>
            <a:spLocks noChangeArrowheads="1"/>
          </p:cNvSpPr>
          <p:nvPr/>
        </p:nvSpPr>
        <p:spPr bwMode="auto">
          <a:xfrm>
            <a:off x="6240464" y="1844675"/>
            <a:ext cx="287337" cy="2159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en-US" alt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7">
            <a:extLst>
              <a:ext uri="{FF2B5EF4-FFF2-40B4-BE49-F238E27FC236}">
                <a16:creationId xmlns:a16="http://schemas.microsoft.com/office/drawing/2014/main" id="{3FACACA5-B7CD-7E4E-A693-646191215333}"/>
              </a:ext>
            </a:extLst>
          </p:cNvPr>
          <p:cNvSpPr txBox="1">
            <a:spLocks noChangeArrowheads="1"/>
          </p:cNvSpPr>
          <p:nvPr/>
        </p:nvSpPr>
        <p:spPr bwMode="auto">
          <a:xfrm>
            <a:off x="5519739" y="8366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2400" b="1">
                <a:latin typeface="Comic Sans MS" panose="030F0902030302020204" pitchFamily="66" charset="0"/>
              </a:rPr>
              <a:t>A N E M İ</a:t>
            </a:r>
          </a:p>
        </p:txBody>
      </p:sp>
      <p:sp>
        <p:nvSpPr>
          <p:cNvPr id="37890" name="Text Box 8">
            <a:extLst>
              <a:ext uri="{FF2B5EF4-FFF2-40B4-BE49-F238E27FC236}">
                <a16:creationId xmlns:a16="http://schemas.microsoft.com/office/drawing/2014/main" id="{93040B81-32F4-B84A-9497-6594C4C664DD}"/>
              </a:ext>
            </a:extLst>
          </p:cNvPr>
          <p:cNvSpPr txBox="1">
            <a:spLocks noChangeArrowheads="1"/>
          </p:cNvSpPr>
          <p:nvPr/>
        </p:nvSpPr>
        <p:spPr bwMode="auto">
          <a:xfrm>
            <a:off x="5375275" y="1412876"/>
            <a:ext cx="196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latin typeface="Comic Sans MS" panose="030F0902030302020204" pitchFamily="66" charset="0"/>
              </a:rPr>
              <a:t>MCV = 82 – 96 fl</a:t>
            </a:r>
          </a:p>
        </p:txBody>
      </p:sp>
      <p:sp>
        <p:nvSpPr>
          <p:cNvPr id="37891" name="Text Box 9">
            <a:extLst>
              <a:ext uri="{FF2B5EF4-FFF2-40B4-BE49-F238E27FC236}">
                <a16:creationId xmlns:a16="http://schemas.microsoft.com/office/drawing/2014/main" id="{D387359E-F2E0-2240-AB88-154869E5A739}"/>
              </a:ext>
            </a:extLst>
          </p:cNvPr>
          <p:cNvSpPr txBox="1">
            <a:spLocks noChangeArrowheads="1"/>
          </p:cNvSpPr>
          <p:nvPr/>
        </p:nvSpPr>
        <p:spPr bwMode="auto">
          <a:xfrm>
            <a:off x="5735638" y="2425701"/>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solidFill>
                  <a:srgbClr val="FF0000"/>
                </a:solidFill>
                <a:latin typeface="Comic Sans MS" panose="030F0902030302020204" pitchFamily="66" charset="0"/>
              </a:rPr>
              <a:t>FERRİTİN</a:t>
            </a:r>
          </a:p>
        </p:txBody>
      </p:sp>
      <p:sp>
        <p:nvSpPr>
          <p:cNvPr id="37892" name="Text Box 10">
            <a:extLst>
              <a:ext uri="{FF2B5EF4-FFF2-40B4-BE49-F238E27FC236}">
                <a16:creationId xmlns:a16="http://schemas.microsoft.com/office/drawing/2014/main" id="{0456EAEB-5C8D-284E-97B7-0887FC670C68}"/>
              </a:ext>
            </a:extLst>
          </p:cNvPr>
          <p:cNvSpPr txBox="1">
            <a:spLocks noChangeArrowheads="1"/>
          </p:cNvSpPr>
          <p:nvPr/>
        </p:nvSpPr>
        <p:spPr bwMode="auto">
          <a:xfrm>
            <a:off x="2566988" y="25654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latin typeface="Comic Sans MS" panose="030F0902030302020204" pitchFamily="66" charset="0"/>
              </a:rPr>
              <a:t>DÜŞÜK</a:t>
            </a:r>
          </a:p>
        </p:txBody>
      </p:sp>
      <p:sp>
        <p:nvSpPr>
          <p:cNvPr id="37893" name="Text Box 11">
            <a:extLst>
              <a:ext uri="{FF2B5EF4-FFF2-40B4-BE49-F238E27FC236}">
                <a16:creationId xmlns:a16="http://schemas.microsoft.com/office/drawing/2014/main" id="{16B82AE1-861C-3648-911C-F053F78C8962}"/>
              </a:ext>
            </a:extLst>
          </p:cNvPr>
          <p:cNvSpPr txBox="1">
            <a:spLocks noChangeArrowheads="1"/>
          </p:cNvSpPr>
          <p:nvPr/>
        </p:nvSpPr>
        <p:spPr bwMode="auto">
          <a:xfrm>
            <a:off x="2474913" y="4678364"/>
            <a:ext cx="10588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latin typeface="Comic Sans MS" panose="030F0902030302020204" pitchFamily="66" charset="0"/>
              </a:rPr>
              <a:t>Demir</a:t>
            </a:r>
          </a:p>
          <a:p>
            <a:pPr algn="ctr" eaLnBrk="1" hangingPunct="1">
              <a:spcAft>
                <a:spcPct val="0"/>
              </a:spcAft>
              <a:buClrTx/>
              <a:buSzTx/>
              <a:buFontTx/>
              <a:buNone/>
            </a:pPr>
            <a:r>
              <a:rPr lang="tr-TR" altLang="tr-TR">
                <a:latin typeface="Comic Sans MS" panose="030F0902030302020204" pitchFamily="66" charset="0"/>
              </a:rPr>
              <a:t>Eksikliği</a:t>
            </a:r>
          </a:p>
          <a:p>
            <a:pPr algn="ctr" eaLnBrk="1" hangingPunct="1">
              <a:spcAft>
                <a:spcPct val="0"/>
              </a:spcAft>
              <a:buClrTx/>
              <a:buSzTx/>
              <a:buFontTx/>
              <a:buNone/>
            </a:pPr>
            <a:r>
              <a:rPr lang="tr-TR" altLang="tr-TR">
                <a:latin typeface="Comic Sans MS" panose="030F0902030302020204" pitchFamily="66" charset="0"/>
              </a:rPr>
              <a:t>Anemisi</a:t>
            </a:r>
          </a:p>
        </p:txBody>
      </p:sp>
      <p:sp>
        <p:nvSpPr>
          <p:cNvPr id="37894" name="Text Box 12">
            <a:extLst>
              <a:ext uri="{FF2B5EF4-FFF2-40B4-BE49-F238E27FC236}">
                <a16:creationId xmlns:a16="http://schemas.microsoft.com/office/drawing/2014/main" id="{754419AC-F44E-E546-B227-5253112FA602}"/>
              </a:ext>
            </a:extLst>
          </p:cNvPr>
          <p:cNvSpPr txBox="1">
            <a:spLocks noChangeArrowheads="1"/>
          </p:cNvSpPr>
          <p:nvPr/>
        </p:nvSpPr>
        <p:spPr bwMode="auto">
          <a:xfrm>
            <a:off x="5808663" y="3429001"/>
            <a:ext cx="1185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latin typeface="Comic Sans MS" panose="030F0902030302020204" pitchFamily="66" charset="0"/>
              </a:rPr>
              <a:t>NORMAL</a:t>
            </a:r>
          </a:p>
        </p:txBody>
      </p:sp>
      <p:sp>
        <p:nvSpPr>
          <p:cNvPr id="37895" name="Text Box 13">
            <a:extLst>
              <a:ext uri="{FF2B5EF4-FFF2-40B4-BE49-F238E27FC236}">
                <a16:creationId xmlns:a16="http://schemas.microsoft.com/office/drawing/2014/main" id="{6BF8BC36-49CC-CD45-B963-300DA78EB381}"/>
              </a:ext>
            </a:extLst>
          </p:cNvPr>
          <p:cNvSpPr txBox="1">
            <a:spLocks noChangeArrowheads="1"/>
          </p:cNvSpPr>
          <p:nvPr/>
        </p:nvSpPr>
        <p:spPr bwMode="auto">
          <a:xfrm>
            <a:off x="8616951" y="2492376"/>
            <a:ext cx="1077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latin typeface="Comic Sans MS" panose="030F0902030302020204" pitchFamily="66" charset="0"/>
              </a:rPr>
              <a:t>YÜKSEK</a:t>
            </a:r>
          </a:p>
        </p:txBody>
      </p:sp>
      <p:sp>
        <p:nvSpPr>
          <p:cNvPr id="37896" name="AutoShape 15">
            <a:extLst>
              <a:ext uri="{FF2B5EF4-FFF2-40B4-BE49-F238E27FC236}">
                <a16:creationId xmlns:a16="http://schemas.microsoft.com/office/drawing/2014/main" id="{6E9166C2-89C9-6F4F-A2B4-6AA7A8406D6F}"/>
              </a:ext>
            </a:extLst>
          </p:cNvPr>
          <p:cNvSpPr>
            <a:spLocks noChangeArrowheads="1"/>
          </p:cNvSpPr>
          <p:nvPr/>
        </p:nvSpPr>
        <p:spPr bwMode="auto">
          <a:xfrm>
            <a:off x="7319964" y="2492375"/>
            <a:ext cx="935037"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solidFill>
              <a:schemeClr val="tx1"/>
            </a:solidFill>
            <a:miter lim="800000"/>
            <a:headEnd/>
            <a:tailEnd/>
          </a:ln>
        </p:spPr>
        <p:txBody>
          <a:bodyPr wrap="none" anchor="ctr"/>
          <a:lstStyle/>
          <a:p>
            <a:endParaRPr lang="tr-TR"/>
          </a:p>
        </p:txBody>
      </p:sp>
      <p:sp>
        <p:nvSpPr>
          <p:cNvPr id="37897" name="AutoShape 16">
            <a:extLst>
              <a:ext uri="{FF2B5EF4-FFF2-40B4-BE49-F238E27FC236}">
                <a16:creationId xmlns:a16="http://schemas.microsoft.com/office/drawing/2014/main" id="{FFE91401-EA96-8441-9301-EDA51415D408}"/>
              </a:ext>
            </a:extLst>
          </p:cNvPr>
          <p:cNvSpPr>
            <a:spLocks noChangeArrowheads="1"/>
          </p:cNvSpPr>
          <p:nvPr/>
        </p:nvSpPr>
        <p:spPr bwMode="auto">
          <a:xfrm flipH="1">
            <a:off x="4511675" y="2492375"/>
            <a:ext cx="865188"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solidFill>
              <a:schemeClr val="tx1"/>
            </a:solidFill>
            <a:miter lim="800000"/>
            <a:headEnd/>
            <a:tailEnd/>
          </a:ln>
        </p:spPr>
        <p:txBody>
          <a:bodyPr wrap="none" anchor="ctr"/>
          <a:lstStyle/>
          <a:p>
            <a:endParaRPr lang="tr-TR"/>
          </a:p>
        </p:txBody>
      </p:sp>
      <p:sp>
        <p:nvSpPr>
          <p:cNvPr id="37898" name="AutoShape 17">
            <a:extLst>
              <a:ext uri="{FF2B5EF4-FFF2-40B4-BE49-F238E27FC236}">
                <a16:creationId xmlns:a16="http://schemas.microsoft.com/office/drawing/2014/main" id="{051CFA42-F382-3344-9DC8-EE80A5890734}"/>
              </a:ext>
            </a:extLst>
          </p:cNvPr>
          <p:cNvSpPr>
            <a:spLocks noChangeArrowheads="1"/>
          </p:cNvSpPr>
          <p:nvPr/>
        </p:nvSpPr>
        <p:spPr bwMode="auto">
          <a:xfrm rot="5400000">
            <a:off x="6133307" y="2959894"/>
            <a:ext cx="430212"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solidFill>
              <a:schemeClr val="tx1"/>
            </a:solidFill>
            <a:miter lim="800000"/>
            <a:headEnd/>
            <a:tailEnd/>
          </a:ln>
        </p:spPr>
        <p:txBody>
          <a:bodyPr wrap="none" anchor="ctr"/>
          <a:lstStyle/>
          <a:p>
            <a:endParaRPr lang="tr-TR"/>
          </a:p>
        </p:txBody>
      </p:sp>
      <p:sp>
        <p:nvSpPr>
          <p:cNvPr id="37899" name="AutoShape 18">
            <a:extLst>
              <a:ext uri="{FF2B5EF4-FFF2-40B4-BE49-F238E27FC236}">
                <a16:creationId xmlns:a16="http://schemas.microsoft.com/office/drawing/2014/main" id="{B42A4F67-D40D-654F-A69F-DBA85ABA9BB4}"/>
              </a:ext>
            </a:extLst>
          </p:cNvPr>
          <p:cNvSpPr>
            <a:spLocks noChangeArrowheads="1"/>
          </p:cNvSpPr>
          <p:nvPr/>
        </p:nvSpPr>
        <p:spPr bwMode="auto">
          <a:xfrm>
            <a:off x="2927351" y="3141663"/>
            <a:ext cx="144463" cy="1439862"/>
          </a:xfrm>
          <a:prstGeom prst="downArrow">
            <a:avLst>
              <a:gd name="adj1" fmla="val 50000"/>
              <a:gd name="adj2" fmla="val 249175"/>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sp>
        <p:nvSpPr>
          <p:cNvPr id="37900" name="AutoShape 19">
            <a:extLst>
              <a:ext uri="{FF2B5EF4-FFF2-40B4-BE49-F238E27FC236}">
                <a16:creationId xmlns:a16="http://schemas.microsoft.com/office/drawing/2014/main" id="{0B0D6A90-EA34-3B46-8786-4D4015F07831}"/>
              </a:ext>
            </a:extLst>
          </p:cNvPr>
          <p:cNvSpPr>
            <a:spLocks noChangeArrowheads="1"/>
          </p:cNvSpPr>
          <p:nvPr/>
        </p:nvSpPr>
        <p:spPr bwMode="auto">
          <a:xfrm>
            <a:off x="6311901" y="4076700"/>
            <a:ext cx="144463" cy="503238"/>
          </a:xfrm>
          <a:prstGeom prst="downArrow">
            <a:avLst>
              <a:gd name="adj1" fmla="val 50000"/>
              <a:gd name="adj2" fmla="val 87088"/>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sp>
        <p:nvSpPr>
          <p:cNvPr id="37901" name="Text Box 20">
            <a:extLst>
              <a:ext uri="{FF2B5EF4-FFF2-40B4-BE49-F238E27FC236}">
                <a16:creationId xmlns:a16="http://schemas.microsoft.com/office/drawing/2014/main" id="{B252EC91-BB92-8E40-B932-F2DBF5267810}"/>
              </a:ext>
            </a:extLst>
          </p:cNvPr>
          <p:cNvSpPr txBox="1">
            <a:spLocks noChangeArrowheads="1"/>
          </p:cNvSpPr>
          <p:nvPr/>
        </p:nvSpPr>
        <p:spPr bwMode="auto">
          <a:xfrm>
            <a:off x="7767638" y="44989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Bef>
                <a:spcPct val="50000"/>
              </a:spcBef>
              <a:spcAft>
                <a:spcPct val="0"/>
              </a:spcAft>
              <a:buClrTx/>
              <a:buSzTx/>
              <a:buFontTx/>
              <a:buNone/>
            </a:pPr>
            <a:r>
              <a:rPr lang="tr-TR" altLang="tr-TR">
                <a:solidFill>
                  <a:srgbClr val="006600"/>
                </a:solidFill>
              </a:rPr>
              <a:t>N</a:t>
            </a:r>
          </a:p>
        </p:txBody>
      </p:sp>
      <p:sp>
        <p:nvSpPr>
          <p:cNvPr id="37902" name="AutoShape 21">
            <a:extLst>
              <a:ext uri="{FF2B5EF4-FFF2-40B4-BE49-F238E27FC236}">
                <a16:creationId xmlns:a16="http://schemas.microsoft.com/office/drawing/2014/main" id="{F20F1FD0-CCEE-C84E-B1B2-9957D7C17D8B}"/>
              </a:ext>
            </a:extLst>
          </p:cNvPr>
          <p:cNvSpPr>
            <a:spLocks noChangeArrowheads="1"/>
          </p:cNvSpPr>
          <p:nvPr/>
        </p:nvSpPr>
        <p:spPr bwMode="auto">
          <a:xfrm>
            <a:off x="9048751" y="3644901"/>
            <a:ext cx="142875" cy="792163"/>
          </a:xfrm>
          <a:prstGeom prst="downArrow">
            <a:avLst>
              <a:gd name="adj1" fmla="val 50000"/>
              <a:gd name="adj2" fmla="val 138611"/>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sp>
        <p:nvSpPr>
          <p:cNvPr id="37903" name="Oval 23">
            <a:extLst>
              <a:ext uri="{FF2B5EF4-FFF2-40B4-BE49-F238E27FC236}">
                <a16:creationId xmlns:a16="http://schemas.microsoft.com/office/drawing/2014/main" id="{CD7257C6-EF69-124A-AC08-A7A06676D3DD}"/>
              </a:ext>
            </a:extLst>
          </p:cNvPr>
          <p:cNvSpPr>
            <a:spLocks noChangeArrowheads="1"/>
          </p:cNvSpPr>
          <p:nvPr/>
        </p:nvSpPr>
        <p:spPr bwMode="auto">
          <a:xfrm>
            <a:off x="5591175" y="2205038"/>
            <a:ext cx="1511300" cy="576262"/>
          </a:xfrm>
          <a:prstGeom prst="ellipse">
            <a:avLst/>
          </a:prstGeom>
          <a:solidFill>
            <a:srgbClr val="0066FF"/>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latin typeface="Comic Sans MS" panose="030F0902030302020204" pitchFamily="66" charset="0"/>
              </a:rPr>
              <a:t>RETİKÜLOSİT</a:t>
            </a:r>
          </a:p>
        </p:txBody>
      </p:sp>
      <p:sp>
        <p:nvSpPr>
          <p:cNvPr id="37904" name="Oval 24">
            <a:extLst>
              <a:ext uri="{FF2B5EF4-FFF2-40B4-BE49-F238E27FC236}">
                <a16:creationId xmlns:a16="http://schemas.microsoft.com/office/drawing/2014/main" id="{5843E2DE-C6C5-F845-AA61-C013FF229FA0}"/>
              </a:ext>
            </a:extLst>
          </p:cNvPr>
          <p:cNvSpPr>
            <a:spLocks noChangeArrowheads="1"/>
          </p:cNvSpPr>
          <p:nvPr/>
        </p:nvSpPr>
        <p:spPr bwMode="auto">
          <a:xfrm>
            <a:off x="2063750" y="4724400"/>
            <a:ext cx="1944688" cy="1296988"/>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latin typeface="Comic Sans MS" panose="030F0902030302020204" pitchFamily="66" charset="0"/>
              </a:rPr>
              <a:t>APLASTİK</a:t>
            </a:r>
          </a:p>
          <a:p>
            <a:pPr algn="ctr" eaLnBrk="1" hangingPunct="1">
              <a:spcAft>
                <a:spcPct val="0"/>
              </a:spcAft>
              <a:buClrTx/>
              <a:buSzTx/>
              <a:buFontTx/>
              <a:buNone/>
            </a:pPr>
            <a:r>
              <a:rPr lang="tr-TR" altLang="tr-TR">
                <a:solidFill>
                  <a:srgbClr val="FFFFFF"/>
                </a:solidFill>
                <a:latin typeface="Comic Sans MS" panose="030F0902030302020204" pitchFamily="66" charset="0"/>
              </a:rPr>
              <a:t>ANEMİ</a:t>
            </a:r>
          </a:p>
        </p:txBody>
      </p:sp>
      <p:sp>
        <p:nvSpPr>
          <p:cNvPr id="37905" name="Oval 25">
            <a:extLst>
              <a:ext uri="{FF2B5EF4-FFF2-40B4-BE49-F238E27FC236}">
                <a16:creationId xmlns:a16="http://schemas.microsoft.com/office/drawing/2014/main" id="{AA289F23-E0C2-7346-B240-E05702D83C64}"/>
              </a:ext>
            </a:extLst>
          </p:cNvPr>
          <p:cNvSpPr>
            <a:spLocks noChangeArrowheads="1"/>
          </p:cNvSpPr>
          <p:nvPr/>
        </p:nvSpPr>
        <p:spPr bwMode="auto">
          <a:xfrm>
            <a:off x="5303839" y="4797426"/>
            <a:ext cx="2160587" cy="720725"/>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400" b="1">
                <a:solidFill>
                  <a:srgbClr val="FFFFFF"/>
                </a:solidFill>
                <a:latin typeface="Comic Sans MS" panose="030F0902030302020204" pitchFamily="66" charset="0"/>
              </a:rPr>
              <a:t>KRONİK HASTALIK</a:t>
            </a:r>
          </a:p>
          <a:p>
            <a:pPr algn="ctr" eaLnBrk="1" hangingPunct="1">
              <a:spcAft>
                <a:spcPct val="0"/>
              </a:spcAft>
              <a:buClrTx/>
              <a:buSzTx/>
              <a:buFontTx/>
              <a:buNone/>
            </a:pPr>
            <a:r>
              <a:rPr lang="tr-TR" altLang="tr-TR" sz="1400" b="1">
                <a:solidFill>
                  <a:srgbClr val="FFFFFF"/>
                </a:solidFill>
                <a:latin typeface="Comic Sans MS" panose="030F0902030302020204" pitchFamily="66" charset="0"/>
              </a:rPr>
              <a:t>ANEMİSİ</a:t>
            </a:r>
          </a:p>
        </p:txBody>
      </p:sp>
      <p:sp>
        <p:nvSpPr>
          <p:cNvPr id="37906" name="Oval 26">
            <a:extLst>
              <a:ext uri="{FF2B5EF4-FFF2-40B4-BE49-F238E27FC236}">
                <a16:creationId xmlns:a16="http://schemas.microsoft.com/office/drawing/2014/main" id="{82A6C2B8-7DC1-C045-AB6A-2F4AD4FACB23}"/>
              </a:ext>
            </a:extLst>
          </p:cNvPr>
          <p:cNvSpPr>
            <a:spLocks noChangeArrowheads="1"/>
          </p:cNvSpPr>
          <p:nvPr/>
        </p:nvSpPr>
        <p:spPr bwMode="auto">
          <a:xfrm>
            <a:off x="8112126" y="4724400"/>
            <a:ext cx="2233613" cy="1296988"/>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1200" b="1">
                <a:solidFill>
                  <a:srgbClr val="FFFFFF"/>
                </a:solidFill>
                <a:latin typeface="Comic Sans MS" panose="030F0902030302020204" pitchFamily="66" charset="0"/>
              </a:rPr>
              <a:t>HEMOLİTİK ANEMİ</a:t>
            </a:r>
          </a:p>
          <a:p>
            <a:pPr eaLnBrk="1" hangingPunct="1">
              <a:spcAft>
                <a:spcPct val="0"/>
              </a:spcAft>
              <a:buClrTx/>
              <a:buSzTx/>
              <a:buFontTx/>
              <a:buNone/>
            </a:pPr>
            <a:r>
              <a:rPr lang="tr-TR" altLang="tr-TR" sz="1200" b="1">
                <a:solidFill>
                  <a:srgbClr val="FFFFFF"/>
                </a:solidFill>
                <a:latin typeface="Comic Sans MS" panose="030F0902030302020204" pitchFamily="66" charset="0"/>
              </a:rPr>
              <a:t>AKUT KANAMA</a:t>
            </a:r>
          </a:p>
          <a:p>
            <a:pPr eaLnBrk="1" hangingPunct="1">
              <a:spcAft>
                <a:spcPct val="0"/>
              </a:spcAft>
              <a:buClrTx/>
              <a:buSzTx/>
              <a:buFontTx/>
              <a:buNone/>
            </a:pPr>
            <a:r>
              <a:rPr lang="tr-TR" altLang="tr-TR" sz="1200" b="1">
                <a:solidFill>
                  <a:srgbClr val="FFFFFF"/>
                </a:solidFill>
                <a:latin typeface="Comic Sans MS" panose="030F0902030302020204" pitchFamily="66" charset="0"/>
              </a:rPr>
              <a:t>MYELOFTİZİK ANEMİ</a:t>
            </a:r>
          </a:p>
        </p:txBody>
      </p:sp>
      <p:sp>
        <p:nvSpPr>
          <p:cNvPr id="37907" name="Rectangle 27">
            <a:extLst>
              <a:ext uri="{FF2B5EF4-FFF2-40B4-BE49-F238E27FC236}">
                <a16:creationId xmlns:a16="http://schemas.microsoft.com/office/drawing/2014/main" id="{D26F67A9-7A52-DB42-AC4E-304AFD536F7A}"/>
              </a:ext>
            </a:extLst>
          </p:cNvPr>
          <p:cNvSpPr>
            <a:spLocks noChangeArrowheads="1"/>
          </p:cNvSpPr>
          <p:nvPr/>
        </p:nvSpPr>
        <p:spPr bwMode="auto">
          <a:xfrm>
            <a:off x="2063751" y="549276"/>
            <a:ext cx="1800225" cy="1008063"/>
          </a:xfrm>
          <a:prstGeom prst="rect">
            <a:avLst/>
          </a:prstGeom>
          <a:solidFill>
            <a:srgbClr val="008000"/>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rPr>
              <a:t>HEMOGLOBİN</a:t>
            </a:r>
          </a:p>
          <a:p>
            <a:pPr algn="ctr" eaLnBrk="1" hangingPunct="1">
              <a:spcAft>
                <a:spcPct val="0"/>
              </a:spcAft>
              <a:buClrTx/>
              <a:buSzTx/>
              <a:buFontTx/>
              <a:buNone/>
            </a:pPr>
            <a:r>
              <a:rPr lang="tr-TR" altLang="tr-TR">
                <a:solidFill>
                  <a:srgbClr val="FFFFFF"/>
                </a:solidFill>
              </a:rPr>
              <a:t> ♂    ≤  13g/dl</a:t>
            </a:r>
          </a:p>
          <a:p>
            <a:pPr algn="ctr" eaLnBrk="1" hangingPunct="1">
              <a:spcAft>
                <a:spcPct val="0"/>
              </a:spcAft>
              <a:buClrTx/>
              <a:buSzTx/>
              <a:buFontTx/>
              <a:buNone/>
            </a:pPr>
            <a:r>
              <a:rPr lang="tr-TR" altLang="tr-TR">
                <a:solidFill>
                  <a:srgbClr val="FFFFFF"/>
                </a:solidFill>
              </a:rPr>
              <a:t> ♀    ≤  12 g/dl</a:t>
            </a:r>
          </a:p>
        </p:txBody>
      </p:sp>
      <p:sp>
        <p:nvSpPr>
          <p:cNvPr id="37908" name="AutoShape 28">
            <a:extLst>
              <a:ext uri="{FF2B5EF4-FFF2-40B4-BE49-F238E27FC236}">
                <a16:creationId xmlns:a16="http://schemas.microsoft.com/office/drawing/2014/main" id="{2E363895-276A-764D-965A-7EC5F0ACDDBE}"/>
              </a:ext>
            </a:extLst>
          </p:cNvPr>
          <p:cNvSpPr>
            <a:spLocks noChangeArrowheads="1"/>
          </p:cNvSpPr>
          <p:nvPr/>
        </p:nvSpPr>
        <p:spPr bwMode="auto">
          <a:xfrm>
            <a:off x="4224338" y="981076"/>
            <a:ext cx="1079500" cy="1444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00"/>
          </a:solidFill>
          <a:ln w="9525">
            <a:solidFill>
              <a:schemeClr val="tx1"/>
            </a:solidFill>
            <a:miter lim="800000"/>
            <a:headEnd/>
            <a:tailEnd/>
          </a:ln>
        </p:spPr>
        <p:txBody>
          <a:bodyPr wrap="none" anchor="ctr"/>
          <a:lstStyle/>
          <a:p>
            <a:endParaRPr lang="tr-TR"/>
          </a:p>
        </p:txBody>
      </p:sp>
      <p:sp>
        <p:nvSpPr>
          <p:cNvPr id="37909" name="AutoShape 29">
            <a:extLst>
              <a:ext uri="{FF2B5EF4-FFF2-40B4-BE49-F238E27FC236}">
                <a16:creationId xmlns:a16="http://schemas.microsoft.com/office/drawing/2014/main" id="{2DC5E1EC-2D4D-F541-9EBC-12D5265017F1}"/>
              </a:ext>
            </a:extLst>
          </p:cNvPr>
          <p:cNvSpPr>
            <a:spLocks noChangeArrowheads="1"/>
          </p:cNvSpPr>
          <p:nvPr/>
        </p:nvSpPr>
        <p:spPr bwMode="auto">
          <a:xfrm>
            <a:off x="6240464" y="1844675"/>
            <a:ext cx="287337" cy="215900"/>
          </a:xfrm>
          <a:prstGeom prst="downArrow">
            <a:avLst>
              <a:gd name="adj1" fmla="val 50000"/>
              <a:gd name="adj2" fmla="val 25000"/>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pic>
        <p:nvPicPr>
          <p:cNvPr id="37910" name="Picture 31" descr="61_LO10">
            <a:extLst>
              <a:ext uri="{FF2B5EF4-FFF2-40B4-BE49-F238E27FC236}">
                <a16:creationId xmlns:a16="http://schemas.microsoft.com/office/drawing/2014/main" id="{D125663E-CF57-0846-89BC-1FA13ED65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404814"/>
            <a:ext cx="1728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4099" name="2 İçerik Yer Tutucusu">
            <a:extLst>
              <a:ext uri="{FF2B5EF4-FFF2-40B4-BE49-F238E27FC236}">
                <a16:creationId xmlns:a16="http://schemas.microsoft.com/office/drawing/2014/main" id="{D3FF8180-611C-469B-AC76-2AC048590752}"/>
              </a:ext>
            </a:extLst>
          </p:cNvPr>
          <p:cNvGraphicFramePr>
            <a:graphicFrameLocks noGrp="1"/>
          </p:cNvGraphicFramePr>
          <p:nvPr>
            <p:ph idx="1"/>
            <p:extLst>
              <p:ext uri="{D42A27DB-BD31-4B8C-83A1-F6EECF244321}">
                <p14:modId xmlns:p14="http://schemas.microsoft.com/office/powerpoint/2010/main" val="3149108304"/>
              </p:ext>
            </p:extLst>
          </p:nvPr>
        </p:nvGraphicFramePr>
        <p:xfrm>
          <a:off x="4172195" y="594786"/>
          <a:ext cx="7365600"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37" name="Group 29">
            <a:extLst>
              <a:ext uri="{FF2B5EF4-FFF2-40B4-BE49-F238E27FC236}">
                <a16:creationId xmlns:a16="http://schemas.microsoft.com/office/drawing/2014/main" id="{80B3FD89-FC13-A745-8EAE-D82F664813B9}"/>
              </a:ext>
            </a:extLst>
          </p:cNvPr>
          <p:cNvGraphicFramePr>
            <a:graphicFrameLocks noGrp="1"/>
          </p:cNvGraphicFramePr>
          <p:nvPr/>
        </p:nvGraphicFramePr>
        <p:xfrm>
          <a:off x="3611563" y="3889375"/>
          <a:ext cx="4483100" cy="730250"/>
        </p:xfrm>
        <a:graphic>
          <a:graphicData uri="http://schemas.openxmlformats.org/drawingml/2006/table">
            <a:tbl>
              <a:tblPr/>
              <a:tblGrid>
                <a:gridCol w="4483100">
                  <a:extLst>
                    <a:ext uri="{9D8B030D-6E8A-4147-A177-3AD203B41FA5}">
                      <a16:colId xmlns:a16="http://schemas.microsoft.com/office/drawing/2014/main" val="20000"/>
                    </a:ext>
                  </a:extLst>
                </a:gridCol>
              </a:tblGrid>
              <a:tr h="730250">
                <a:tc>
                  <a:txBody>
                    <a:bodyPr/>
                    <a:lstStyle>
                      <a:lvl1pPr marL="342900" indent="-3429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9940" name="Picture 5" descr="HEME025">
            <a:extLst>
              <a:ext uri="{FF2B5EF4-FFF2-40B4-BE49-F238E27FC236}">
                <a16:creationId xmlns:a16="http://schemas.microsoft.com/office/drawing/2014/main" id="{7AD81647-7D15-EE42-A540-99C12DBD3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9" y="476250"/>
            <a:ext cx="511333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63" name="Group 55">
            <a:extLst>
              <a:ext uri="{FF2B5EF4-FFF2-40B4-BE49-F238E27FC236}">
                <a16:creationId xmlns:a16="http://schemas.microsoft.com/office/drawing/2014/main" id="{D7CF0AB2-DF36-094A-9628-CFD8988E78D7}"/>
              </a:ext>
            </a:extLst>
          </p:cNvPr>
          <p:cNvGraphicFramePr>
            <a:graphicFrameLocks noGrp="1"/>
          </p:cNvGraphicFramePr>
          <p:nvPr/>
        </p:nvGraphicFramePr>
        <p:xfrm>
          <a:off x="3611563" y="3889375"/>
          <a:ext cx="4483100" cy="730250"/>
        </p:xfrm>
        <a:graphic>
          <a:graphicData uri="http://schemas.openxmlformats.org/drawingml/2006/table">
            <a:tbl>
              <a:tblPr/>
              <a:tblGrid>
                <a:gridCol w="4483100">
                  <a:extLst>
                    <a:ext uri="{9D8B030D-6E8A-4147-A177-3AD203B41FA5}">
                      <a16:colId xmlns:a16="http://schemas.microsoft.com/office/drawing/2014/main" val="20000"/>
                    </a:ext>
                  </a:extLst>
                </a:gridCol>
              </a:tblGrid>
              <a:tr h="73025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24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39943" name="Picture 31" descr="HEME009">
            <a:extLst>
              <a:ext uri="{FF2B5EF4-FFF2-40B4-BE49-F238E27FC236}">
                <a16:creationId xmlns:a16="http://schemas.microsoft.com/office/drawing/2014/main" id="{3B468772-09CE-5B43-A349-410EE85B0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4130675"/>
            <a:ext cx="32893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4">
            <a:extLst>
              <a:ext uri="{FF2B5EF4-FFF2-40B4-BE49-F238E27FC236}">
                <a16:creationId xmlns:a16="http://schemas.microsoft.com/office/drawing/2014/main" id="{3F426F67-3A81-054D-AF16-4393BC0AA6B1}"/>
              </a:ext>
            </a:extLst>
          </p:cNvPr>
          <p:cNvSpPr txBox="1">
            <a:spLocks noChangeArrowheads="1"/>
          </p:cNvSpPr>
          <p:nvPr/>
        </p:nvSpPr>
        <p:spPr bwMode="auto">
          <a:xfrm>
            <a:off x="5519739" y="836613"/>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2400" b="1">
                <a:latin typeface="Comic Sans MS" panose="030F0902030302020204" pitchFamily="66" charset="0"/>
              </a:rPr>
              <a:t>A N E M İ</a:t>
            </a:r>
          </a:p>
        </p:txBody>
      </p:sp>
      <p:sp>
        <p:nvSpPr>
          <p:cNvPr id="41986" name="Text Box 5">
            <a:extLst>
              <a:ext uri="{FF2B5EF4-FFF2-40B4-BE49-F238E27FC236}">
                <a16:creationId xmlns:a16="http://schemas.microsoft.com/office/drawing/2014/main" id="{16E1BC78-C7BF-F14A-8F02-368531B4DA74}"/>
              </a:ext>
            </a:extLst>
          </p:cNvPr>
          <p:cNvSpPr txBox="1">
            <a:spLocks noChangeArrowheads="1"/>
          </p:cNvSpPr>
          <p:nvPr/>
        </p:nvSpPr>
        <p:spPr bwMode="auto">
          <a:xfrm>
            <a:off x="5808664" y="1268413"/>
            <a:ext cx="1176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solidFill>
                  <a:srgbClr val="CC3300"/>
                </a:solidFill>
                <a:latin typeface="Comic Sans MS" panose="030F0902030302020204" pitchFamily="66" charset="0"/>
              </a:rPr>
              <a:t>MCV ≥ 96</a:t>
            </a:r>
          </a:p>
        </p:txBody>
      </p:sp>
      <p:sp>
        <p:nvSpPr>
          <p:cNvPr id="41987" name="Text Box 6">
            <a:extLst>
              <a:ext uri="{FF2B5EF4-FFF2-40B4-BE49-F238E27FC236}">
                <a16:creationId xmlns:a16="http://schemas.microsoft.com/office/drawing/2014/main" id="{77811114-5800-5146-926C-0F186033B4F4}"/>
              </a:ext>
            </a:extLst>
          </p:cNvPr>
          <p:cNvSpPr txBox="1">
            <a:spLocks noChangeArrowheads="1"/>
          </p:cNvSpPr>
          <p:nvPr/>
        </p:nvSpPr>
        <p:spPr bwMode="auto">
          <a:xfrm>
            <a:off x="5735638" y="2425701"/>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solidFill>
                  <a:srgbClr val="FF0000"/>
                </a:solidFill>
                <a:latin typeface="Comic Sans MS" panose="030F0902030302020204" pitchFamily="66" charset="0"/>
              </a:rPr>
              <a:t>FERRİTİN</a:t>
            </a:r>
          </a:p>
        </p:txBody>
      </p:sp>
      <p:sp>
        <p:nvSpPr>
          <p:cNvPr id="41988" name="Text Box 9">
            <a:extLst>
              <a:ext uri="{FF2B5EF4-FFF2-40B4-BE49-F238E27FC236}">
                <a16:creationId xmlns:a16="http://schemas.microsoft.com/office/drawing/2014/main" id="{AA674B9F-98B5-3A40-9C7B-9005BC5C46C9}"/>
              </a:ext>
            </a:extLst>
          </p:cNvPr>
          <p:cNvSpPr txBox="1">
            <a:spLocks noChangeArrowheads="1"/>
          </p:cNvSpPr>
          <p:nvPr/>
        </p:nvSpPr>
        <p:spPr bwMode="auto">
          <a:xfrm>
            <a:off x="4943476" y="3500438"/>
            <a:ext cx="2581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latin typeface="Comic Sans MS" panose="030F0902030302020204" pitchFamily="66" charset="0"/>
              </a:rPr>
              <a:t>HİPERSEGMENTASYON</a:t>
            </a:r>
          </a:p>
          <a:p>
            <a:pPr algn="ctr" eaLnBrk="1" hangingPunct="1">
              <a:spcAft>
                <a:spcPct val="0"/>
              </a:spcAft>
              <a:buClrTx/>
              <a:buSzTx/>
              <a:buFontTx/>
              <a:buNone/>
            </a:pPr>
            <a:r>
              <a:rPr lang="tr-TR" altLang="tr-TR" sz="1600" b="1">
                <a:latin typeface="Comic Sans MS" panose="030F0902030302020204" pitchFamily="66" charset="0"/>
              </a:rPr>
              <a:t>MAKROOVALOSİTOZ</a:t>
            </a:r>
          </a:p>
          <a:p>
            <a:pPr algn="ctr" eaLnBrk="1" hangingPunct="1">
              <a:spcAft>
                <a:spcPct val="0"/>
              </a:spcAft>
              <a:buClrTx/>
              <a:buSzTx/>
              <a:buFontTx/>
              <a:buNone/>
            </a:pPr>
            <a:r>
              <a:rPr lang="tr-TR" altLang="tr-TR" sz="1600" b="1">
                <a:latin typeface="Comic Sans MS" panose="030F0902030302020204" pitchFamily="66" charset="0"/>
              </a:rPr>
              <a:t>HOWELL-JOLLY</a:t>
            </a:r>
          </a:p>
        </p:txBody>
      </p:sp>
      <p:sp>
        <p:nvSpPr>
          <p:cNvPr id="41989" name="AutoShape 14">
            <a:extLst>
              <a:ext uri="{FF2B5EF4-FFF2-40B4-BE49-F238E27FC236}">
                <a16:creationId xmlns:a16="http://schemas.microsoft.com/office/drawing/2014/main" id="{EE2DD90D-69DA-4F49-8271-DBD10C274988}"/>
              </a:ext>
            </a:extLst>
          </p:cNvPr>
          <p:cNvSpPr>
            <a:spLocks noChangeArrowheads="1"/>
          </p:cNvSpPr>
          <p:nvPr/>
        </p:nvSpPr>
        <p:spPr bwMode="auto">
          <a:xfrm rot="5400000">
            <a:off x="6133307" y="3104357"/>
            <a:ext cx="430213" cy="21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FF"/>
          </a:solidFill>
          <a:ln w="9525">
            <a:solidFill>
              <a:schemeClr val="tx1"/>
            </a:solidFill>
            <a:miter lim="800000"/>
            <a:headEnd/>
            <a:tailEnd/>
          </a:ln>
        </p:spPr>
        <p:txBody>
          <a:bodyPr wrap="none" anchor="ctr"/>
          <a:lstStyle/>
          <a:p>
            <a:endParaRPr lang="tr-TR"/>
          </a:p>
        </p:txBody>
      </p:sp>
      <p:sp>
        <p:nvSpPr>
          <p:cNvPr id="41990" name="Text Box 17">
            <a:extLst>
              <a:ext uri="{FF2B5EF4-FFF2-40B4-BE49-F238E27FC236}">
                <a16:creationId xmlns:a16="http://schemas.microsoft.com/office/drawing/2014/main" id="{8A112CCE-CC6D-8543-9802-769276707FC6}"/>
              </a:ext>
            </a:extLst>
          </p:cNvPr>
          <p:cNvSpPr txBox="1">
            <a:spLocks noChangeArrowheads="1"/>
          </p:cNvSpPr>
          <p:nvPr/>
        </p:nvSpPr>
        <p:spPr bwMode="auto">
          <a:xfrm>
            <a:off x="7767638" y="44989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Bef>
                <a:spcPct val="50000"/>
              </a:spcBef>
              <a:spcAft>
                <a:spcPct val="0"/>
              </a:spcAft>
              <a:buClrTx/>
              <a:buSzTx/>
              <a:buFontTx/>
              <a:buNone/>
            </a:pPr>
            <a:r>
              <a:rPr lang="tr-TR" altLang="tr-TR">
                <a:solidFill>
                  <a:srgbClr val="006600"/>
                </a:solidFill>
              </a:rPr>
              <a:t>N</a:t>
            </a:r>
          </a:p>
        </p:txBody>
      </p:sp>
      <p:sp>
        <p:nvSpPr>
          <p:cNvPr id="41991" name="Oval 20">
            <a:extLst>
              <a:ext uri="{FF2B5EF4-FFF2-40B4-BE49-F238E27FC236}">
                <a16:creationId xmlns:a16="http://schemas.microsoft.com/office/drawing/2014/main" id="{851BD26E-0D1F-A443-A8C8-44B2A0A22AC8}"/>
              </a:ext>
            </a:extLst>
          </p:cNvPr>
          <p:cNvSpPr>
            <a:spLocks noChangeArrowheads="1"/>
          </p:cNvSpPr>
          <p:nvPr/>
        </p:nvSpPr>
        <p:spPr bwMode="auto">
          <a:xfrm>
            <a:off x="5591175" y="2349501"/>
            <a:ext cx="1511300" cy="576263"/>
          </a:xfrm>
          <a:prstGeom prst="ellipse">
            <a:avLst/>
          </a:prstGeom>
          <a:solidFill>
            <a:srgbClr val="0066FF"/>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latin typeface="Comic Sans MS" panose="030F0902030302020204" pitchFamily="66" charset="0"/>
              </a:rPr>
              <a:t>PERİFERİK </a:t>
            </a:r>
          </a:p>
          <a:p>
            <a:pPr algn="ctr" eaLnBrk="1" hangingPunct="1">
              <a:spcAft>
                <a:spcPct val="0"/>
              </a:spcAft>
              <a:buClrTx/>
              <a:buSzTx/>
              <a:buFontTx/>
              <a:buNone/>
            </a:pPr>
            <a:r>
              <a:rPr lang="tr-TR" altLang="tr-TR" sz="1600" b="1">
                <a:latin typeface="Comic Sans MS" panose="030F0902030302020204" pitchFamily="66" charset="0"/>
              </a:rPr>
              <a:t>YAYMA</a:t>
            </a:r>
          </a:p>
        </p:txBody>
      </p:sp>
      <p:sp>
        <p:nvSpPr>
          <p:cNvPr id="41992" name="Oval 21">
            <a:extLst>
              <a:ext uri="{FF2B5EF4-FFF2-40B4-BE49-F238E27FC236}">
                <a16:creationId xmlns:a16="http://schemas.microsoft.com/office/drawing/2014/main" id="{38B36383-A1E2-A54F-A3FB-5210971D2BD6}"/>
              </a:ext>
            </a:extLst>
          </p:cNvPr>
          <p:cNvSpPr>
            <a:spLocks noChangeArrowheads="1"/>
          </p:cNvSpPr>
          <p:nvPr/>
        </p:nvSpPr>
        <p:spPr bwMode="auto">
          <a:xfrm>
            <a:off x="1774825" y="3284539"/>
            <a:ext cx="1944688" cy="1296987"/>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solidFill>
                  <a:srgbClr val="FFFFFF"/>
                </a:solidFill>
                <a:latin typeface="Comic Sans MS" panose="030F0902030302020204" pitchFamily="66" charset="0"/>
              </a:rPr>
              <a:t>MEGALOBLASTİK </a:t>
            </a:r>
          </a:p>
          <a:p>
            <a:pPr algn="ctr" eaLnBrk="1" hangingPunct="1">
              <a:spcAft>
                <a:spcPct val="0"/>
              </a:spcAft>
              <a:buClrTx/>
              <a:buSzTx/>
              <a:buFontTx/>
              <a:buNone/>
            </a:pPr>
            <a:r>
              <a:rPr lang="tr-TR" altLang="tr-TR" sz="1600" b="1">
                <a:solidFill>
                  <a:srgbClr val="FFFFFF"/>
                </a:solidFill>
                <a:latin typeface="Comic Sans MS" panose="030F0902030302020204" pitchFamily="66" charset="0"/>
              </a:rPr>
              <a:t>ANEMİ</a:t>
            </a:r>
          </a:p>
        </p:txBody>
      </p:sp>
      <p:sp>
        <p:nvSpPr>
          <p:cNvPr id="41993" name="Rectangle 24">
            <a:extLst>
              <a:ext uri="{FF2B5EF4-FFF2-40B4-BE49-F238E27FC236}">
                <a16:creationId xmlns:a16="http://schemas.microsoft.com/office/drawing/2014/main" id="{05F5790F-C328-2340-86E3-6FFF6F3DF619}"/>
              </a:ext>
            </a:extLst>
          </p:cNvPr>
          <p:cNvSpPr>
            <a:spLocks noChangeArrowheads="1"/>
          </p:cNvSpPr>
          <p:nvPr/>
        </p:nvSpPr>
        <p:spPr bwMode="auto">
          <a:xfrm>
            <a:off x="2063751" y="549276"/>
            <a:ext cx="1800225" cy="1008063"/>
          </a:xfrm>
          <a:prstGeom prst="rect">
            <a:avLst/>
          </a:prstGeom>
          <a:solidFill>
            <a:srgbClr val="008000"/>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solidFill>
                  <a:srgbClr val="FFFFFF"/>
                </a:solidFill>
              </a:rPr>
              <a:t>HEMOGLOBİN</a:t>
            </a:r>
          </a:p>
          <a:p>
            <a:pPr algn="ctr" eaLnBrk="1" hangingPunct="1">
              <a:spcAft>
                <a:spcPct val="0"/>
              </a:spcAft>
              <a:buClrTx/>
              <a:buSzTx/>
              <a:buFontTx/>
              <a:buNone/>
            </a:pPr>
            <a:r>
              <a:rPr lang="tr-TR" altLang="tr-TR">
                <a:solidFill>
                  <a:srgbClr val="FFFFFF"/>
                </a:solidFill>
              </a:rPr>
              <a:t> ♂    ≤  13g/dl</a:t>
            </a:r>
          </a:p>
          <a:p>
            <a:pPr algn="ctr" eaLnBrk="1" hangingPunct="1">
              <a:spcAft>
                <a:spcPct val="0"/>
              </a:spcAft>
              <a:buClrTx/>
              <a:buSzTx/>
              <a:buFontTx/>
              <a:buNone/>
            </a:pPr>
            <a:r>
              <a:rPr lang="tr-TR" altLang="tr-TR">
                <a:solidFill>
                  <a:srgbClr val="FFFFFF"/>
                </a:solidFill>
              </a:rPr>
              <a:t> ♀    ≤  12 g/dl</a:t>
            </a:r>
          </a:p>
        </p:txBody>
      </p:sp>
      <p:sp>
        <p:nvSpPr>
          <p:cNvPr id="41994" name="AutoShape 25">
            <a:extLst>
              <a:ext uri="{FF2B5EF4-FFF2-40B4-BE49-F238E27FC236}">
                <a16:creationId xmlns:a16="http://schemas.microsoft.com/office/drawing/2014/main" id="{B22920D5-F00F-6F4C-99ED-0FDF5F76EFCD}"/>
              </a:ext>
            </a:extLst>
          </p:cNvPr>
          <p:cNvSpPr>
            <a:spLocks noChangeArrowheads="1"/>
          </p:cNvSpPr>
          <p:nvPr/>
        </p:nvSpPr>
        <p:spPr bwMode="auto">
          <a:xfrm>
            <a:off x="4224338" y="981076"/>
            <a:ext cx="1079500" cy="1444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6600"/>
          </a:solidFill>
          <a:ln w="9525">
            <a:solidFill>
              <a:schemeClr val="tx1"/>
            </a:solidFill>
            <a:miter lim="800000"/>
            <a:headEnd/>
            <a:tailEnd/>
          </a:ln>
        </p:spPr>
        <p:txBody>
          <a:bodyPr wrap="none" anchor="ctr"/>
          <a:lstStyle/>
          <a:p>
            <a:endParaRPr lang="tr-TR"/>
          </a:p>
        </p:txBody>
      </p:sp>
      <p:sp>
        <p:nvSpPr>
          <p:cNvPr id="41995" name="AutoShape 26">
            <a:extLst>
              <a:ext uri="{FF2B5EF4-FFF2-40B4-BE49-F238E27FC236}">
                <a16:creationId xmlns:a16="http://schemas.microsoft.com/office/drawing/2014/main" id="{D5E891C0-75E4-864B-8638-8667B26AED09}"/>
              </a:ext>
            </a:extLst>
          </p:cNvPr>
          <p:cNvSpPr>
            <a:spLocks noChangeArrowheads="1"/>
          </p:cNvSpPr>
          <p:nvPr/>
        </p:nvSpPr>
        <p:spPr bwMode="auto">
          <a:xfrm>
            <a:off x="6240464" y="1628775"/>
            <a:ext cx="287337" cy="215900"/>
          </a:xfrm>
          <a:prstGeom prst="downArrow">
            <a:avLst>
              <a:gd name="adj1" fmla="val 50000"/>
              <a:gd name="adj2" fmla="val 25000"/>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sp>
        <p:nvSpPr>
          <p:cNvPr id="41996" name="AutoShape 27">
            <a:extLst>
              <a:ext uri="{FF2B5EF4-FFF2-40B4-BE49-F238E27FC236}">
                <a16:creationId xmlns:a16="http://schemas.microsoft.com/office/drawing/2014/main" id="{9F1D97CF-E63F-5349-BB14-BFBB0A0C9E7C}"/>
              </a:ext>
            </a:extLst>
          </p:cNvPr>
          <p:cNvSpPr>
            <a:spLocks noChangeArrowheads="1"/>
          </p:cNvSpPr>
          <p:nvPr/>
        </p:nvSpPr>
        <p:spPr bwMode="auto">
          <a:xfrm>
            <a:off x="3792539" y="3644900"/>
            <a:ext cx="1150937" cy="431800"/>
          </a:xfrm>
          <a:prstGeom prst="leftArrowCallout">
            <a:avLst>
              <a:gd name="adj1" fmla="val 25000"/>
              <a:gd name="adj2" fmla="val 25000"/>
              <a:gd name="adj3" fmla="val 44424"/>
              <a:gd name="adj4" fmla="val 66667"/>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2400" b="1"/>
              <a:t>+</a:t>
            </a:r>
          </a:p>
        </p:txBody>
      </p:sp>
      <p:sp>
        <p:nvSpPr>
          <p:cNvPr id="41997" name="Oval 29">
            <a:extLst>
              <a:ext uri="{FF2B5EF4-FFF2-40B4-BE49-F238E27FC236}">
                <a16:creationId xmlns:a16="http://schemas.microsoft.com/office/drawing/2014/main" id="{92593518-597A-2348-BC06-C960DB02477B}"/>
              </a:ext>
            </a:extLst>
          </p:cNvPr>
          <p:cNvSpPr>
            <a:spLocks noChangeArrowheads="1"/>
          </p:cNvSpPr>
          <p:nvPr/>
        </p:nvSpPr>
        <p:spPr bwMode="auto">
          <a:xfrm>
            <a:off x="8723314" y="3213100"/>
            <a:ext cx="1944687" cy="1296988"/>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200" b="1">
                <a:solidFill>
                  <a:srgbClr val="FFFFFF"/>
                </a:solidFill>
                <a:latin typeface="Comic Sans MS" panose="030F0902030302020204" pitchFamily="66" charset="0"/>
              </a:rPr>
              <a:t>NON-MEGALOBLASTİK </a:t>
            </a:r>
          </a:p>
          <a:p>
            <a:pPr algn="ctr" eaLnBrk="1" hangingPunct="1">
              <a:spcAft>
                <a:spcPct val="0"/>
              </a:spcAft>
              <a:buClrTx/>
              <a:buSzTx/>
              <a:buFontTx/>
              <a:buNone/>
            </a:pPr>
            <a:r>
              <a:rPr lang="tr-TR" altLang="tr-TR" sz="1200" b="1">
                <a:solidFill>
                  <a:srgbClr val="FFFFFF"/>
                </a:solidFill>
                <a:latin typeface="Comic Sans MS" panose="030F0902030302020204" pitchFamily="66" charset="0"/>
              </a:rPr>
              <a:t>ANEMİ</a:t>
            </a:r>
          </a:p>
        </p:txBody>
      </p:sp>
      <p:sp>
        <p:nvSpPr>
          <p:cNvPr id="41998" name="Text Box 30">
            <a:extLst>
              <a:ext uri="{FF2B5EF4-FFF2-40B4-BE49-F238E27FC236}">
                <a16:creationId xmlns:a16="http://schemas.microsoft.com/office/drawing/2014/main" id="{F088CCCB-83EA-904E-824C-7540A2AB9623}"/>
              </a:ext>
            </a:extLst>
          </p:cNvPr>
          <p:cNvSpPr txBox="1">
            <a:spLocks noChangeArrowheads="1"/>
          </p:cNvSpPr>
          <p:nvPr/>
        </p:nvSpPr>
        <p:spPr bwMode="auto">
          <a:xfrm>
            <a:off x="5159375" y="1844675"/>
            <a:ext cx="2125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t>MAKROSİTER ANEMİ</a:t>
            </a:r>
          </a:p>
        </p:txBody>
      </p:sp>
      <p:sp>
        <p:nvSpPr>
          <p:cNvPr id="41999" name="AutoShape 31">
            <a:extLst>
              <a:ext uri="{FF2B5EF4-FFF2-40B4-BE49-F238E27FC236}">
                <a16:creationId xmlns:a16="http://schemas.microsoft.com/office/drawing/2014/main" id="{7FAF98C5-E457-E745-BDD0-69FC1EA0A417}"/>
              </a:ext>
            </a:extLst>
          </p:cNvPr>
          <p:cNvSpPr>
            <a:spLocks noChangeArrowheads="1"/>
          </p:cNvSpPr>
          <p:nvPr/>
        </p:nvSpPr>
        <p:spPr bwMode="auto">
          <a:xfrm>
            <a:off x="7464426" y="3644900"/>
            <a:ext cx="1152525" cy="431800"/>
          </a:xfrm>
          <a:prstGeom prst="rightArrowCallout">
            <a:avLst>
              <a:gd name="adj1" fmla="val 25000"/>
              <a:gd name="adj2" fmla="val 25000"/>
              <a:gd name="adj3" fmla="val 44485"/>
              <a:gd name="adj4" fmla="val 66667"/>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2800" b="1"/>
              <a:t>-</a:t>
            </a:r>
          </a:p>
        </p:txBody>
      </p:sp>
      <p:graphicFrame>
        <p:nvGraphicFramePr>
          <p:cNvPr id="42000" name="Object 2">
            <a:extLst>
              <a:ext uri="{FF2B5EF4-FFF2-40B4-BE49-F238E27FC236}">
                <a16:creationId xmlns:a16="http://schemas.microsoft.com/office/drawing/2014/main" id="{66050A3F-C040-104F-9D40-B2EE1F5DB9C6}"/>
              </a:ext>
            </a:extLst>
          </p:cNvPr>
          <p:cNvGraphicFramePr>
            <a:graphicFrameLocks noChangeAspect="1"/>
          </p:cNvGraphicFramePr>
          <p:nvPr/>
        </p:nvGraphicFramePr>
        <p:xfrm>
          <a:off x="5664200" y="5084764"/>
          <a:ext cx="1727200" cy="1431925"/>
        </p:xfrm>
        <a:graphic>
          <a:graphicData uri="http://schemas.openxmlformats.org/presentationml/2006/ole">
            <mc:AlternateContent xmlns:mc="http://schemas.openxmlformats.org/markup-compatibility/2006">
              <mc:Choice xmlns:v="urn:schemas-microsoft-com:vml" Requires="v">
                <p:oleObj name="Bit Eşlem Resmi" r:id="rId3" imgW="1866900" imgH="1549400" progId="Paint.Picture">
                  <p:embed/>
                </p:oleObj>
              </mc:Choice>
              <mc:Fallback>
                <p:oleObj name="Bit Eşlem Resmi" r:id="rId3" imgW="1866900" imgH="1549400" progId="Paint.Picture">
                  <p:embed/>
                  <p:pic>
                    <p:nvPicPr>
                      <p:cNvPr id="42000" name="Object 2">
                        <a:extLst>
                          <a:ext uri="{FF2B5EF4-FFF2-40B4-BE49-F238E27FC236}">
                            <a16:creationId xmlns:a16="http://schemas.microsoft.com/office/drawing/2014/main" id="{66050A3F-C040-104F-9D40-B2EE1F5DB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5084764"/>
                        <a:ext cx="1727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2001" name="Object 3">
            <a:extLst>
              <a:ext uri="{FF2B5EF4-FFF2-40B4-BE49-F238E27FC236}">
                <a16:creationId xmlns:a16="http://schemas.microsoft.com/office/drawing/2014/main" id="{39CB7CF3-8FB7-D04F-B204-BEF015D182B5}"/>
              </a:ext>
            </a:extLst>
          </p:cNvPr>
          <p:cNvGraphicFramePr>
            <a:graphicFrameLocks noChangeAspect="1"/>
          </p:cNvGraphicFramePr>
          <p:nvPr/>
        </p:nvGraphicFramePr>
        <p:xfrm>
          <a:off x="3648076" y="5084764"/>
          <a:ext cx="1584325" cy="1417637"/>
        </p:xfrm>
        <a:graphic>
          <a:graphicData uri="http://schemas.openxmlformats.org/presentationml/2006/ole">
            <mc:AlternateContent xmlns:mc="http://schemas.openxmlformats.org/markup-compatibility/2006">
              <mc:Choice xmlns:v="urn:schemas-microsoft-com:vml" Requires="v">
                <p:oleObj name="Bit Eşlem Resmi" r:id="rId5" imgW="361950" imgH="323850" progId="Paint.Picture">
                  <p:embed/>
                </p:oleObj>
              </mc:Choice>
              <mc:Fallback>
                <p:oleObj name="Bit Eşlem Resmi" r:id="rId5" imgW="361950" imgH="323850" progId="Paint.Picture">
                  <p:embed/>
                  <p:pic>
                    <p:nvPicPr>
                      <p:cNvPr id="42001" name="Object 3">
                        <a:extLst>
                          <a:ext uri="{FF2B5EF4-FFF2-40B4-BE49-F238E27FC236}">
                            <a16:creationId xmlns:a16="http://schemas.microsoft.com/office/drawing/2014/main" id="{39CB7CF3-8FB7-D04F-B204-BEF015D182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6" y="5084764"/>
                        <a:ext cx="1584325"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2002" name="Object 4">
            <a:extLst>
              <a:ext uri="{FF2B5EF4-FFF2-40B4-BE49-F238E27FC236}">
                <a16:creationId xmlns:a16="http://schemas.microsoft.com/office/drawing/2014/main" id="{E0ADC2B9-3256-2D4A-9597-2BA58F5C90B6}"/>
              </a:ext>
            </a:extLst>
          </p:cNvPr>
          <p:cNvGraphicFramePr>
            <a:graphicFrameLocks noChangeAspect="1"/>
          </p:cNvGraphicFramePr>
          <p:nvPr/>
        </p:nvGraphicFramePr>
        <p:xfrm>
          <a:off x="7824788" y="5157788"/>
          <a:ext cx="1446212" cy="1339850"/>
        </p:xfrm>
        <a:graphic>
          <a:graphicData uri="http://schemas.openxmlformats.org/presentationml/2006/ole">
            <mc:AlternateContent xmlns:mc="http://schemas.openxmlformats.org/markup-compatibility/2006">
              <mc:Choice xmlns:v="urn:schemas-microsoft-com:vml" Requires="v">
                <p:oleObj name="Bit Eşlem Resmi" r:id="rId7" imgW="1936750" imgH="2012950" progId="Paint.Picture">
                  <p:embed/>
                </p:oleObj>
              </mc:Choice>
              <mc:Fallback>
                <p:oleObj name="Bit Eşlem Resmi" r:id="rId7" imgW="1936750" imgH="2012950" progId="Paint.Picture">
                  <p:embed/>
                  <p:pic>
                    <p:nvPicPr>
                      <p:cNvPr id="42002" name="Object 4">
                        <a:extLst>
                          <a:ext uri="{FF2B5EF4-FFF2-40B4-BE49-F238E27FC236}">
                            <a16:creationId xmlns:a16="http://schemas.microsoft.com/office/drawing/2014/main" id="{E0ADC2B9-3256-2D4A-9597-2BA58F5C90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24788" y="5157788"/>
                        <a:ext cx="1446212"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WINDOWS\Desktop\Prof.Dr. Nahide Konuk Dr SKToprak\Sayfa 56 Fig 3.13.jpg">
            <a:extLst>
              <a:ext uri="{FF2B5EF4-FFF2-40B4-BE49-F238E27FC236}">
                <a16:creationId xmlns:a16="http://schemas.microsoft.com/office/drawing/2014/main" id="{E090172D-0CF7-D04B-95B1-C0DDC1545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873"/>
          <a:stretch>
            <a:fillRect/>
          </a:stretch>
        </p:blipFill>
        <p:spPr bwMode="auto">
          <a:xfrm>
            <a:off x="1752600" y="1457326"/>
            <a:ext cx="86106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a:extLst>
              <a:ext uri="{FF2B5EF4-FFF2-40B4-BE49-F238E27FC236}">
                <a16:creationId xmlns:a16="http://schemas.microsoft.com/office/drawing/2014/main" id="{3C106055-63FC-1445-8957-E2DC12BE75C3}"/>
              </a:ext>
            </a:extLst>
          </p:cNvPr>
          <p:cNvSpPr txBox="1">
            <a:spLocks noChangeArrowheads="1"/>
          </p:cNvSpPr>
          <p:nvPr/>
        </p:nvSpPr>
        <p:spPr bwMode="auto">
          <a:xfrm>
            <a:off x="3287713" y="692151"/>
            <a:ext cx="604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2000" b="1">
                <a:latin typeface="Comic Sans MS" panose="030F0902030302020204" pitchFamily="66" charset="0"/>
              </a:rPr>
              <a:t>NON-MEGALOBLASTİK MAKROSİTER ANEMİ</a:t>
            </a:r>
          </a:p>
        </p:txBody>
      </p:sp>
      <p:sp>
        <p:nvSpPr>
          <p:cNvPr id="45058" name="Text Box 5">
            <a:extLst>
              <a:ext uri="{FF2B5EF4-FFF2-40B4-BE49-F238E27FC236}">
                <a16:creationId xmlns:a16="http://schemas.microsoft.com/office/drawing/2014/main" id="{364B2DE2-96CA-A24A-999A-FBC9B91F7C31}"/>
              </a:ext>
            </a:extLst>
          </p:cNvPr>
          <p:cNvSpPr txBox="1">
            <a:spLocks noChangeArrowheads="1"/>
          </p:cNvSpPr>
          <p:nvPr/>
        </p:nvSpPr>
        <p:spPr bwMode="auto">
          <a:xfrm>
            <a:off x="4224339" y="1562100"/>
            <a:ext cx="38068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a:latin typeface="Comic Sans MS" panose="030F0902030302020204" pitchFamily="66" charset="0"/>
              </a:rPr>
              <a:t>MCV ≥ 96 fl</a:t>
            </a:r>
          </a:p>
          <a:p>
            <a:pPr algn="ctr" eaLnBrk="1" hangingPunct="1">
              <a:spcAft>
                <a:spcPct val="0"/>
              </a:spcAft>
              <a:buClrTx/>
              <a:buSzTx/>
              <a:buFontTx/>
              <a:buNone/>
            </a:pPr>
            <a:r>
              <a:rPr lang="tr-TR" altLang="tr-TR">
                <a:latin typeface="Comic Sans MS" panose="030F0902030302020204" pitchFamily="66" charset="0"/>
              </a:rPr>
              <a:t>PY da Megaloblastik değişiklik yok</a:t>
            </a:r>
          </a:p>
        </p:txBody>
      </p:sp>
      <p:sp>
        <p:nvSpPr>
          <p:cNvPr id="45059" name="AutoShape 6">
            <a:extLst>
              <a:ext uri="{FF2B5EF4-FFF2-40B4-BE49-F238E27FC236}">
                <a16:creationId xmlns:a16="http://schemas.microsoft.com/office/drawing/2014/main" id="{074B5A7E-54B5-B141-AD9F-425197011356}"/>
              </a:ext>
            </a:extLst>
          </p:cNvPr>
          <p:cNvSpPr>
            <a:spLocks noChangeArrowheads="1"/>
          </p:cNvSpPr>
          <p:nvPr/>
        </p:nvSpPr>
        <p:spPr bwMode="auto">
          <a:xfrm>
            <a:off x="6024563" y="2349501"/>
            <a:ext cx="215900" cy="574675"/>
          </a:xfrm>
          <a:prstGeom prst="downArrow">
            <a:avLst>
              <a:gd name="adj1" fmla="val 50000"/>
              <a:gd name="adj2" fmla="val 66544"/>
            </a:avLst>
          </a:prstGeom>
          <a:solidFill>
            <a:srgbClr val="0066FF"/>
          </a:solidFill>
          <a:ln w="9525">
            <a:solidFill>
              <a:schemeClr val="tx1"/>
            </a:solidFill>
            <a:miter lim="800000"/>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endParaRPr lang="tr-TR" altLang="tr-TR"/>
          </a:p>
        </p:txBody>
      </p:sp>
      <p:sp>
        <p:nvSpPr>
          <p:cNvPr id="45060" name="Text Box 7">
            <a:extLst>
              <a:ext uri="{FF2B5EF4-FFF2-40B4-BE49-F238E27FC236}">
                <a16:creationId xmlns:a16="http://schemas.microsoft.com/office/drawing/2014/main" id="{14C0D82E-FBF4-794B-8BD1-93C0F8BFD92D}"/>
              </a:ext>
            </a:extLst>
          </p:cNvPr>
          <p:cNvSpPr txBox="1">
            <a:spLocks noChangeArrowheads="1"/>
          </p:cNvSpPr>
          <p:nvPr/>
        </p:nvSpPr>
        <p:spPr bwMode="auto">
          <a:xfrm>
            <a:off x="5232401" y="3068638"/>
            <a:ext cx="180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latin typeface="Comic Sans MS" panose="030F0902030302020204" pitchFamily="66" charset="0"/>
              </a:rPr>
              <a:t>RETİKÜLOSİT</a:t>
            </a:r>
          </a:p>
        </p:txBody>
      </p:sp>
      <p:sp>
        <p:nvSpPr>
          <p:cNvPr id="45061" name="Text Box 8">
            <a:extLst>
              <a:ext uri="{FF2B5EF4-FFF2-40B4-BE49-F238E27FC236}">
                <a16:creationId xmlns:a16="http://schemas.microsoft.com/office/drawing/2014/main" id="{FDB06DE0-6F23-0142-A57F-D3441172F431}"/>
              </a:ext>
            </a:extLst>
          </p:cNvPr>
          <p:cNvSpPr txBox="1">
            <a:spLocks noChangeArrowheads="1"/>
          </p:cNvSpPr>
          <p:nvPr/>
        </p:nvSpPr>
        <p:spPr bwMode="auto">
          <a:xfrm>
            <a:off x="2782888" y="3789363"/>
            <a:ext cx="1077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latin typeface="Comic Sans MS" panose="030F0902030302020204" pitchFamily="66" charset="0"/>
              </a:rPr>
              <a:t>YÜKSEK</a:t>
            </a:r>
          </a:p>
        </p:txBody>
      </p:sp>
      <p:sp>
        <p:nvSpPr>
          <p:cNvPr id="45062" name="Oval 9">
            <a:extLst>
              <a:ext uri="{FF2B5EF4-FFF2-40B4-BE49-F238E27FC236}">
                <a16:creationId xmlns:a16="http://schemas.microsoft.com/office/drawing/2014/main" id="{59A18AF8-F3BF-6D4D-B430-C804BA87B612}"/>
              </a:ext>
            </a:extLst>
          </p:cNvPr>
          <p:cNvSpPr>
            <a:spLocks noChangeArrowheads="1"/>
          </p:cNvSpPr>
          <p:nvPr/>
        </p:nvSpPr>
        <p:spPr bwMode="auto">
          <a:xfrm>
            <a:off x="2208214" y="4868864"/>
            <a:ext cx="2160587" cy="1152525"/>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algn="ctr" eaLnBrk="1" hangingPunct="1">
              <a:spcAft>
                <a:spcPct val="0"/>
              </a:spcAft>
              <a:buClrTx/>
              <a:buSzTx/>
              <a:buFontTx/>
              <a:buNone/>
            </a:pPr>
            <a:r>
              <a:rPr lang="tr-TR" altLang="tr-TR" sz="1600" b="1">
                <a:solidFill>
                  <a:srgbClr val="FFFFFF"/>
                </a:solidFill>
                <a:latin typeface="Comic Sans MS" panose="030F0902030302020204" pitchFamily="66" charset="0"/>
              </a:rPr>
              <a:t>HEMOLİTİK ANEMİ</a:t>
            </a:r>
          </a:p>
          <a:p>
            <a:pPr algn="ctr" eaLnBrk="1" hangingPunct="1">
              <a:spcAft>
                <a:spcPct val="0"/>
              </a:spcAft>
              <a:buClrTx/>
              <a:buSzTx/>
              <a:buFontTx/>
              <a:buNone/>
            </a:pPr>
            <a:r>
              <a:rPr lang="tr-TR" altLang="tr-TR" sz="1600" b="1">
                <a:solidFill>
                  <a:srgbClr val="FFFFFF"/>
                </a:solidFill>
                <a:latin typeface="Comic Sans MS" panose="030F0902030302020204" pitchFamily="66" charset="0"/>
              </a:rPr>
              <a:t>AKUT KAN KAYBI</a:t>
            </a:r>
          </a:p>
        </p:txBody>
      </p:sp>
      <p:sp>
        <p:nvSpPr>
          <p:cNvPr id="45063" name="Text Box 11">
            <a:extLst>
              <a:ext uri="{FF2B5EF4-FFF2-40B4-BE49-F238E27FC236}">
                <a16:creationId xmlns:a16="http://schemas.microsoft.com/office/drawing/2014/main" id="{97F6D25A-3DDD-2547-AFF8-552A863FDC85}"/>
              </a:ext>
            </a:extLst>
          </p:cNvPr>
          <p:cNvSpPr txBox="1">
            <a:spLocks noChangeArrowheads="1"/>
          </p:cNvSpPr>
          <p:nvPr/>
        </p:nvSpPr>
        <p:spPr bwMode="auto">
          <a:xfrm>
            <a:off x="8112126" y="3716338"/>
            <a:ext cx="2081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a:latin typeface="Comic Sans MS" panose="030F0902030302020204" pitchFamily="66" charset="0"/>
              </a:rPr>
              <a:t>NORMAL-DÜŞÜK</a:t>
            </a:r>
          </a:p>
        </p:txBody>
      </p:sp>
      <p:sp>
        <p:nvSpPr>
          <p:cNvPr id="45064" name="Oval 12">
            <a:extLst>
              <a:ext uri="{FF2B5EF4-FFF2-40B4-BE49-F238E27FC236}">
                <a16:creationId xmlns:a16="http://schemas.microsoft.com/office/drawing/2014/main" id="{78FA43A0-906C-AD40-BA69-506CE026565A}"/>
              </a:ext>
            </a:extLst>
          </p:cNvPr>
          <p:cNvSpPr>
            <a:spLocks noChangeArrowheads="1"/>
          </p:cNvSpPr>
          <p:nvPr/>
        </p:nvSpPr>
        <p:spPr bwMode="auto">
          <a:xfrm>
            <a:off x="7535863" y="4724401"/>
            <a:ext cx="2843212" cy="1655763"/>
          </a:xfrm>
          <a:prstGeom prst="ellipse">
            <a:avLst/>
          </a:prstGeom>
          <a:solidFill>
            <a:srgbClr val="800000"/>
          </a:solidFill>
          <a:ln w="9525">
            <a:solidFill>
              <a:schemeClr val="tx1"/>
            </a:solidFill>
            <a:round/>
            <a:headEnd/>
            <a:tailEnd/>
          </a:ln>
        </p:spPr>
        <p:txBody>
          <a:bodyPr wrap="none" anchor="ctr"/>
          <a:lstStyle>
            <a:lvl1pPr>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742950" indent="-28575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defTabSz="457200" fontAlgn="base">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spcAft>
                <a:spcPct val="0"/>
              </a:spcAft>
              <a:buClrTx/>
              <a:buSzTx/>
              <a:buFontTx/>
              <a:buNone/>
            </a:pPr>
            <a:r>
              <a:rPr lang="tr-TR" altLang="tr-TR" sz="1400" b="1">
                <a:solidFill>
                  <a:srgbClr val="FFFFFF"/>
                </a:solidFill>
                <a:latin typeface="Comic Sans MS" panose="030F0902030302020204" pitchFamily="66" charset="0"/>
              </a:rPr>
              <a:t>APLASTİK ANEMİ</a:t>
            </a:r>
          </a:p>
          <a:p>
            <a:pPr eaLnBrk="1" hangingPunct="1">
              <a:spcAft>
                <a:spcPct val="0"/>
              </a:spcAft>
              <a:buClrTx/>
              <a:buSzTx/>
              <a:buFontTx/>
              <a:buNone/>
            </a:pPr>
            <a:r>
              <a:rPr lang="tr-TR" altLang="tr-TR" sz="1400" b="1">
                <a:solidFill>
                  <a:srgbClr val="FFFFFF"/>
                </a:solidFill>
                <a:latin typeface="Comic Sans MS" panose="030F0902030302020204" pitchFamily="66" charset="0"/>
              </a:rPr>
              <a:t>SİROZ</a:t>
            </a:r>
          </a:p>
          <a:p>
            <a:pPr eaLnBrk="1" hangingPunct="1">
              <a:spcAft>
                <a:spcPct val="0"/>
              </a:spcAft>
              <a:buClrTx/>
              <a:buSzTx/>
              <a:buFontTx/>
              <a:buNone/>
            </a:pPr>
            <a:r>
              <a:rPr lang="tr-TR" altLang="tr-TR" sz="1400" b="1">
                <a:solidFill>
                  <a:srgbClr val="FFFFFF"/>
                </a:solidFill>
                <a:latin typeface="Comic Sans MS" panose="030F0902030302020204" pitchFamily="66" charset="0"/>
              </a:rPr>
              <a:t>HİPOTİROİDİ</a:t>
            </a:r>
          </a:p>
          <a:p>
            <a:pPr eaLnBrk="1" hangingPunct="1">
              <a:spcAft>
                <a:spcPct val="0"/>
              </a:spcAft>
              <a:buClrTx/>
              <a:buSzTx/>
              <a:buFontTx/>
              <a:buNone/>
            </a:pPr>
            <a:r>
              <a:rPr lang="tr-TR" altLang="tr-TR" sz="1400" b="1">
                <a:solidFill>
                  <a:srgbClr val="FFFFFF"/>
                </a:solidFill>
                <a:latin typeface="Comic Sans MS" panose="030F0902030302020204" pitchFamily="66" charset="0"/>
              </a:rPr>
              <a:t>MYELOFTİZİK ANEMİ</a:t>
            </a:r>
          </a:p>
        </p:txBody>
      </p:sp>
      <p:sp>
        <p:nvSpPr>
          <p:cNvPr id="45065" name="AutoShape 14">
            <a:extLst>
              <a:ext uri="{FF2B5EF4-FFF2-40B4-BE49-F238E27FC236}">
                <a16:creationId xmlns:a16="http://schemas.microsoft.com/office/drawing/2014/main" id="{EACAE25C-A86B-A046-A556-BCFF3DD4497F}"/>
              </a:ext>
            </a:extLst>
          </p:cNvPr>
          <p:cNvSpPr>
            <a:spLocks noChangeArrowheads="1"/>
          </p:cNvSpPr>
          <p:nvPr/>
        </p:nvSpPr>
        <p:spPr bwMode="auto">
          <a:xfrm>
            <a:off x="4151313" y="3644901"/>
            <a:ext cx="3744912" cy="36036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rgbClr val="0066FF"/>
          </a:solidFill>
          <a:ln w="9525">
            <a:solidFill>
              <a:schemeClr val="tx1"/>
            </a:solidFill>
            <a:miter lim="800000"/>
            <a:headEnd/>
            <a:tailEnd/>
          </a:ln>
        </p:spPr>
        <p:txBody>
          <a:bodyPr wrap="none" anchor="ct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EB1F7F2-673E-C403-2953-114DC8DE6C31}"/>
              </a:ext>
            </a:extLst>
          </p:cNvPr>
          <p:cNvSpPr/>
          <p:nvPr/>
        </p:nvSpPr>
        <p:spPr>
          <a:xfrm>
            <a:off x="1658679" y="361507"/>
            <a:ext cx="11624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Anemi</a:t>
            </a:r>
          </a:p>
        </p:txBody>
      </p:sp>
      <p:sp>
        <p:nvSpPr>
          <p:cNvPr id="3" name="Dikdörtgen 2">
            <a:extLst>
              <a:ext uri="{FF2B5EF4-FFF2-40B4-BE49-F238E27FC236}">
                <a16:creationId xmlns:a16="http://schemas.microsoft.com/office/drawing/2014/main" id="{3A901FD9-512F-FDF9-E191-D59AE4BFCC73}"/>
              </a:ext>
            </a:extLst>
          </p:cNvPr>
          <p:cNvSpPr/>
          <p:nvPr/>
        </p:nvSpPr>
        <p:spPr>
          <a:xfrm>
            <a:off x="1658679" y="1088065"/>
            <a:ext cx="11624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dirty="0" err="1">
                <a:ln w="0"/>
                <a:solidFill>
                  <a:schemeClr val="tx1"/>
                </a:solidFill>
                <a:effectLst>
                  <a:outerShdw blurRad="38100" dist="19050" dir="2700000" algn="tl" rotWithShape="0">
                    <a:schemeClr val="dk1">
                      <a:alpha val="40000"/>
                    </a:schemeClr>
                  </a:outerShdw>
                </a:effectLst>
              </a:rPr>
              <a:t>Wbc</a:t>
            </a:r>
            <a:r>
              <a:rPr lang="tr-TR" dirty="0">
                <a:ln w="0"/>
                <a:solidFill>
                  <a:schemeClr val="tx1"/>
                </a:solidFill>
                <a:effectLst>
                  <a:outerShdw blurRad="38100" dist="19050" dir="2700000" algn="tl" rotWithShape="0">
                    <a:schemeClr val="dk1">
                      <a:alpha val="40000"/>
                    </a:schemeClr>
                  </a:outerShdw>
                </a:effectLst>
              </a:rPr>
              <a:t> ve </a:t>
            </a:r>
            <a:r>
              <a:rPr lang="tr-TR" dirty="0" err="1">
                <a:ln w="0"/>
                <a:solidFill>
                  <a:schemeClr val="tx1"/>
                </a:solidFill>
                <a:effectLst>
                  <a:outerShdw blurRad="38100" dist="19050" dir="2700000" algn="tl" rotWithShape="0">
                    <a:schemeClr val="dk1">
                      <a:alpha val="40000"/>
                    </a:schemeClr>
                  </a:outerShdw>
                </a:effectLst>
              </a:rPr>
              <a:t>Plt</a:t>
            </a:r>
            <a:r>
              <a:rPr lang="tr-TR" dirty="0">
                <a:ln w="0"/>
                <a:solidFill>
                  <a:schemeClr val="tx1"/>
                </a:solidFill>
                <a:effectLst>
                  <a:outerShdw blurRad="38100" dist="19050" dir="2700000" algn="tl" rotWithShape="0">
                    <a:schemeClr val="dk1">
                      <a:alpha val="40000"/>
                    </a:schemeClr>
                  </a:outerShdw>
                </a:effectLst>
              </a:rPr>
              <a:t> bak</a:t>
            </a:r>
          </a:p>
        </p:txBody>
      </p:sp>
      <p:cxnSp>
        <p:nvCxnSpPr>
          <p:cNvPr id="5" name="Düz Bağlayıcı 4">
            <a:extLst>
              <a:ext uri="{FF2B5EF4-FFF2-40B4-BE49-F238E27FC236}">
                <a16:creationId xmlns:a16="http://schemas.microsoft.com/office/drawing/2014/main" id="{AD01DFA0-0BB4-BC16-BCDE-FDC780085B8E}"/>
              </a:ext>
            </a:extLst>
          </p:cNvPr>
          <p:cNvCxnSpPr>
            <a:stCxn id="2" idx="2"/>
            <a:endCxn id="3" idx="0"/>
          </p:cNvCxnSpPr>
          <p:nvPr/>
        </p:nvCxnSpPr>
        <p:spPr>
          <a:xfrm>
            <a:off x="2239926" y="857693"/>
            <a:ext cx="0" cy="230372"/>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3076F47E-71DC-E303-42F7-F104028A3573}"/>
              </a:ext>
            </a:extLst>
          </p:cNvPr>
          <p:cNvCxnSpPr>
            <a:cxnSpLocks/>
          </p:cNvCxnSpPr>
          <p:nvPr/>
        </p:nvCxnSpPr>
        <p:spPr>
          <a:xfrm flipH="1">
            <a:off x="2821172" y="1336158"/>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DF6CA1F9-A84A-E07A-19F7-142A953B084A}"/>
              </a:ext>
            </a:extLst>
          </p:cNvPr>
          <p:cNvSpPr/>
          <p:nvPr/>
        </p:nvSpPr>
        <p:spPr>
          <a:xfrm rot="3110179">
            <a:off x="3609978" y="1017419"/>
            <a:ext cx="786255" cy="7818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1DC6FFB5-3204-222E-410C-9576055A21C0}"/>
              </a:ext>
            </a:extLst>
          </p:cNvPr>
          <p:cNvSpPr txBox="1"/>
          <p:nvPr/>
        </p:nvSpPr>
        <p:spPr>
          <a:xfrm>
            <a:off x="3638776" y="1228436"/>
            <a:ext cx="785812" cy="215444"/>
          </a:xfrm>
          <a:prstGeom prst="rect">
            <a:avLst/>
          </a:prstGeom>
          <a:noFill/>
        </p:spPr>
        <p:txBody>
          <a:bodyPr wrap="square" rtlCol="0">
            <a:spAutoFit/>
          </a:bodyPr>
          <a:lstStyle/>
          <a:p>
            <a:r>
              <a:rPr lang="tr-TR" sz="800" b="1" dirty="0"/>
              <a:t>Pansitopeni</a:t>
            </a:r>
          </a:p>
        </p:txBody>
      </p:sp>
      <p:cxnSp>
        <p:nvCxnSpPr>
          <p:cNvPr id="11" name="Düz Bağlayıcı 10">
            <a:extLst>
              <a:ext uri="{FF2B5EF4-FFF2-40B4-BE49-F238E27FC236}">
                <a16:creationId xmlns:a16="http://schemas.microsoft.com/office/drawing/2014/main" id="{DC4F4F60-68FA-163A-171F-C3A2890AECC6}"/>
              </a:ext>
            </a:extLst>
          </p:cNvPr>
          <p:cNvCxnSpPr>
            <a:cxnSpLocks/>
          </p:cNvCxnSpPr>
          <p:nvPr/>
        </p:nvCxnSpPr>
        <p:spPr>
          <a:xfrm flipH="1">
            <a:off x="4553390" y="145368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Resim 13" descr="metin, yazı tipi, ekran görüntüsü içeren bir resim&#10;&#10;Yapay zeka tarafından oluşturulmuş içerik yanlış olabilir.">
            <a:extLst>
              <a:ext uri="{FF2B5EF4-FFF2-40B4-BE49-F238E27FC236}">
                <a16:creationId xmlns:a16="http://schemas.microsoft.com/office/drawing/2014/main" id="{D482D133-7DF9-F6ED-B369-2FA19B2EFB46}"/>
              </a:ext>
            </a:extLst>
          </p:cNvPr>
          <p:cNvPicPr>
            <a:picLocks noChangeAspect="1"/>
          </p:cNvPicPr>
          <p:nvPr/>
        </p:nvPicPr>
        <p:blipFill>
          <a:blip r:embed="rId2"/>
          <a:stretch>
            <a:fillRect/>
          </a:stretch>
        </p:blipFill>
        <p:spPr>
          <a:xfrm>
            <a:off x="5182649" y="767882"/>
            <a:ext cx="3162300" cy="1371600"/>
          </a:xfrm>
          <a:prstGeom prst="rect">
            <a:avLst/>
          </a:prstGeom>
        </p:spPr>
      </p:pic>
      <p:cxnSp>
        <p:nvCxnSpPr>
          <p:cNvPr id="15" name="Düz Bağlayıcı 14">
            <a:extLst>
              <a:ext uri="{FF2B5EF4-FFF2-40B4-BE49-F238E27FC236}">
                <a16:creationId xmlns:a16="http://schemas.microsoft.com/office/drawing/2014/main" id="{48C80554-6741-DADB-F5EC-55296BB71C76}"/>
              </a:ext>
            </a:extLst>
          </p:cNvPr>
          <p:cNvCxnSpPr>
            <a:cxnSpLocks/>
          </p:cNvCxnSpPr>
          <p:nvPr/>
        </p:nvCxnSpPr>
        <p:spPr>
          <a:xfrm flipH="1">
            <a:off x="2821171" y="1584251"/>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C1A12262-E56A-2897-8751-39526B4896E5}"/>
              </a:ext>
            </a:extLst>
          </p:cNvPr>
          <p:cNvCxnSpPr>
            <a:cxnSpLocks/>
          </p:cNvCxnSpPr>
          <p:nvPr/>
        </p:nvCxnSpPr>
        <p:spPr>
          <a:xfrm flipV="1">
            <a:off x="3450430" y="1584251"/>
            <a:ext cx="0" cy="1680443"/>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DD68B37C-B540-E4F1-F8A6-A6FD37018B0E}"/>
              </a:ext>
            </a:extLst>
          </p:cNvPr>
          <p:cNvCxnSpPr>
            <a:cxnSpLocks/>
          </p:cNvCxnSpPr>
          <p:nvPr/>
        </p:nvCxnSpPr>
        <p:spPr>
          <a:xfrm flipH="1">
            <a:off x="3450430" y="3250407"/>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Dikdörtgen 21">
            <a:extLst>
              <a:ext uri="{FF2B5EF4-FFF2-40B4-BE49-F238E27FC236}">
                <a16:creationId xmlns:a16="http://schemas.microsoft.com/office/drawing/2014/main" id="{BD64DDBC-CEF0-7EF5-EA34-5613194A9845}"/>
              </a:ext>
            </a:extLst>
          </p:cNvPr>
          <p:cNvSpPr/>
          <p:nvPr/>
        </p:nvSpPr>
        <p:spPr>
          <a:xfrm rot="3110179">
            <a:off x="4281436" y="2803437"/>
            <a:ext cx="953207" cy="97642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23" name="Metin kutusu 22">
            <a:extLst>
              <a:ext uri="{FF2B5EF4-FFF2-40B4-BE49-F238E27FC236}">
                <a16:creationId xmlns:a16="http://schemas.microsoft.com/office/drawing/2014/main" id="{5254DC9A-7B41-B0AA-523D-F559F127A2F7}"/>
              </a:ext>
            </a:extLst>
          </p:cNvPr>
          <p:cNvSpPr txBox="1"/>
          <p:nvPr/>
        </p:nvSpPr>
        <p:spPr>
          <a:xfrm>
            <a:off x="4265641" y="3106216"/>
            <a:ext cx="1013589" cy="338554"/>
          </a:xfrm>
          <a:prstGeom prst="rect">
            <a:avLst/>
          </a:prstGeom>
          <a:noFill/>
        </p:spPr>
        <p:txBody>
          <a:bodyPr wrap="square" rtlCol="0">
            <a:spAutoFit/>
          </a:bodyPr>
          <a:lstStyle/>
          <a:p>
            <a:r>
              <a:rPr lang="tr-TR" sz="800" b="1" dirty="0"/>
              <a:t>Anemi-Trombositopeni</a:t>
            </a:r>
          </a:p>
        </p:txBody>
      </p:sp>
      <p:pic>
        <p:nvPicPr>
          <p:cNvPr id="25" name="Resim 24" descr="metin, ekran görüntüsü, yazı tipi, sayı, numara içeren bir resim&#10;&#10;Yapay zeka tarafından oluşturulmuş içerik yanlış olabilir.">
            <a:extLst>
              <a:ext uri="{FF2B5EF4-FFF2-40B4-BE49-F238E27FC236}">
                <a16:creationId xmlns:a16="http://schemas.microsoft.com/office/drawing/2014/main" id="{9E1A2BC1-3917-AF7F-DC7B-D54DDB01D520}"/>
              </a:ext>
            </a:extLst>
          </p:cNvPr>
          <p:cNvPicPr>
            <a:picLocks noChangeAspect="1"/>
          </p:cNvPicPr>
          <p:nvPr/>
        </p:nvPicPr>
        <p:blipFill>
          <a:blip r:embed="rId3"/>
          <a:stretch>
            <a:fillRect/>
          </a:stretch>
        </p:blipFill>
        <p:spPr>
          <a:xfrm>
            <a:off x="6058504" y="2758970"/>
            <a:ext cx="3162300" cy="1371600"/>
          </a:xfrm>
          <a:prstGeom prst="rect">
            <a:avLst/>
          </a:prstGeom>
        </p:spPr>
      </p:pic>
      <p:cxnSp>
        <p:nvCxnSpPr>
          <p:cNvPr id="26" name="Düz Bağlayıcı 25">
            <a:extLst>
              <a:ext uri="{FF2B5EF4-FFF2-40B4-BE49-F238E27FC236}">
                <a16:creationId xmlns:a16="http://schemas.microsoft.com/office/drawing/2014/main" id="{C4164A94-8F52-FC16-F801-0516E4B262ED}"/>
              </a:ext>
            </a:extLst>
          </p:cNvPr>
          <p:cNvCxnSpPr>
            <a:cxnSpLocks/>
          </p:cNvCxnSpPr>
          <p:nvPr/>
        </p:nvCxnSpPr>
        <p:spPr>
          <a:xfrm flipH="1">
            <a:off x="5436393" y="337773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a:extLst>
              <a:ext uri="{FF2B5EF4-FFF2-40B4-BE49-F238E27FC236}">
                <a16:creationId xmlns:a16="http://schemas.microsoft.com/office/drawing/2014/main" id="{CB844CE5-2964-837B-7632-07C42E8E3AB8}"/>
              </a:ext>
            </a:extLst>
          </p:cNvPr>
          <p:cNvCxnSpPr>
            <a:cxnSpLocks/>
          </p:cNvCxnSpPr>
          <p:nvPr/>
        </p:nvCxnSpPr>
        <p:spPr>
          <a:xfrm flipV="1">
            <a:off x="2239925" y="1584250"/>
            <a:ext cx="0" cy="3530675"/>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Dikdörtgen 28">
            <a:extLst>
              <a:ext uri="{FF2B5EF4-FFF2-40B4-BE49-F238E27FC236}">
                <a16:creationId xmlns:a16="http://schemas.microsoft.com/office/drawing/2014/main" id="{EE58579F-B0D9-D0A5-2D64-7C1B23C1983C}"/>
              </a:ext>
            </a:extLst>
          </p:cNvPr>
          <p:cNvSpPr/>
          <p:nvPr/>
        </p:nvSpPr>
        <p:spPr>
          <a:xfrm rot="3110179">
            <a:off x="1780116" y="5274653"/>
            <a:ext cx="786255" cy="781855"/>
          </a:xfrm>
          <a:prstGeom prst="rec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30" name="Metin kutusu 29">
            <a:extLst>
              <a:ext uri="{FF2B5EF4-FFF2-40B4-BE49-F238E27FC236}">
                <a16:creationId xmlns:a16="http://schemas.microsoft.com/office/drawing/2014/main" id="{20466C3D-B29E-350C-B51F-8F50E5DEA7E9}"/>
              </a:ext>
            </a:extLst>
          </p:cNvPr>
          <p:cNvSpPr txBox="1"/>
          <p:nvPr/>
        </p:nvSpPr>
        <p:spPr>
          <a:xfrm>
            <a:off x="1844634" y="5485670"/>
            <a:ext cx="785812" cy="215444"/>
          </a:xfrm>
          <a:prstGeom prst="rect">
            <a:avLst/>
          </a:prstGeom>
          <a:noFill/>
        </p:spPr>
        <p:txBody>
          <a:bodyPr wrap="square" rtlCol="0">
            <a:spAutoFit/>
          </a:bodyPr>
          <a:lstStyle/>
          <a:p>
            <a:r>
              <a:rPr lang="tr-TR" sz="800" b="1" dirty="0"/>
              <a:t>İzole Anemi</a:t>
            </a:r>
          </a:p>
        </p:txBody>
      </p:sp>
      <p:cxnSp>
        <p:nvCxnSpPr>
          <p:cNvPr id="31" name="Düz Bağlayıcı 30">
            <a:extLst>
              <a:ext uri="{FF2B5EF4-FFF2-40B4-BE49-F238E27FC236}">
                <a16:creationId xmlns:a16="http://schemas.microsoft.com/office/drawing/2014/main" id="{7E7F1806-F382-6DC7-8E95-10436E973715}"/>
              </a:ext>
            </a:extLst>
          </p:cNvPr>
          <p:cNvCxnSpPr>
            <a:cxnSpLocks/>
          </p:cNvCxnSpPr>
          <p:nvPr/>
        </p:nvCxnSpPr>
        <p:spPr>
          <a:xfrm flipH="1">
            <a:off x="2723528" y="571540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Dikdörtgen 31">
            <a:extLst>
              <a:ext uri="{FF2B5EF4-FFF2-40B4-BE49-F238E27FC236}">
                <a16:creationId xmlns:a16="http://schemas.microsoft.com/office/drawing/2014/main" id="{86D113A9-0D3A-6526-5094-9FD9EAB81F3D}"/>
              </a:ext>
            </a:extLst>
          </p:cNvPr>
          <p:cNvSpPr/>
          <p:nvPr/>
        </p:nvSpPr>
        <p:spPr>
          <a:xfrm>
            <a:off x="3373607" y="5453021"/>
            <a:ext cx="21127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dirty="0" err="1">
                <a:ln w="0"/>
                <a:solidFill>
                  <a:schemeClr val="tx1"/>
                </a:solidFill>
                <a:effectLst>
                  <a:outerShdw blurRad="38100" dist="19050" dir="2700000" algn="tl" rotWithShape="0">
                    <a:schemeClr val="dk1">
                      <a:alpha val="40000"/>
                    </a:schemeClr>
                  </a:outerShdw>
                </a:effectLst>
              </a:rPr>
              <a:t>Retikülosit</a:t>
            </a:r>
            <a:r>
              <a:rPr lang="tr-TR" dirty="0">
                <a:ln w="0"/>
                <a:solidFill>
                  <a:schemeClr val="tx1"/>
                </a:solidFill>
                <a:effectLst>
                  <a:outerShdw blurRad="38100" dist="19050" dir="2700000" algn="tl" rotWithShape="0">
                    <a:schemeClr val="dk1">
                      <a:alpha val="40000"/>
                    </a:schemeClr>
                  </a:outerShdw>
                </a:effectLst>
              </a:rPr>
              <a:t> Üretim İndeksi</a:t>
            </a:r>
          </a:p>
        </p:txBody>
      </p:sp>
      <p:cxnSp>
        <p:nvCxnSpPr>
          <p:cNvPr id="34" name="Düz Bağlayıcı 33">
            <a:extLst>
              <a:ext uri="{FF2B5EF4-FFF2-40B4-BE49-F238E27FC236}">
                <a16:creationId xmlns:a16="http://schemas.microsoft.com/office/drawing/2014/main" id="{ACCC9FB3-762E-4C08-B0D8-FC7603845889}"/>
              </a:ext>
            </a:extLst>
          </p:cNvPr>
          <p:cNvCxnSpPr>
            <a:stCxn id="2" idx="1"/>
          </p:cNvCxnSpPr>
          <p:nvPr/>
        </p:nvCxnSpPr>
        <p:spPr>
          <a:xfrm flipH="1">
            <a:off x="978694" y="609600"/>
            <a:ext cx="679985" cy="40481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Dikdörtgen 34">
            <a:extLst>
              <a:ext uri="{FF2B5EF4-FFF2-40B4-BE49-F238E27FC236}">
                <a16:creationId xmlns:a16="http://schemas.microsoft.com/office/drawing/2014/main" id="{10F5D5AB-F6DD-0EA1-2553-0B54C76892C5}"/>
              </a:ext>
            </a:extLst>
          </p:cNvPr>
          <p:cNvSpPr/>
          <p:nvPr/>
        </p:nvSpPr>
        <p:spPr>
          <a:xfrm>
            <a:off x="268645" y="1014413"/>
            <a:ext cx="1162493" cy="496186"/>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pPr algn="ctr"/>
            <a:r>
              <a:rPr lang="tr-TR" sz="1200" dirty="0">
                <a:ln w="0"/>
                <a:solidFill>
                  <a:schemeClr val="tx1"/>
                </a:solidFill>
                <a:effectLst>
                  <a:outerShdw blurRad="38100" dist="19050" dir="2700000" algn="tl" rotWithShape="0">
                    <a:schemeClr val="dk1">
                      <a:alpha val="40000"/>
                    </a:schemeClr>
                  </a:outerShdw>
                </a:effectLst>
                <a:highlight>
                  <a:srgbClr val="FFFF00"/>
                </a:highlight>
              </a:rPr>
              <a:t>Kan kaybını dışla</a:t>
            </a:r>
          </a:p>
        </p:txBody>
      </p:sp>
    </p:spTree>
    <p:extLst>
      <p:ext uri="{BB962C8B-B14F-4D97-AF65-F5344CB8AC3E}">
        <p14:creationId xmlns:p14="http://schemas.microsoft.com/office/powerpoint/2010/main" val="213481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929C1E-D8F4-4A72-B3A3-525B158CC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A15C340-412E-162B-7F97-D77BEC0F7B40}"/>
              </a:ext>
            </a:extLst>
          </p:cNvPr>
          <p:cNvSpPr>
            <a:spLocks noGrp="1"/>
          </p:cNvSpPr>
          <p:nvPr>
            <p:ph type="title"/>
          </p:nvPr>
        </p:nvSpPr>
        <p:spPr>
          <a:xfrm>
            <a:off x="962264" y="573349"/>
            <a:ext cx="3266037" cy="459440"/>
          </a:xfrm>
        </p:spPr>
        <p:txBody>
          <a:bodyPr anchor="b">
            <a:noAutofit/>
          </a:bodyPr>
          <a:lstStyle/>
          <a:p>
            <a:r>
              <a:rPr lang="tr-TR" dirty="0"/>
              <a:t>Akut kan kaybı</a:t>
            </a:r>
          </a:p>
        </p:txBody>
      </p:sp>
      <p:sp>
        <p:nvSpPr>
          <p:cNvPr id="11" name="Freeform: Shape 10">
            <a:extLst>
              <a:ext uri="{FF2B5EF4-FFF2-40B4-BE49-F238E27FC236}">
                <a16:creationId xmlns:a16="http://schemas.microsoft.com/office/drawing/2014/main" id="{4688C57F-18E6-4B7B-896C-59DF44273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İçerik Yer Tutucusu 2">
            <a:extLst>
              <a:ext uri="{FF2B5EF4-FFF2-40B4-BE49-F238E27FC236}">
                <a16:creationId xmlns:a16="http://schemas.microsoft.com/office/drawing/2014/main" id="{CB4DAE6C-0CFF-0101-8228-B472DE4BF793}"/>
              </a:ext>
            </a:extLst>
          </p:cNvPr>
          <p:cNvGraphicFramePr>
            <a:graphicFrameLocks noGrp="1"/>
          </p:cNvGraphicFramePr>
          <p:nvPr>
            <p:ph idx="1"/>
            <p:extLst>
              <p:ext uri="{D42A27DB-BD31-4B8C-83A1-F6EECF244321}">
                <p14:modId xmlns:p14="http://schemas.microsoft.com/office/powerpoint/2010/main" val="4172025399"/>
              </p:ext>
            </p:extLst>
          </p:nvPr>
        </p:nvGraphicFramePr>
        <p:xfrm>
          <a:off x="5190565" y="809625"/>
          <a:ext cx="5787020" cy="514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 3">
            <a:extLst>
              <a:ext uri="{FF2B5EF4-FFF2-40B4-BE49-F238E27FC236}">
                <a16:creationId xmlns:a16="http://schemas.microsoft.com/office/drawing/2014/main" id="{7C1848B4-1545-7D15-3902-59159DCC2553}"/>
              </a:ext>
            </a:extLst>
          </p:cNvPr>
          <p:cNvGrpSpPr/>
          <p:nvPr/>
        </p:nvGrpSpPr>
        <p:grpSpPr>
          <a:xfrm>
            <a:off x="483633" y="1301197"/>
            <a:ext cx="3559730" cy="2087012"/>
            <a:chOff x="0" y="98572"/>
            <a:chExt cx="1309841" cy="785904"/>
          </a:xfrm>
        </p:grpSpPr>
        <p:sp>
          <p:nvSpPr>
            <p:cNvPr id="6" name="Dikdörtgen 5">
              <a:extLst>
                <a:ext uri="{FF2B5EF4-FFF2-40B4-BE49-F238E27FC236}">
                  <a16:creationId xmlns:a16="http://schemas.microsoft.com/office/drawing/2014/main" id="{F4D127DE-FB98-E355-7C23-2E6AA12F4403}"/>
                </a:ext>
              </a:extLst>
            </p:cNvPr>
            <p:cNvSpPr/>
            <p:nvPr/>
          </p:nvSpPr>
          <p:spPr>
            <a:xfrm>
              <a:off x="0" y="98572"/>
              <a:ext cx="1309841" cy="785904"/>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tr-TR"/>
            </a:p>
          </p:txBody>
        </p:sp>
        <p:sp>
          <p:nvSpPr>
            <p:cNvPr id="7" name="Metin kutusu 6">
              <a:extLst>
                <a:ext uri="{FF2B5EF4-FFF2-40B4-BE49-F238E27FC236}">
                  <a16:creationId xmlns:a16="http://schemas.microsoft.com/office/drawing/2014/main" id="{DE448073-CCA8-BC75-AE3C-583F53DE6AD6}"/>
                </a:ext>
              </a:extLst>
            </p:cNvPr>
            <p:cNvSpPr txBox="1"/>
            <p:nvPr/>
          </p:nvSpPr>
          <p:spPr>
            <a:xfrm>
              <a:off x="0" y="98572"/>
              <a:ext cx="1309841" cy="7859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183" tIns="67372" rIns="64183" bIns="67372" numCol="1" spcCol="1270" anchor="ctr" anchorCtr="0">
              <a:noAutofit/>
            </a:bodyPr>
            <a:lstStyle/>
            <a:p>
              <a:pPr marL="0" lvl="0" indent="0" algn="ctr" defTabSz="533400">
                <a:lnSpc>
                  <a:spcPct val="90000"/>
                </a:lnSpc>
                <a:spcBef>
                  <a:spcPct val="0"/>
                </a:spcBef>
                <a:spcAft>
                  <a:spcPct val="35000"/>
                </a:spcAft>
                <a:buNone/>
              </a:pPr>
              <a:r>
                <a:rPr lang="tr-TR" sz="2400" b="1" kern="1200" dirty="0"/>
                <a:t>Hastalar her zaman akut kan kaybı belirtileri ve semptomları açısından değerlendirilmelidir</a:t>
              </a:r>
              <a:endParaRPr lang="en-US" sz="2400" b="1" kern="1200" dirty="0"/>
            </a:p>
          </p:txBody>
        </p:sp>
      </p:grpSp>
      <p:grpSp>
        <p:nvGrpSpPr>
          <p:cNvPr id="8" name="Grup 7">
            <a:extLst>
              <a:ext uri="{FF2B5EF4-FFF2-40B4-BE49-F238E27FC236}">
                <a16:creationId xmlns:a16="http://schemas.microsoft.com/office/drawing/2014/main" id="{3E6A518F-F8E7-8D1B-7066-98456009B981}"/>
              </a:ext>
            </a:extLst>
          </p:cNvPr>
          <p:cNvGrpSpPr/>
          <p:nvPr/>
        </p:nvGrpSpPr>
        <p:grpSpPr>
          <a:xfrm>
            <a:off x="907256" y="4452653"/>
            <a:ext cx="3636169" cy="1719547"/>
            <a:chOff x="4105226" y="4138941"/>
            <a:chExt cx="1659885" cy="995931"/>
          </a:xfrm>
        </p:grpSpPr>
        <p:sp>
          <p:nvSpPr>
            <p:cNvPr id="10" name="Dikdörtgen 9">
              <a:extLst>
                <a:ext uri="{FF2B5EF4-FFF2-40B4-BE49-F238E27FC236}">
                  <a16:creationId xmlns:a16="http://schemas.microsoft.com/office/drawing/2014/main" id="{9504A0EA-D05D-DE7F-3AAF-B7FE29D7F6BE}"/>
                </a:ext>
              </a:extLst>
            </p:cNvPr>
            <p:cNvSpPr/>
            <p:nvPr/>
          </p:nvSpPr>
          <p:spPr>
            <a:xfrm>
              <a:off x="4105226" y="4138941"/>
              <a:ext cx="1659885" cy="995931"/>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tr-TR"/>
            </a:p>
          </p:txBody>
        </p:sp>
        <p:sp>
          <p:nvSpPr>
            <p:cNvPr id="12" name="Metin kutusu 11">
              <a:extLst>
                <a:ext uri="{FF2B5EF4-FFF2-40B4-BE49-F238E27FC236}">
                  <a16:creationId xmlns:a16="http://schemas.microsoft.com/office/drawing/2014/main" id="{01959130-6FF0-940A-B2C8-3F797BD40ADD}"/>
                </a:ext>
              </a:extLst>
            </p:cNvPr>
            <p:cNvSpPr txBox="1"/>
            <p:nvPr/>
          </p:nvSpPr>
          <p:spPr>
            <a:xfrm>
              <a:off x="4105226" y="4138941"/>
              <a:ext cx="1659885" cy="995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1336" tIns="85376" rIns="81336" bIns="85376" numCol="1" spcCol="1270" anchor="ctr" anchorCtr="0">
              <a:noAutofit/>
            </a:bodyPr>
            <a:lstStyle/>
            <a:p>
              <a:pPr marL="0" lvl="0" indent="0" algn="ctr" defTabSz="533400">
                <a:lnSpc>
                  <a:spcPct val="90000"/>
                </a:lnSpc>
                <a:spcBef>
                  <a:spcPct val="0"/>
                </a:spcBef>
                <a:spcAft>
                  <a:spcPct val="35000"/>
                </a:spcAft>
                <a:buNone/>
              </a:pPr>
              <a:r>
                <a:rPr lang="tr-TR" kern="1200" dirty="0">
                  <a:solidFill>
                    <a:schemeClr val="tx1"/>
                  </a:solidFill>
                  <a:highlight>
                    <a:srgbClr val="FFFF00"/>
                  </a:highlight>
                </a:rPr>
                <a:t>Akut kan kaybı dışlandıktan sonra, bir sonraki kritik adım, </a:t>
              </a:r>
              <a:r>
                <a:rPr lang="tr-TR" kern="1200" dirty="0" err="1">
                  <a:solidFill>
                    <a:schemeClr val="tx1"/>
                  </a:solidFill>
                  <a:highlight>
                    <a:srgbClr val="FFFF00"/>
                  </a:highlight>
                </a:rPr>
                <a:t>retikülosit</a:t>
              </a:r>
              <a:r>
                <a:rPr lang="tr-TR" kern="1200" dirty="0">
                  <a:solidFill>
                    <a:schemeClr val="tx1"/>
                  </a:solidFill>
                  <a:highlight>
                    <a:srgbClr val="FFFF00"/>
                  </a:highlight>
                </a:rPr>
                <a:t> sayımı kontrol edilerek yetersiz üretimi hemolizden ayırmaktır:</a:t>
              </a:r>
              <a:endParaRPr lang="en-US" kern="1200" dirty="0">
                <a:solidFill>
                  <a:schemeClr val="tx1"/>
                </a:solidFill>
                <a:highlight>
                  <a:srgbClr val="FFFF00"/>
                </a:highlight>
              </a:endParaRPr>
            </a:p>
          </p:txBody>
        </p:sp>
      </p:grpSp>
    </p:spTree>
    <p:extLst>
      <p:ext uri="{BB962C8B-B14F-4D97-AF65-F5344CB8AC3E}">
        <p14:creationId xmlns:p14="http://schemas.microsoft.com/office/powerpoint/2010/main" val="1990966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D21168-AAE4-A714-D727-20E02C2EDC04}"/>
              </a:ext>
            </a:extLst>
          </p:cNvPr>
          <p:cNvSpPr>
            <a:spLocks noGrp="1"/>
          </p:cNvSpPr>
          <p:nvPr>
            <p:ph type="title"/>
          </p:nvPr>
        </p:nvSpPr>
        <p:spPr>
          <a:xfrm>
            <a:off x="1077362" y="720434"/>
            <a:ext cx="9950103" cy="944060"/>
          </a:xfrm>
        </p:spPr>
        <p:txBody>
          <a:bodyPr>
            <a:noAutofit/>
          </a:bodyPr>
          <a:lstStyle/>
          <a:p>
            <a:r>
              <a:rPr lang="tr-TR" sz="1600" dirty="0"/>
              <a:t>A. Düşük veya normal </a:t>
            </a:r>
            <a:r>
              <a:rPr lang="tr-TR" sz="1600" dirty="0" err="1"/>
              <a:t>retikülosit</a:t>
            </a:r>
            <a:r>
              <a:rPr lang="tr-TR" sz="1600" dirty="0"/>
              <a:t> sayıları</a:t>
            </a:r>
            <a:r>
              <a:rPr lang="tr-TR" sz="1600" b="0" dirty="0"/>
              <a:t> yetersiz üretim anemilerinde görülür.</a:t>
            </a:r>
            <a:br>
              <a:rPr lang="tr-TR" sz="1600" dirty="0"/>
            </a:br>
            <a:r>
              <a:rPr lang="tr-TR" sz="1600" dirty="0"/>
              <a:t>B. Yüksek </a:t>
            </a:r>
            <a:r>
              <a:rPr lang="tr-TR" sz="1600" dirty="0" err="1"/>
              <a:t>retikülosit</a:t>
            </a:r>
            <a:r>
              <a:rPr lang="tr-TR" sz="1600" dirty="0"/>
              <a:t> sayıları</a:t>
            </a:r>
            <a:r>
              <a:rPr lang="tr-TR" sz="1600" b="0" dirty="0"/>
              <a:t> kemik iliğinin kan kaybına, hemolize veya demir, B12 vitamini ya da </a:t>
            </a:r>
            <a:r>
              <a:rPr lang="tr-TR" sz="1600" b="0" dirty="0" err="1"/>
              <a:t>folat</a:t>
            </a:r>
            <a:r>
              <a:rPr lang="tr-TR" sz="1600" b="0" dirty="0"/>
              <a:t> replasmanına normal yanıt verdiği durumlarda görülür.</a:t>
            </a:r>
            <a:endParaRPr lang="tr-TR" sz="1600" dirty="0"/>
          </a:p>
        </p:txBody>
      </p:sp>
      <p:sp>
        <p:nvSpPr>
          <p:cNvPr id="3" name="İçerik Yer Tutucusu 2">
            <a:extLst>
              <a:ext uri="{FF2B5EF4-FFF2-40B4-BE49-F238E27FC236}">
                <a16:creationId xmlns:a16="http://schemas.microsoft.com/office/drawing/2014/main" id="{8AE387AF-09FC-C1ED-5FF2-20667F6460D8}"/>
              </a:ext>
            </a:extLst>
          </p:cNvPr>
          <p:cNvSpPr>
            <a:spLocks noGrp="1"/>
          </p:cNvSpPr>
          <p:nvPr>
            <p:ph idx="1"/>
          </p:nvPr>
        </p:nvSpPr>
        <p:spPr>
          <a:xfrm>
            <a:off x="1077362" y="2155853"/>
            <a:ext cx="9950103" cy="3513514"/>
          </a:xfrm>
        </p:spPr>
        <p:txBody>
          <a:bodyPr>
            <a:normAutofit fontScale="70000" lnSpcReduction="20000"/>
          </a:bodyPr>
          <a:lstStyle/>
          <a:p>
            <a:r>
              <a:rPr lang="tr-TR" b="1" dirty="0" err="1"/>
              <a:t>Retikülosit</a:t>
            </a:r>
            <a:r>
              <a:rPr lang="tr-TR" b="1" dirty="0"/>
              <a:t> sayısı:</a:t>
            </a:r>
            <a:r>
              <a:rPr lang="tr-TR" dirty="0"/>
              <a:t> Dolaşımdaki </a:t>
            </a:r>
            <a:r>
              <a:rPr lang="tr-TR" dirty="0" err="1"/>
              <a:t>RBC'lerin</a:t>
            </a:r>
            <a:r>
              <a:rPr lang="tr-TR" dirty="0"/>
              <a:t> </a:t>
            </a:r>
            <a:r>
              <a:rPr lang="tr-TR" dirty="0" err="1"/>
              <a:t>retikülosit</a:t>
            </a:r>
            <a:r>
              <a:rPr lang="tr-TR" dirty="0"/>
              <a:t> yüzdesi (normalde %0,5-1,5).</a:t>
            </a:r>
          </a:p>
          <a:p>
            <a:r>
              <a:rPr lang="tr-TR" b="1" dirty="0"/>
              <a:t>Mutlak </a:t>
            </a:r>
            <a:r>
              <a:rPr lang="tr-TR" b="1" dirty="0" err="1"/>
              <a:t>retikülosit</a:t>
            </a:r>
            <a:r>
              <a:rPr lang="tr-TR" b="1" dirty="0"/>
              <a:t> sayısı:</a:t>
            </a:r>
            <a:r>
              <a:rPr lang="tr-TR" dirty="0"/>
              <a:t> Dolaşımda bulunan </a:t>
            </a:r>
            <a:r>
              <a:rPr lang="tr-TR" dirty="0" err="1"/>
              <a:t>retikülositlerin</a:t>
            </a:r>
            <a:r>
              <a:rPr lang="tr-TR" dirty="0"/>
              <a:t> gerçek sayısı, normalde 25.000-75.000/</a:t>
            </a:r>
            <a:r>
              <a:rPr lang="tr-TR" dirty="0" err="1"/>
              <a:t>mcL</a:t>
            </a:r>
            <a:r>
              <a:rPr lang="tr-TR" dirty="0"/>
              <a:t> (</a:t>
            </a:r>
            <a:r>
              <a:rPr lang="tr-TR" dirty="0" err="1"/>
              <a:t>retikülosit</a:t>
            </a:r>
            <a:r>
              <a:rPr lang="tr-TR" dirty="0"/>
              <a:t> yüzdesi RBC sayısı ile çarpılır).</a:t>
            </a:r>
          </a:p>
          <a:p>
            <a:r>
              <a:rPr lang="tr-TR" b="1" dirty="0" err="1"/>
              <a:t>Retikülosit</a:t>
            </a:r>
            <a:r>
              <a:rPr lang="tr-TR" b="1" dirty="0"/>
              <a:t> üretim indeksi (RPI):</a:t>
            </a:r>
            <a:br>
              <a:rPr lang="tr-TR" dirty="0"/>
            </a:br>
            <a:r>
              <a:rPr lang="tr-TR" dirty="0"/>
              <a:t>a. </a:t>
            </a:r>
            <a:r>
              <a:rPr lang="tr-TR" dirty="0" err="1"/>
              <a:t>Retikülosit</a:t>
            </a:r>
            <a:r>
              <a:rPr lang="tr-TR" dirty="0"/>
              <a:t> sayısını aneminin derecesine ve anemi durumunda </a:t>
            </a:r>
            <a:r>
              <a:rPr lang="tr-TR" dirty="0" err="1"/>
              <a:t>retikülositlerin</a:t>
            </a:r>
            <a:r>
              <a:rPr lang="tr-TR" dirty="0"/>
              <a:t> periferde uzamış olgunlaşma süresine göre düzeltir.</a:t>
            </a:r>
            <a:br>
              <a:rPr lang="tr-TR" dirty="0"/>
            </a:br>
            <a:r>
              <a:rPr lang="tr-TR" dirty="0"/>
              <a:t>(1) Normalde, </a:t>
            </a:r>
            <a:r>
              <a:rPr lang="tr-TR" dirty="0" err="1"/>
              <a:t>retikülosit</a:t>
            </a:r>
            <a:r>
              <a:rPr lang="tr-TR" dirty="0"/>
              <a:t> olgunlaşmasının ilk 3-3,5 günü kemik iliğinde ve son 24 saati periferik kanda gerçekleşir.</a:t>
            </a:r>
            <a:br>
              <a:rPr lang="tr-TR" dirty="0"/>
            </a:br>
            <a:r>
              <a:rPr lang="tr-TR" dirty="0"/>
              <a:t>(2) Kemik iliği uyarıldığında, </a:t>
            </a:r>
            <a:r>
              <a:rPr lang="tr-TR" dirty="0" err="1"/>
              <a:t>retikülositler</a:t>
            </a:r>
            <a:r>
              <a:rPr lang="tr-TR" dirty="0"/>
              <a:t> erken salınır; bu da periferde daha uzun olgunlaşma sürelerine ve herhangi bir zamanda daha fazla sayıda </a:t>
            </a:r>
            <a:r>
              <a:rPr lang="tr-TR" dirty="0" err="1"/>
              <a:t>retikülosit</a:t>
            </a:r>
            <a:r>
              <a:rPr lang="tr-TR" dirty="0"/>
              <a:t> bulunmasına yol açar.</a:t>
            </a:r>
            <a:br>
              <a:rPr lang="tr-TR" dirty="0"/>
            </a:br>
            <a:r>
              <a:rPr lang="tr-TR" dirty="0"/>
              <a:t>(3) Hematokrit (HCT) %25 olduğunda, periferik kan olgunlaşma süresi 2 gündür; HCT %15 olduğunda 2,5 gündür; RPI hesaplamasında genellikle 2 değeri kullanılır.</a:t>
            </a:r>
            <a:br>
              <a:rPr lang="tr-TR" dirty="0"/>
            </a:br>
            <a:r>
              <a:rPr lang="tr-TR" dirty="0"/>
              <a:t>b. </a:t>
            </a:r>
            <a:r>
              <a:rPr lang="tr-TR" b="1" dirty="0"/>
              <a:t>RPI = gözlenen </a:t>
            </a:r>
            <a:r>
              <a:rPr lang="tr-TR" b="1" dirty="0" err="1"/>
              <a:t>retikülosit</a:t>
            </a:r>
            <a:r>
              <a:rPr lang="tr-TR" b="1" dirty="0"/>
              <a:t> /× (Hasta HCT / 45) / periferik kan olgunlaşma süresi (gün)</a:t>
            </a:r>
            <a:br>
              <a:rPr lang="tr-TR" dirty="0"/>
            </a:br>
            <a:r>
              <a:rPr lang="tr-TR" dirty="0"/>
              <a:t>c. Normal RPI yaklaşık 1,0’dır.</a:t>
            </a:r>
            <a:br>
              <a:rPr lang="tr-TR" dirty="0"/>
            </a:br>
            <a:r>
              <a:rPr lang="tr-TR" dirty="0"/>
              <a:t>d. Ancak, anemisi olan hastalarda RPI &lt; 2,0 yetersiz üretimi; RPI &gt; 2,0 hemolizi veya akut kan kaybına ya da demir/vitamin replasmanına yeterli kemik iliği yanıtını gösterir.</a:t>
            </a:r>
          </a:p>
          <a:p>
            <a:endParaRPr lang="tr-TR" dirty="0"/>
          </a:p>
        </p:txBody>
      </p:sp>
    </p:spTree>
    <p:extLst>
      <p:ext uri="{BB962C8B-B14F-4D97-AF65-F5344CB8AC3E}">
        <p14:creationId xmlns:p14="http://schemas.microsoft.com/office/powerpoint/2010/main" val="532568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E6A6F-D8FC-CEB0-DCFF-E20AE24058ED}"/>
            </a:ext>
          </a:extLst>
        </p:cNvPr>
        <p:cNvGrpSpPr/>
        <p:nvPr/>
      </p:nvGrpSpPr>
      <p:grpSpPr>
        <a:xfrm>
          <a:off x="0" y="0"/>
          <a:ext cx="0" cy="0"/>
          <a:chOff x="0" y="0"/>
          <a:chExt cx="0" cy="0"/>
        </a:xfrm>
      </p:grpSpPr>
      <p:sp>
        <p:nvSpPr>
          <p:cNvPr id="2" name="Dikdörtgen 1">
            <a:extLst>
              <a:ext uri="{FF2B5EF4-FFF2-40B4-BE49-F238E27FC236}">
                <a16:creationId xmlns:a16="http://schemas.microsoft.com/office/drawing/2014/main" id="{3DD4DC0C-2844-061B-166A-06E79A1D59BA}"/>
              </a:ext>
            </a:extLst>
          </p:cNvPr>
          <p:cNvSpPr/>
          <p:nvPr/>
        </p:nvSpPr>
        <p:spPr>
          <a:xfrm>
            <a:off x="1658679" y="361507"/>
            <a:ext cx="11624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dirty="0">
                <a:ln w="0"/>
                <a:solidFill>
                  <a:schemeClr val="tx1"/>
                </a:solidFill>
                <a:effectLst>
                  <a:outerShdw blurRad="38100" dist="19050" dir="2700000" algn="tl" rotWithShape="0">
                    <a:schemeClr val="dk1">
                      <a:alpha val="40000"/>
                    </a:schemeClr>
                  </a:outerShdw>
                </a:effectLst>
              </a:rPr>
              <a:t>Anemi</a:t>
            </a:r>
          </a:p>
        </p:txBody>
      </p:sp>
      <p:sp>
        <p:nvSpPr>
          <p:cNvPr id="3" name="Dikdörtgen 2">
            <a:extLst>
              <a:ext uri="{FF2B5EF4-FFF2-40B4-BE49-F238E27FC236}">
                <a16:creationId xmlns:a16="http://schemas.microsoft.com/office/drawing/2014/main" id="{4153F4F2-A131-A809-3241-A93159E01B4B}"/>
              </a:ext>
            </a:extLst>
          </p:cNvPr>
          <p:cNvSpPr/>
          <p:nvPr/>
        </p:nvSpPr>
        <p:spPr>
          <a:xfrm>
            <a:off x="1658679" y="1088065"/>
            <a:ext cx="11624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dirty="0" err="1">
                <a:ln w="0"/>
                <a:solidFill>
                  <a:schemeClr val="tx1"/>
                </a:solidFill>
                <a:effectLst>
                  <a:outerShdw blurRad="38100" dist="19050" dir="2700000" algn="tl" rotWithShape="0">
                    <a:schemeClr val="dk1">
                      <a:alpha val="40000"/>
                    </a:schemeClr>
                  </a:outerShdw>
                </a:effectLst>
              </a:rPr>
              <a:t>Wbc</a:t>
            </a:r>
            <a:r>
              <a:rPr lang="tr-TR" dirty="0">
                <a:ln w="0"/>
                <a:solidFill>
                  <a:schemeClr val="tx1"/>
                </a:solidFill>
                <a:effectLst>
                  <a:outerShdw blurRad="38100" dist="19050" dir="2700000" algn="tl" rotWithShape="0">
                    <a:schemeClr val="dk1">
                      <a:alpha val="40000"/>
                    </a:schemeClr>
                  </a:outerShdw>
                </a:effectLst>
              </a:rPr>
              <a:t> ve </a:t>
            </a:r>
            <a:r>
              <a:rPr lang="tr-TR" dirty="0" err="1">
                <a:ln w="0"/>
                <a:solidFill>
                  <a:schemeClr val="tx1"/>
                </a:solidFill>
                <a:effectLst>
                  <a:outerShdw blurRad="38100" dist="19050" dir="2700000" algn="tl" rotWithShape="0">
                    <a:schemeClr val="dk1">
                      <a:alpha val="40000"/>
                    </a:schemeClr>
                  </a:outerShdw>
                </a:effectLst>
              </a:rPr>
              <a:t>Plt</a:t>
            </a:r>
            <a:r>
              <a:rPr lang="tr-TR" dirty="0">
                <a:ln w="0"/>
                <a:solidFill>
                  <a:schemeClr val="tx1"/>
                </a:solidFill>
                <a:effectLst>
                  <a:outerShdw blurRad="38100" dist="19050" dir="2700000" algn="tl" rotWithShape="0">
                    <a:schemeClr val="dk1">
                      <a:alpha val="40000"/>
                    </a:schemeClr>
                  </a:outerShdw>
                </a:effectLst>
              </a:rPr>
              <a:t> bak</a:t>
            </a:r>
          </a:p>
        </p:txBody>
      </p:sp>
      <p:cxnSp>
        <p:nvCxnSpPr>
          <p:cNvPr id="5" name="Düz Bağlayıcı 4">
            <a:extLst>
              <a:ext uri="{FF2B5EF4-FFF2-40B4-BE49-F238E27FC236}">
                <a16:creationId xmlns:a16="http://schemas.microsoft.com/office/drawing/2014/main" id="{F9AD0B16-EA02-25CE-1048-6A7C5A508724}"/>
              </a:ext>
            </a:extLst>
          </p:cNvPr>
          <p:cNvCxnSpPr>
            <a:stCxn id="2" idx="2"/>
            <a:endCxn id="3" idx="0"/>
          </p:cNvCxnSpPr>
          <p:nvPr/>
        </p:nvCxnSpPr>
        <p:spPr>
          <a:xfrm>
            <a:off x="2239926" y="857693"/>
            <a:ext cx="0" cy="230372"/>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a:extLst>
              <a:ext uri="{FF2B5EF4-FFF2-40B4-BE49-F238E27FC236}">
                <a16:creationId xmlns:a16="http://schemas.microsoft.com/office/drawing/2014/main" id="{14E654BA-DDDB-1ED8-F4E0-1E6B20F57E65}"/>
              </a:ext>
            </a:extLst>
          </p:cNvPr>
          <p:cNvCxnSpPr>
            <a:cxnSpLocks/>
          </p:cNvCxnSpPr>
          <p:nvPr/>
        </p:nvCxnSpPr>
        <p:spPr>
          <a:xfrm flipH="1">
            <a:off x="2821172" y="1336158"/>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Dikdörtgen 8">
            <a:extLst>
              <a:ext uri="{FF2B5EF4-FFF2-40B4-BE49-F238E27FC236}">
                <a16:creationId xmlns:a16="http://schemas.microsoft.com/office/drawing/2014/main" id="{E4C59F8E-78B4-FB9B-793B-417E19B947F3}"/>
              </a:ext>
            </a:extLst>
          </p:cNvPr>
          <p:cNvSpPr/>
          <p:nvPr/>
        </p:nvSpPr>
        <p:spPr>
          <a:xfrm rot="3110179">
            <a:off x="3609978" y="1017419"/>
            <a:ext cx="786255" cy="7818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9612754A-E526-695D-19E3-D12AA9299917}"/>
              </a:ext>
            </a:extLst>
          </p:cNvPr>
          <p:cNvSpPr txBox="1"/>
          <p:nvPr/>
        </p:nvSpPr>
        <p:spPr>
          <a:xfrm>
            <a:off x="3638776" y="1228436"/>
            <a:ext cx="785812" cy="215444"/>
          </a:xfrm>
          <a:prstGeom prst="rect">
            <a:avLst/>
          </a:prstGeom>
          <a:noFill/>
        </p:spPr>
        <p:txBody>
          <a:bodyPr wrap="square" rtlCol="0">
            <a:spAutoFit/>
          </a:bodyPr>
          <a:lstStyle/>
          <a:p>
            <a:r>
              <a:rPr lang="tr-TR" sz="800" b="1" dirty="0"/>
              <a:t>Pansitopeni</a:t>
            </a:r>
          </a:p>
        </p:txBody>
      </p:sp>
      <p:cxnSp>
        <p:nvCxnSpPr>
          <p:cNvPr id="11" name="Düz Bağlayıcı 10">
            <a:extLst>
              <a:ext uri="{FF2B5EF4-FFF2-40B4-BE49-F238E27FC236}">
                <a16:creationId xmlns:a16="http://schemas.microsoft.com/office/drawing/2014/main" id="{37EB7BD0-62D8-A7CF-0614-4B91CE039CCE}"/>
              </a:ext>
            </a:extLst>
          </p:cNvPr>
          <p:cNvCxnSpPr>
            <a:cxnSpLocks/>
          </p:cNvCxnSpPr>
          <p:nvPr/>
        </p:nvCxnSpPr>
        <p:spPr>
          <a:xfrm flipH="1">
            <a:off x="4553390" y="145368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Resim 13" descr="metin, yazı tipi, ekran görüntüsü içeren bir resim&#10;&#10;Yapay zeka tarafından oluşturulmuş içerik yanlış olabilir.">
            <a:extLst>
              <a:ext uri="{FF2B5EF4-FFF2-40B4-BE49-F238E27FC236}">
                <a16:creationId xmlns:a16="http://schemas.microsoft.com/office/drawing/2014/main" id="{1D53A337-41F0-9D57-69C0-8C649774CCFE}"/>
              </a:ext>
            </a:extLst>
          </p:cNvPr>
          <p:cNvPicPr>
            <a:picLocks noChangeAspect="1"/>
          </p:cNvPicPr>
          <p:nvPr/>
        </p:nvPicPr>
        <p:blipFill>
          <a:blip r:embed="rId2"/>
          <a:stretch>
            <a:fillRect/>
          </a:stretch>
        </p:blipFill>
        <p:spPr>
          <a:xfrm>
            <a:off x="5182649" y="767882"/>
            <a:ext cx="3162300" cy="1371600"/>
          </a:xfrm>
          <a:prstGeom prst="rect">
            <a:avLst/>
          </a:prstGeom>
        </p:spPr>
      </p:pic>
      <p:cxnSp>
        <p:nvCxnSpPr>
          <p:cNvPr id="15" name="Düz Bağlayıcı 14">
            <a:extLst>
              <a:ext uri="{FF2B5EF4-FFF2-40B4-BE49-F238E27FC236}">
                <a16:creationId xmlns:a16="http://schemas.microsoft.com/office/drawing/2014/main" id="{127C9D70-1E50-D9BC-0366-19A97035C63B}"/>
              </a:ext>
            </a:extLst>
          </p:cNvPr>
          <p:cNvCxnSpPr>
            <a:cxnSpLocks/>
          </p:cNvCxnSpPr>
          <p:nvPr/>
        </p:nvCxnSpPr>
        <p:spPr>
          <a:xfrm flipH="1">
            <a:off x="2821171" y="1584251"/>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8A792B32-0066-3ADF-172E-E64F2D1230CA}"/>
              </a:ext>
            </a:extLst>
          </p:cNvPr>
          <p:cNvCxnSpPr>
            <a:cxnSpLocks/>
          </p:cNvCxnSpPr>
          <p:nvPr/>
        </p:nvCxnSpPr>
        <p:spPr>
          <a:xfrm flipV="1">
            <a:off x="3450430" y="1584251"/>
            <a:ext cx="0" cy="1680443"/>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FB097787-6AD8-C741-486B-13C55826BC83}"/>
              </a:ext>
            </a:extLst>
          </p:cNvPr>
          <p:cNvCxnSpPr>
            <a:cxnSpLocks/>
          </p:cNvCxnSpPr>
          <p:nvPr/>
        </p:nvCxnSpPr>
        <p:spPr>
          <a:xfrm flipH="1">
            <a:off x="3450430" y="3250407"/>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Dikdörtgen 21">
            <a:extLst>
              <a:ext uri="{FF2B5EF4-FFF2-40B4-BE49-F238E27FC236}">
                <a16:creationId xmlns:a16="http://schemas.microsoft.com/office/drawing/2014/main" id="{0E7D0478-577C-77C7-D081-58C5672E3E64}"/>
              </a:ext>
            </a:extLst>
          </p:cNvPr>
          <p:cNvSpPr/>
          <p:nvPr/>
        </p:nvSpPr>
        <p:spPr>
          <a:xfrm rot="3110179">
            <a:off x="4281436" y="2803437"/>
            <a:ext cx="953207" cy="976421"/>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23" name="Metin kutusu 22">
            <a:extLst>
              <a:ext uri="{FF2B5EF4-FFF2-40B4-BE49-F238E27FC236}">
                <a16:creationId xmlns:a16="http://schemas.microsoft.com/office/drawing/2014/main" id="{F2413559-79C7-72B2-22D4-4EACB31390F0}"/>
              </a:ext>
            </a:extLst>
          </p:cNvPr>
          <p:cNvSpPr txBox="1"/>
          <p:nvPr/>
        </p:nvSpPr>
        <p:spPr>
          <a:xfrm>
            <a:off x="4265641" y="3106216"/>
            <a:ext cx="1013589" cy="338554"/>
          </a:xfrm>
          <a:prstGeom prst="rect">
            <a:avLst/>
          </a:prstGeom>
          <a:noFill/>
        </p:spPr>
        <p:txBody>
          <a:bodyPr wrap="square" rtlCol="0">
            <a:spAutoFit/>
          </a:bodyPr>
          <a:lstStyle/>
          <a:p>
            <a:r>
              <a:rPr lang="tr-TR" sz="800" b="1" dirty="0"/>
              <a:t>Anemi-Trombositopeni</a:t>
            </a:r>
          </a:p>
        </p:txBody>
      </p:sp>
      <p:pic>
        <p:nvPicPr>
          <p:cNvPr id="25" name="Resim 24" descr="metin, ekran görüntüsü, yazı tipi, sayı, numara içeren bir resim&#10;&#10;Yapay zeka tarafından oluşturulmuş içerik yanlış olabilir.">
            <a:extLst>
              <a:ext uri="{FF2B5EF4-FFF2-40B4-BE49-F238E27FC236}">
                <a16:creationId xmlns:a16="http://schemas.microsoft.com/office/drawing/2014/main" id="{87B94BC1-448C-E866-64A2-6E3424064E95}"/>
              </a:ext>
            </a:extLst>
          </p:cNvPr>
          <p:cNvPicPr>
            <a:picLocks noChangeAspect="1"/>
          </p:cNvPicPr>
          <p:nvPr/>
        </p:nvPicPr>
        <p:blipFill>
          <a:blip r:embed="rId3"/>
          <a:stretch>
            <a:fillRect/>
          </a:stretch>
        </p:blipFill>
        <p:spPr>
          <a:xfrm>
            <a:off x="6058504" y="2758970"/>
            <a:ext cx="3162300" cy="1371600"/>
          </a:xfrm>
          <a:prstGeom prst="rect">
            <a:avLst/>
          </a:prstGeom>
        </p:spPr>
      </p:pic>
      <p:cxnSp>
        <p:nvCxnSpPr>
          <p:cNvPr id="26" name="Düz Bağlayıcı 25">
            <a:extLst>
              <a:ext uri="{FF2B5EF4-FFF2-40B4-BE49-F238E27FC236}">
                <a16:creationId xmlns:a16="http://schemas.microsoft.com/office/drawing/2014/main" id="{98C58E36-2BD7-E357-329D-8D240FDE67C6}"/>
              </a:ext>
            </a:extLst>
          </p:cNvPr>
          <p:cNvCxnSpPr>
            <a:cxnSpLocks/>
          </p:cNvCxnSpPr>
          <p:nvPr/>
        </p:nvCxnSpPr>
        <p:spPr>
          <a:xfrm flipH="1">
            <a:off x="5436393" y="337773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Düz Bağlayıcı 26">
            <a:extLst>
              <a:ext uri="{FF2B5EF4-FFF2-40B4-BE49-F238E27FC236}">
                <a16:creationId xmlns:a16="http://schemas.microsoft.com/office/drawing/2014/main" id="{9DFCF13A-A392-D7DD-D9D5-47AA33853220}"/>
              </a:ext>
            </a:extLst>
          </p:cNvPr>
          <p:cNvCxnSpPr>
            <a:cxnSpLocks/>
          </p:cNvCxnSpPr>
          <p:nvPr/>
        </p:nvCxnSpPr>
        <p:spPr>
          <a:xfrm flipV="1">
            <a:off x="2239925" y="1584250"/>
            <a:ext cx="0" cy="3530675"/>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Dikdörtgen 28">
            <a:extLst>
              <a:ext uri="{FF2B5EF4-FFF2-40B4-BE49-F238E27FC236}">
                <a16:creationId xmlns:a16="http://schemas.microsoft.com/office/drawing/2014/main" id="{F5D5C869-3318-2BAA-E323-4243752DE476}"/>
              </a:ext>
            </a:extLst>
          </p:cNvPr>
          <p:cNvSpPr/>
          <p:nvPr/>
        </p:nvSpPr>
        <p:spPr>
          <a:xfrm rot="3110179">
            <a:off x="1780116" y="5274653"/>
            <a:ext cx="786255" cy="781855"/>
          </a:xfrm>
          <a:prstGeom prst="rec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30" name="Metin kutusu 29">
            <a:extLst>
              <a:ext uri="{FF2B5EF4-FFF2-40B4-BE49-F238E27FC236}">
                <a16:creationId xmlns:a16="http://schemas.microsoft.com/office/drawing/2014/main" id="{8054311C-D25E-23BE-2E1E-8C6D0FBDFE29}"/>
              </a:ext>
            </a:extLst>
          </p:cNvPr>
          <p:cNvSpPr txBox="1"/>
          <p:nvPr/>
        </p:nvSpPr>
        <p:spPr>
          <a:xfrm>
            <a:off x="1844634" y="5485670"/>
            <a:ext cx="785812" cy="215444"/>
          </a:xfrm>
          <a:prstGeom prst="rect">
            <a:avLst/>
          </a:prstGeom>
          <a:noFill/>
        </p:spPr>
        <p:txBody>
          <a:bodyPr wrap="square" rtlCol="0">
            <a:spAutoFit/>
          </a:bodyPr>
          <a:lstStyle/>
          <a:p>
            <a:r>
              <a:rPr lang="tr-TR" sz="800" b="1" dirty="0"/>
              <a:t>İzole Anemi</a:t>
            </a:r>
          </a:p>
        </p:txBody>
      </p:sp>
      <p:cxnSp>
        <p:nvCxnSpPr>
          <p:cNvPr id="31" name="Düz Bağlayıcı 30">
            <a:extLst>
              <a:ext uri="{FF2B5EF4-FFF2-40B4-BE49-F238E27FC236}">
                <a16:creationId xmlns:a16="http://schemas.microsoft.com/office/drawing/2014/main" id="{CBBA8B89-4A39-13ED-E9DB-3D5F7FD3B6BC}"/>
              </a:ext>
            </a:extLst>
          </p:cNvPr>
          <p:cNvCxnSpPr>
            <a:cxnSpLocks/>
          </p:cNvCxnSpPr>
          <p:nvPr/>
        </p:nvCxnSpPr>
        <p:spPr>
          <a:xfrm flipH="1">
            <a:off x="2723528" y="5715402"/>
            <a:ext cx="629259" cy="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Dikdörtgen 31">
            <a:extLst>
              <a:ext uri="{FF2B5EF4-FFF2-40B4-BE49-F238E27FC236}">
                <a16:creationId xmlns:a16="http://schemas.microsoft.com/office/drawing/2014/main" id="{464DC68E-22BB-D077-F191-59F9CB9F2B90}"/>
              </a:ext>
            </a:extLst>
          </p:cNvPr>
          <p:cNvSpPr/>
          <p:nvPr/>
        </p:nvSpPr>
        <p:spPr>
          <a:xfrm>
            <a:off x="3373606" y="5452656"/>
            <a:ext cx="2112793" cy="4961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sz="1600" dirty="0" err="1">
                <a:ln w="0"/>
                <a:solidFill>
                  <a:schemeClr val="tx1"/>
                </a:solidFill>
                <a:effectLst>
                  <a:outerShdw blurRad="38100" dist="19050" dir="2700000" algn="tl" rotWithShape="0">
                    <a:schemeClr val="dk1">
                      <a:alpha val="40000"/>
                    </a:schemeClr>
                  </a:outerShdw>
                </a:effectLst>
              </a:rPr>
              <a:t>Retikülosit</a:t>
            </a:r>
            <a:r>
              <a:rPr lang="tr-TR" sz="1600" dirty="0">
                <a:ln w="0"/>
                <a:solidFill>
                  <a:schemeClr val="tx1"/>
                </a:solidFill>
                <a:effectLst>
                  <a:outerShdw blurRad="38100" dist="19050" dir="2700000" algn="tl" rotWithShape="0">
                    <a:schemeClr val="dk1">
                      <a:alpha val="40000"/>
                    </a:schemeClr>
                  </a:outerShdw>
                </a:effectLst>
              </a:rPr>
              <a:t> Üretim İndeksi</a:t>
            </a:r>
          </a:p>
        </p:txBody>
      </p:sp>
      <p:cxnSp>
        <p:nvCxnSpPr>
          <p:cNvPr id="34" name="Düz Bağlayıcı 33">
            <a:extLst>
              <a:ext uri="{FF2B5EF4-FFF2-40B4-BE49-F238E27FC236}">
                <a16:creationId xmlns:a16="http://schemas.microsoft.com/office/drawing/2014/main" id="{189AF1F1-20CA-5EDA-3D6C-16E1DCF49111}"/>
              </a:ext>
            </a:extLst>
          </p:cNvPr>
          <p:cNvCxnSpPr>
            <a:stCxn id="2" idx="1"/>
          </p:cNvCxnSpPr>
          <p:nvPr/>
        </p:nvCxnSpPr>
        <p:spPr>
          <a:xfrm flipH="1">
            <a:off x="978694" y="609600"/>
            <a:ext cx="679985" cy="40481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Dikdörtgen 34">
            <a:extLst>
              <a:ext uri="{FF2B5EF4-FFF2-40B4-BE49-F238E27FC236}">
                <a16:creationId xmlns:a16="http://schemas.microsoft.com/office/drawing/2014/main" id="{EF97F94A-439A-D8C0-98DC-0058067FC264}"/>
              </a:ext>
            </a:extLst>
          </p:cNvPr>
          <p:cNvSpPr/>
          <p:nvPr/>
        </p:nvSpPr>
        <p:spPr>
          <a:xfrm>
            <a:off x="268645" y="1014413"/>
            <a:ext cx="1162493" cy="496186"/>
          </a:xfrm>
          <a:prstGeom prst="rect">
            <a:avLst/>
          </a:prstGeom>
          <a:solidFill>
            <a:srgbClr val="7030A0"/>
          </a:solidFill>
        </p:spPr>
        <p:style>
          <a:lnRef idx="0">
            <a:schemeClr val="dk1"/>
          </a:lnRef>
          <a:fillRef idx="3">
            <a:schemeClr val="dk1"/>
          </a:fillRef>
          <a:effectRef idx="3">
            <a:schemeClr val="dk1"/>
          </a:effectRef>
          <a:fontRef idx="minor">
            <a:schemeClr val="lt1"/>
          </a:fontRef>
        </p:style>
        <p:txBody>
          <a:bodyPr rtlCol="0" anchor="ctr"/>
          <a:lstStyle/>
          <a:p>
            <a:pPr algn="ctr"/>
            <a:r>
              <a:rPr lang="tr-TR" sz="1200" dirty="0">
                <a:ln w="0"/>
                <a:solidFill>
                  <a:schemeClr val="tx1"/>
                </a:solidFill>
                <a:effectLst>
                  <a:outerShdw blurRad="38100" dist="19050" dir="2700000" algn="tl" rotWithShape="0">
                    <a:schemeClr val="dk1">
                      <a:alpha val="40000"/>
                    </a:schemeClr>
                  </a:outerShdw>
                </a:effectLst>
                <a:highlight>
                  <a:srgbClr val="FFFF00"/>
                </a:highlight>
              </a:rPr>
              <a:t>Kan kaybını dışla</a:t>
            </a:r>
          </a:p>
        </p:txBody>
      </p:sp>
      <p:cxnSp>
        <p:nvCxnSpPr>
          <p:cNvPr id="7" name="Düz Ok Bağlayıcısı 6">
            <a:extLst>
              <a:ext uri="{FF2B5EF4-FFF2-40B4-BE49-F238E27FC236}">
                <a16:creationId xmlns:a16="http://schemas.microsoft.com/office/drawing/2014/main" id="{3A5DFBB3-44EC-3FF8-8BFB-1F8DE5ECED9F}"/>
              </a:ext>
            </a:extLst>
          </p:cNvPr>
          <p:cNvCxnSpPr/>
          <p:nvPr/>
        </p:nvCxnSpPr>
        <p:spPr>
          <a:xfrm flipV="1">
            <a:off x="5486400" y="5164931"/>
            <a:ext cx="1078706" cy="288090"/>
          </a:xfrm>
          <a:prstGeom prst="straightConnector1">
            <a:avLst/>
          </a:prstGeom>
          <a:ln w="317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Düz Ok Bağlayıcısı 7">
            <a:extLst>
              <a:ext uri="{FF2B5EF4-FFF2-40B4-BE49-F238E27FC236}">
                <a16:creationId xmlns:a16="http://schemas.microsoft.com/office/drawing/2014/main" id="{FFB2BB8A-94FE-04EA-2E86-263995DED11D}"/>
              </a:ext>
            </a:extLst>
          </p:cNvPr>
          <p:cNvCxnSpPr>
            <a:cxnSpLocks/>
          </p:cNvCxnSpPr>
          <p:nvPr/>
        </p:nvCxnSpPr>
        <p:spPr>
          <a:xfrm>
            <a:off x="5486400" y="5948477"/>
            <a:ext cx="1078706" cy="384706"/>
          </a:xfrm>
          <a:prstGeom prst="straightConnector1">
            <a:avLst/>
          </a:prstGeom>
          <a:ln w="317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C8DD59D-A1AE-379B-360A-DDAE74044005}"/>
              </a:ext>
            </a:extLst>
          </p:cNvPr>
          <p:cNvSpPr/>
          <p:nvPr/>
        </p:nvSpPr>
        <p:spPr>
          <a:xfrm>
            <a:off x="6672263" y="4750594"/>
            <a:ext cx="721518" cy="73507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&gt;2</a:t>
            </a:r>
          </a:p>
        </p:txBody>
      </p:sp>
      <p:sp>
        <p:nvSpPr>
          <p:cNvPr id="18" name="Oval 17">
            <a:extLst>
              <a:ext uri="{FF2B5EF4-FFF2-40B4-BE49-F238E27FC236}">
                <a16:creationId xmlns:a16="http://schemas.microsoft.com/office/drawing/2014/main" id="{47EEBF8D-9F29-3C1D-46C9-6A20CD2AA39E}"/>
              </a:ext>
            </a:extLst>
          </p:cNvPr>
          <p:cNvSpPr/>
          <p:nvPr/>
        </p:nvSpPr>
        <p:spPr>
          <a:xfrm>
            <a:off x="6705602" y="5948477"/>
            <a:ext cx="721518" cy="735076"/>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&lt;2</a:t>
            </a:r>
          </a:p>
        </p:txBody>
      </p:sp>
      <p:cxnSp>
        <p:nvCxnSpPr>
          <p:cNvPr id="19" name="Düz Ok Bağlayıcısı 18">
            <a:extLst>
              <a:ext uri="{FF2B5EF4-FFF2-40B4-BE49-F238E27FC236}">
                <a16:creationId xmlns:a16="http://schemas.microsoft.com/office/drawing/2014/main" id="{A82A353B-58DE-731A-0DE9-AA3CFFADB038}"/>
              </a:ext>
            </a:extLst>
          </p:cNvPr>
          <p:cNvCxnSpPr>
            <a:cxnSpLocks/>
          </p:cNvCxnSpPr>
          <p:nvPr/>
        </p:nvCxnSpPr>
        <p:spPr>
          <a:xfrm>
            <a:off x="7427120" y="5114925"/>
            <a:ext cx="709611" cy="0"/>
          </a:xfrm>
          <a:prstGeom prst="straightConnector1">
            <a:avLst/>
          </a:prstGeom>
          <a:ln w="317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27">
            <a:extLst>
              <a:ext uri="{FF2B5EF4-FFF2-40B4-BE49-F238E27FC236}">
                <a16:creationId xmlns:a16="http://schemas.microsoft.com/office/drawing/2014/main" id="{59D82404-0A33-424F-CD4E-2CB483573F23}"/>
              </a:ext>
            </a:extLst>
          </p:cNvPr>
          <p:cNvSpPr/>
          <p:nvPr/>
        </p:nvSpPr>
        <p:spPr>
          <a:xfrm>
            <a:off x="8170070" y="4750058"/>
            <a:ext cx="1216817" cy="57460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sz="1400" dirty="0">
                <a:ln w="0"/>
                <a:solidFill>
                  <a:schemeClr val="tx1"/>
                </a:solidFill>
                <a:effectLst>
                  <a:outerShdw blurRad="38100" dist="19050" dir="2700000" algn="tl" rotWithShape="0">
                    <a:schemeClr val="dk1">
                      <a:alpha val="40000"/>
                    </a:schemeClr>
                  </a:outerShdw>
                </a:effectLst>
              </a:rPr>
              <a:t>Artmış yıkım</a:t>
            </a:r>
            <a:br>
              <a:rPr lang="tr-TR" sz="1400" dirty="0">
                <a:ln w="0"/>
                <a:solidFill>
                  <a:schemeClr val="tx1"/>
                </a:solidFill>
                <a:effectLst>
                  <a:outerShdw blurRad="38100" dist="19050" dir="2700000" algn="tl" rotWithShape="0">
                    <a:schemeClr val="dk1">
                      <a:alpha val="40000"/>
                    </a:schemeClr>
                  </a:outerShdw>
                </a:effectLst>
              </a:rPr>
            </a:br>
            <a:r>
              <a:rPr lang="tr-TR" sz="1400" dirty="0">
                <a:ln w="0"/>
                <a:solidFill>
                  <a:schemeClr val="tx1"/>
                </a:solidFill>
                <a:effectLst>
                  <a:outerShdw blurRad="38100" dist="19050" dir="2700000" algn="tl" rotWithShape="0">
                    <a:schemeClr val="dk1">
                      <a:alpha val="40000"/>
                    </a:schemeClr>
                  </a:outerShdw>
                </a:effectLst>
              </a:rPr>
              <a:t>Hemoliz</a:t>
            </a:r>
          </a:p>
        </p:txBody>
      </p:sp>
      <p:cxnSp>
        <p:nvCxnSpPr>
          <p:cNvPr id="33" name="Düz Ok Bağlayıcısı 32">
            <a:extLst>
              <a:ext uri="{FF2B5EF4-FFF2-40B4-BE49-F238E27FC236}">
                <a16:creationId xmlns:a16="http://schemas.microsoft.com/office/drawing/2014/main" id="{429E1614-C652-9CBB-93DB-D7BA9F87497E}"/>
              </a:ext>
            </a:extLst>
          </p:cNvPr>
          <p:cNvCxnSpPr>
            <a:cxnSpLocks/>
          </p:cNvCxnSpPr>
          <p:nvPr/>
        </p:nvCxnSpPr>
        <p:spPr>
          <a:xfrm>
            <a:off x="9386887" y="5010150"/>
            <a:ext cx="392907" cy="0"/>
          </a:xfrm>
          <a:prstGeom prst="straightConnector1">
            <a:avLst/>
          </a:prstGeom>
          <a:ln w="317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8" name="Resim 37" descr="metin, ekran görüntüsü, yazı tipi, sayı, numara içeren bir resim&#10;&#10;Yapay zeka tarafından oluşturulmuş içerik yanlış olabilir.">
            <a:extLst>
              <a:ext uri="{FF2B5EF4-FFF2-40B4-BE49-F238E27FC236}">
                <a16:creationId xmlns:a16="http://schemas.microsoft.com/office/drawing/2014/main" id="{83237097-F02C-202D-5472-E3CE5E7CE3A7}"/>
              </a:ext>
            </a:extLst>
          </p:cNvPr>
          <p:cNvPicPr>
            <a:picLocks noChangeAspect="1"/>
          </p:cNvPicPr>
          <p:nvPr/>
        </p:nvPicPr>
        <p:blipFill>
          <a:blip r:embed="rId4"/>
          <a:stretch>
            <a:fillRect/>
          </a:stretch>
        </p:blipFill>
        <p:spPr>
          <a:xfrm>
            <a:off x="9782175" y="4442209"/>
            <a:ext cx="2180022" cy="1774026"/>
          </a:xfrm>
          <a:prstGeom prst="rect">
            <a:avLst/>
          </a:prstGeom>
        </p:spPr>
      </p:pic>
      <p:cxnSp>
        <p:nvCxnSpPr>
          <p:cNvPr id="39" name="Düz Ok Bağlayıcısı 38">
            <a:extLst>
              <a:ext uri="{FF2B5EF4-FFF2-40B4-BE49-F238E27FC236}">
                <a16:creationId xmlns:a16="http://schemas.microsoft.com/office/drawing/2014/main" id="{90BD1832-00D5-E620-FC3E-20587929DE91}"/>
              </a:ext>
            </a:extLst>
          </p:cNvPr>
          <p:cNvCxnSpPr>
            <a:cxnSpLocks/>
          </p:cNvCxnSpPr>
          <p:nvPr/>
        </p:nvCxnSpPr>
        <p:spPr>
          <a:xfrm>
            <a:off x="7427120" y="6315433"/>
            <a:ext cx="709611" cy="0"/>
          </a:xfrm>
          <a:prstGeom prst="straightConnector1">
            <a:avLst/>
          </a:prstGeom>
          <a:ln w="317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Dikdörtgen 39">
            <a:extLst>
              <a:ext uri="{FF2B5EF4-FFF2-40B4-BE49-F238E27FC236}">
                <a16:creationId xmlns:a16="http://schemas.microsoft.com/office/drawing/2014/main" id="{689FFEBA-E71F-18DE-5E4B-E790B664A60E}"/>
              </a:ext>
            </a:extLst>
          </p:cNvPr>
          <p:cNvSpPr/>
          <p:nvPr/>
        </p:nvSpPr>
        <p:spPr>
          <a:xfrm>
            <a:off x="8170070" y="5950566"/>
            <a:ext cx="1216817" cy="57460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tr-TR" sz="1400" dirty="0">
                <a:ln w="0"/>
                <a:solidFill>
                  <a:schemeClr val="tx1"/>
                </a:solidFill>
                <a:effectLst>
                  <a:outerShdw blurRad="38100" dist="19050" dir="2700000" algn="tl" rotWithShape="0">
                    <a:schemeClr val="dk1">
                      <a:alpha val="40000"/>
                    </a:schemeClr>
                  </a:outerShdw>
                </a:effectLst>
              </a:rPr>
              <a:t>Üretim Eksikliği</a:t>
            </a:r>
          </a:p>
        </p:txBody>
      </p:sp>
    </p:spTree>
    <p:extLst>
      <p:ext uri="{BB962C8B-B14F-4D97-AF65-F5344CB8AC3E}">
        <p14:creationId xmlns:p14="http://schemas.microsoft.com/office/powerpoint/2010/main" val="151459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04E07-6F63-4D3E-B413-652FC095A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188F4A5-F866-AB0C-B037-750F5C22BB0D}"/>
              </a:ext>
            </a:extLst>
          </p:cNvPr>
          <p:cNvSpPr>
            <a:spLocks noGrp="1"/>
          </p:cNvSpPr>
          <p:nvPr>
            <p:ph type="title"/>
          </p:nvPr>
        </p:nvSpPr>
        <p:spPr>
          <a:xfrm>
            <a:off x="650082" y="2390918"/>
            <a:ext cx="3478703" cy="2288240"/>
          </a:xfrm>
        </p:spPr>
        <p:txBody>
          <a:bodyPr anchor="t">
            <a:normAutofit fontScale="90000"/>
          </a:bodyPr>
          <a:lstStyle/>
          <a:p>
            <a:pPr>
              <a:lnSpc>
                <a:spcPct val="100000"/>
              </a:lnSpc>
            </a:pPr>
            <a:r>
              <a:rPr lang="tr-TR" sz="2700" dirty="0" err="1"/>
              <a:t>MCV’yi</a:t>
            </a:r>
            <a:r>
              <a:rPr lang="tr-TR" sz="2700" dirty="0"/>
              <a:t> düşüncenizi organize etmek için kullanın, bir anemi nedenini teşhis etmek için değil.</a:t>
            </a:r>
            <a:br>
              <a:rPr lang="tr-TR" sz="2700" dirty="0"/>
            </a:br>
            <a:endParaRPr lang="tr-TR" sz="2700" dirty="0"/>
          </a:p>
        </p:txBody>
      </p:sp>
      <p:sp>
        <p:nvSpPr>
          <p:cNvPr id="11" name="Freeform: Shape 10">
            <a:extLst>
              <a:ext uri="{FF2B5EF4-FFF2-40B4-BE49-F238E27FC236}">
                <a16:creationId xmlns:a16="http://schemas.microsoft.com/office/drawing/2014/main" id="{1A2C2B4C-DD5B-4BFB-A18E-0E2FA0125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İçerik Yer Tutucusu 2">
            <a:extLst>
              <a:ext uri="{FF2B5EF4-FFF2-40B4-BE49-F238E27FC236}">
                <a16:creationId xmlns:a16="http://schemas.microsoft.com/office/drawing/2014/main" id="{FA099451-2504-EEC2-3B54-EC0DF92BCE77}"/>
              </a:ext>
            </a:extLst>
          </p:cNvPr>
          <p:cNvGraphicFramePr>
            <a:graphicFrameLocks noGrp="1"/>
          </p:cNvGraphicFramePr>
          <p:nvPr>
            <p:ph idx="1"/>
            <p:extLst>
              <p:ext uri="{D42A27DB-BD31-4B8C-83A1-F6EECF244321}">
                <p14:modId xmlns:p14="http://schemas.microsoft.com/office/powerpoint/2010/main" val="2435493480"/>
              </p:ext>
            </p:extLst>
          </p:nvPr>
        </p:nvGraphicFramePr>
        <p:xfrm>
          <a:off x="4668782" y="775856"/>
          <a:ext cx="6308804" cy="510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412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396EB5-0879-A148-7D59-CC3E3EC7958C}"/>
              </a:ext>
            </a:extLst>
          </p:cNvPr>
          <p:cNvSpPr>
            <a:spLocks noGrp="1"/>
          </p:cNvSpPr>
          <p:nvPr>
            <p:ph type="title"/>
          </p:nvPr>
        </p:nvSpPr>
        <p:spPr>
          <a:xfrm>
            <a:off x="1120948" y="448973"/>
            <a:ext cx="9950103" cy="894054"/>
          </a:xfrm>
        </p:spPr>
        <p:txBody>
          <a:bodyPr>
            <a:normAutofit fontScale="90000"/>
          </a:bodyPr>
          <a:lstStyle/>
          <a:p>
            <a:r>
              <a:rPr lang="tr-TR" b="0" dirty="0"/>
              <a:t>Üretim Azlığına Bağlı Anemiler (MCV kullanılarak sınıflandırma)</a:t>
            </a:r>
            <a:endParaRPr lang="tr-TR" dirty="0"/>
          </a:p>
        </p:txBody>
      </p:sp>
      <p:sp>
        <p:nvSpPr>
          <p:cNvPr id="6" name="Yuvarlatılmış Dikdörtgen 5">
            <a:extLst>
              <a:ext uri="{FF2B5EF4-FFF2-40B4-BE49-F238E27FC236}">
                <a16:creationId xmlns:a16="http://schemas.microsoft.com/office/drawing/2014/main" id="{8264A52B-714C-3356-2949-14E45CB10438}"/>
              </a:ext>
            </a:extLst>
          </p:cNvPr>
          <p:cNvSpPr/>
          <p:nvPr/>
        </p:nvSpPr>
        <p:spPr>
          <a:xfrm>
            <a:off x="354806" y="1743075"/>
            <a:ext cx="5136356" cy="18002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200" b="1" dirty="0"/>
              <a:t>A. </a:t>
            </a:r>
            <a:r>
              <a:rPr lang="tr-TR" sz="1200" b="1" dirty="0" err="1"/>
              <a:t>Mikrositik</a:t>
            </a:r>
            <a:r>
              <a:rPr lang="tr-TR" sz="1200" b="1" dirty="0"/>
              <a:t> anemiler (MCV &lt; 80 mcm³)</a:t>
            </a:r>
          </a:p>
          <a:p>
            <a:r>
              <a:rPr lang="tr-TR" sz="1200" dirty="0"/>
              <a:t>Demir eksikliği</a:t>
            </a:r>
          </a:p>
          <a:p>
            <a:r>
              <a:rPr lang="tr-TR" sz="1200" dirty="0" err="1"/>
              <a:t>Talasemi</a:t>
            </a:r>
            <a:endParaRPr lang="tr-TR" sz="1200" dirty="0"/>
          </a:p>
          <a:p>
            <a:r>
              <a:rPr lang="tr-TR" sz="1200" dirty="0"/>
              <a:t>İnflamasyon/Kronik hastalık anemisi (çoğunlukla </a:t>
            </a:r>
            <a:r>
              <a:rPr lang="tr-TR" sz="1200" dirty="0" err="1"/>
              <a:t>normositik</a:t>
            </a:r>
            <a:r>
              <a:rPr lang="tr-TR" sz="1200" dirty="0"/>
              <a:t>)</a:t>
            </a:r>
          </a:p>
          <a:p>
            <a:r>
              <a:rPr lang="tr-TR" sz="1200" dirty="0" err="1"/>
              <a:t>Sideroblastik</a:t>
            </a:r>
            <a:r>
              <a:rPr lang="tr-TR" sz="1200" dirty="0"/>
              <a:t> anemi (konjenital, kurşun maruziyeti, ilaçlar) – nadir</a:t>
            </a:r>
          </a:p>
          <a:p>
            <a:r>
              <a:rPr lang="tr-TR" sz="1200" dirty="0"/>
              <a:t>Bakır eksikliği veya çinko zehirlenmesi – nadir</a:t>
            </a:r>
          </a:p>
        </p:txBody>
      </p:sp>
      <p:sp>
        <p:nvSpPr>
          <p:cNvPr id="7" name="Yuvarlatılmış Dikdörtgen 6">
            <a:extLst>
              <a:ext uri="{FF2B5EF4-FFF2-40B4-BE49-F238E27FC236}">
                <a16:creationId xmlns:a16="http://schemas.microsoft.com/office/drawing/2014/main" id="{FDF4C81D-C699-33AC-3F4E-C47F087247F8}"/>
              </a:ext>
            </a:extLst>
          </p:cNvPr>
          <p:cNvSpPr/>
          <p:nvPr/>
        </p:nvSpPr>
        <p:spPr>
          <a:xfrm>
            <a:off x="5745956" y="1407320"/>
            <a:ext cx="5762625" cy="22788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br>
              <a:rPr lang="tr-TR" sz="1100" dirty="0"/>
            </a:br>
            <a:endParaRPr lang="tr-TR" sz="1100" dirty="0"/>
          </a:p>
          <a:p>
            <a:r>
              <a:rPr lang="tr-TR" sz="1100" b="1" dirty="0"/>
              <a:t>B. Makrositik anemiler (MCV &gt; 100 mcm³)</a:t>
            </a:r>
          </a:p>
          <a:p>
            <a:r>
              <a:rPr lang="tr-TR" sz="1100" b="1" dirty="0"/>
              <a:t>Megaloblastik anemiler</a:t>
            </a:r>
            <a:r>
              <a:rPr lang="tr-TR" sz="1100" dirty="0"/>
              <a:t> (DNA sentezinde anormalliklere bağlı; ayrıca </a:t>
            </a:r>
            <a:r>
              <a:rPr lang="tr-TR" sz="1100" dirty="0" err="1"/>
              <a:t>hipersegmentli</a:t>
            </a:r>
            <a:r>
              <a:rPr lang="tr-TR" sz="1100" dirty="0"/>
              <a:t> nötrofiller görülür)</a:t>
            </a:r>
            <a:br>
              <a:rPr lang="tr-TR" sz="1100" dirty="0"/>
            </a:br>
            <a:r>
              <a:rPr lang="tr-TR" sz="1100" dirty="0"/>
              <a:t>a. B12 vitamini eksikliği</a:t>
            </a:r>
            <a:br>
              <a:rPr lang="tr-TR" sz="1100" dirty="0"/>
            </a:br>
            <a:r>
              <a:rPr lang="tr-TR" sz="1100" dirty="0"/>
              <a:t>b. </a:t>
            </a:r>
            <a:r>
              <a:rPr lang="tr-TR" sz="1100" dirty="0" err="1"/>
              <a:t>Folat</a:t>
            </a:r>
            <a:r>
              <a:rPr lang="tr-TR" sz="1100" dirty="0"/>
              <a:t> eksikliği</a:t>
            </a:r>
            <a:br>
              <a:rPr lang="tr-TR" sz="1100" dirty="0"/>
            </a:br>
            <a:r>
              <a:rPr lang="tr-TR" sz="1100" dirty="0"/>
              <a:t>c. </a:t>
            </a:r>
            <a:r>
              <a:rPr lang="tr-TR" sz="1100" dirty="0" err="1"/>
              <a:t>Antimetabolit</a:t>
            </a:r>
            <a:r>
              <a:rPr lang="tr-TR" sz="1100" dirty="0"/>
              <a:t> ilaçlar (ör. </a:t>
            </a:r>
            <a:r>
              <a:rPr lang="tr-TR" sz="1100" dirty="0" err="1"/>
              <a:t>metotreksat</a:t>
            </a:r>
            <a:r>
              <a:rPr lang="tr-TR" sz="1100" dirty="0"/>
              <a:t>, </a:t>
            </a:r>
            <a:r>
              <a:rPr lang="tr-TR" sz="1100" dirty="0" err="1"/>
              <a:t>zidovudin</a:t>
            </a:r>
            <a:r>
              <a:rPr lang="tr-TR" sz="1100" dirty="0"/>
              <a:t>)</a:t>
            </a:r>
          </a:p>
          <a:p>
            <a:r>
              <a:rPr lang="tr-TR" sz="1100" b="1" dirty="0"/>
              <a:t>Megaloblastik olmayan anemiler</a:t>
            </a:r>
            <a:r>
              <a:rPr lang="tr-TR" sz="1100" dirty="0"/>
              <a:t> (</a:t>
            </a:r>
            <a:r>
              <a:rPr lang="tr-TR" sz="1100" dirty="0" err="1"/>
              <a:t>hipersegmentli</a:t>
            </a:r>
            <a:r>
              <a:rPr lang="tr-TR" sz="1100" dirty="0"/>
              <a:t> nötrofiller yoktur)</a:t>
            </a:r>
            <a:br>
              <a:rPr lang="tr-TR" sz="1100" dirty="0"/>
            </a:br>
            <a:r>
              <a:rPr lang="tr-TR" sz="1100" dirty="0"/>
              <a:t>a. Alkol kötüye kullanımı</a:t>
            </a:r>
            <a:br>
              <a:rPr lang="tr-TR" sz="1100" dirty="0"/>
            </a:br>
            <a:r>
              <a:rPr lang="tr-TR" sz="1100" dirty="0"/>
              <a:t>b. Karaciğer hastalığı</a:t>
            </a:r>
            <a:br>
              <a:rPr lang="tr-TR" sz="1100" dirty="0"/>
            </a:br>
            <a:r>
              <a:rPr lang="tr-TR" sz="1100" dirty="0"/>
              <a:t>c. Hipotiroidi</a:t>
            </a:r>
            <a:br>
              <a:rPr lang="tr-TR" sz="1100" dirty="0"/>
            </a:br>
            <a:r>
              <a:rPr lang="tr-TR" sz="1100" dirty="0"/>
              <a:t>d. Miyelodisplastik sendrom (çoğunlukla pansitopeniye neden olur)</a:t>
            </a:r>
          </a:p>
        </p:txBody>
      </p:sp>
      <p:sp>
        <p:nvSpPr>
          <p:cNvPr id="10" name="Yuvarlatılmış Dikdörtgen 9">
            <a:extLst>
              <a:ext uri="{FF2B5EF4-FFF2-40B4-BE49-F238E27FC236}">
                <a16:creationId xmlns:a16="http://schemas.microsoft.com/office/drawing/2014/main" id="{E5A86036-4564-DD15-7B99-1FF049E0559F}"/>
              </a:ext>
            </a:extLst>
          </p:cNvPr>
          <p:cNvSpPr/>
          <p:nvPr/>
        </p:nvSpPr>
        <p:spPr>
          <a:xfrm>
            <a:off x="2778920" y="3814763"/>
            <a:ext cx="7015162" cy="2686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chemeClr val="tx1"/>
                </a:solidFill>
              </a:rPr>
              <a:t>C. </a:t>
            </a:r>
            <a:r>
              <a:rPr lang="tr-TR" sz="1400" b="1" dirty="0" err="1">
                <a:solidFill>
                  <a:schemeClr val="tx1"/>
                </a:solidFill>
              </a:rPr>
              <a:t>Normositik</a:t>
            </a:r>
            <a:r>
              <a:rPr lang="tr-TR" sz="1400" b="1" dirty="0">
                <a:solidFill>
                  <a:schemeClr val="tx1"/>
                </a:solidFill>
              </a:rPr>
              <a:t> anemiler</a:t>
            </a:r>
          </a:p>
          <a:p>
            <a:r>
              <a:rPr lang="tr-TR" sz="1400" dirty="0">
                <a:solidFill>
                  <a:schemeClr val="tx1"/>
                </a:solidFill>
              </a:rPr>
              <a:t>İnflamasyon/Kronik </a:t>
            </a:r>
            <a:r>
              <a:rPr lang="tr-TR" sz="1400" dirty="0"/>
              <a:t>hastalık anemisi (kronik böbrek hastalığı, enfeksiyon, inflamasyon, malignite, yaşlanma)</a:t>
            </a:r>
          </a:p>
          <a:p>
            <a:r>
              <a:rPr lang="tr-TR" sz="1400" dirty="0"/>
              <a:t>Erken demir eksikliği</a:t>
            </a:r>
          </a:p>
          <a:p>
            <a:r>
              <a:rPr lang="tr-TR" sz="1400" dirty="0"/>
              <a:t>Kemik iliği baskılanması</a:t>
            </a:r>
            <a:br>
              <a:rPr lang="tr-TR" sz="1400" dirty="0"/>
            </a:br>
            <a:r>
              <a:rPr lang="tr-TR" sz="1400" dirty="0"/>
              <a:t>a. Malignite veya granülomlar tarafından invazyon</a:t>
            </a:r>
            <a:br>
              <a:rPr lang="tr-TR" sz="1400" dirty="0"/>
            </a:br>
            <a:r>
              <a:rPr lang="tr-TR" sz="1400" dirty="0"/>
              <a:t>b. Edinilmiş saf kırmızı hücre </a:t>
            </a:r>
            <a:r>
              <a:rPr lang="tr-TR" sz="1400" dirty="0" err="1"/>
              <a:t>aplazisi</a:t>
            </a:r>
            <a:r>
              <a:rPr lang="tr-TR" sz="1400" dirty="0"/>
              <a:t> (</a:t>
            </a:r>
            <a:r>
              <a:rPr lang="tr-TR" sz="1400" dirty="0" err="1"/>
              <a:t>parvovirüs</a:t>
            </a:r>
            <a:r>
              <a:rPr lang="tr-TR" sz="1400" dirty="0"/>
              <a:t> B19, HIV, ilaçlar [</a:t>
            </a:r>
            <a:r>
              <a:rPr lang="tr-TR" sz="1400" dirty="0" err="1"/>
              <a:t>mikofenolat</a:t>
            </a:r>
            <a:r>
              <a:rPr lang="tr-TR" sz="1400" dirty="0"/>
              <a:t> </a:t>
            </a:r>
            <a:r>
              <a:rPr lang="tr-TR" sz="1400" dirty="0" err="1"/>
              <a:t>mofetil</a:t>
            </a:r>
            <a:r>
              <a:rPr lang="tr-TR" sz="1400" dirty="0"/>
              <a:t>, trimetoprim-</a:t>
            </a:r>
            <a:r>
              <a:rPr lang="tr-TR" sz="1400" dirty="0" err="1"/>
              <a:t>sülfametoksazol</a:t>
            </a:r>
            <a:r>
              <a:rPr lang="tr-TR" sz="1400" dirty="0"/>
              <a:t>, fenitoin, </a:t>
            </a:r>
            <a:r>
              <a:rPr lang="tr-TR" sz="1400" dirty="0" err="1"/>
              <a:t>rekombinant</a:t>
            </a:r>
            <a:r>
              <a:rPr lang="tr-TR" sz="1400" dirty="0"/>
              <a:t> insan </a:t>
            </a:r>
            <a:r>
              <a:rPr lang="tr-TR" sz="1400" dirty="0" err="1"/>
              <a:t>eritropoietinleri</a:t>
            </a:r>
            <a:r>
              <a:rPr lang="tr-TR" sz="1400" dirty="0"/>
              <a:t>], </a:t>
            </a:r>
            <a:r>
              <a:rPr lang="tr-TR" sz="1400" dirty="0" err="1"/>
              <a:t>timoma</a:t>
            </a:r>
            <a:r>
              <a:rPr lang="tr-TR" sz="1400" dirty="0"/>
              <a:t>, diğer maligniteler, immün bozukluklar)</a:t>
            </a:r>
            <a:br>
              <a:rPr lang="tr-TR" sz="1400" dirty="0"/>
            </a:br>
            <a:r>
              <a:rPr lang="tr-TR" sz="1400" dirty="0"/>
              <a:t>c. Aplastik anemi (çoğunlukla pansitopeniye neden olur)</a:t>
            </a:r>
          </a:p>
          <a:p>
            <a:r>
              <a:rPr lang="tr-TR" sz="1400" dirty="0"/>
              <a:t>Endokrin (</a:t>
            </a:r>
            <a:r>
              <a:rPr lang="tr-TR" sz="1400" dirty="0" err="1"/>
              <a:t>hipopituitarizm</a:t>
            </a:r>
            <a:r>
              <a:rPr lang="tr-TR" sz="1400" dirty="0"/>
              <a:t> veya hipotiroidi)</a:t>
            </a:r>
          </a:p>
        </p:txBody>
      </p:sp>
    </p:spTree>
    <p:extLst>
      <p:ext uri="{BB962C8B-B14F-4D97-AF65-F5344CB8AC3E}">
        <p14:creationId xmlns:p14="http://schemas.microsoft.com/office/powerpoint/2010/main" val="113381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1C08158-5BFB-475E-AFFD-3119675B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F5923A5-3EA5-4A1F-8FB1-6E9E4AC90B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29852"/>
            <a:ext cx="6736976" cy="332814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id="{1850567E-9970-49B5-8036-68DF198A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14824" cy="6864873"/>
          </a:xfrm>
          <a:custGeom>
            <a:avLst/>
            <a:gdLst>
              <a:gd name="connsiteX0" fmla="*/ 0 w 3414824"/>
              <a:gd name="connsiteY0" fmla="*/ 3376141 h 6864873"/>
              <a:gd name="connsiteX1" fmla="*/ 3414824 w 3414824"/>
              <a:gd name="connsiteY1" fmla="*/ 3376141 h 6864873"/>
              <a:gd name="connsiteX2" fmla="*/ 0 w 3414824"/>
              <a:gd name="connsiteY2" fmla="*/ 6864873 h 6864873"/>
              <a:gd name="connsiteX3" fmla="*/ 2 w 3414824"/>
              <a:gd name="connsiteY3" fmla="*/ 0 h 6864873"/>
              <a:gd name="connsiteX4" fmla="*/ 3414824 w 3414824"/>
              <a:gd name="connsiteY4" fmla="*/ 0 h 6864873"/>
              <a:gd name="connsiteX5" fmla="*/ 3414824 w 3414824"/>
              <a:gd name="connsiteY5" fmla="*/ 3376140 h 6864873"/>
              <a:gd name="connsiteX6" fmla="*/ 2 w 3414824"/>
              <a:gd name="connsiteY6" fmla="*/ 3376140 h 686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4824" h="6864873">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252F6D40-1969-431D-97A1-D6439AD90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4823" y="-6876"/>
            <a:ext cx="8777176" cy="6871754"/>
          </a:xfrm>
          <a:custGeom>
            <a:avLst/>
            <a:gdLst>
              <a:gd name="connsiteX0" fmla="*/ 0 w 8777176"/>
              <a:gd name="connsiteY0" fmla="*/ 0 h 6871754"/>
              <a:gd name="connsiteX1" fmla="*/ 3414822 w 8777176"/>
              <a:gd name="connsiteY1" fmla="*/ 0 h 6871754"/>
              <a:gd name="connsiteX2" fmla="*/ 3414822 w 8777176"/>
              <a:gd name="connsiteY2" fmla="*/ 6875 h 6871754"/>
              <a:gd name="connsiteX3" fmla="*/ 8777176 w 8777176"/>
              <a:gd name="connsiteY3" fmla="*/ 6875 h 6871754"/>
              <a:gd name="connsiteX4" fmla="*/ 8777176 w 8777176"/>
              <a:gd name="connsiteY4" fmla="*/ 6871754 h 6871754"/>
              <a:gd name="connsiteX5" fmla="*/ 3251085 w 8777176"/>
              <a:gd name="connsiteY5" fmla="*/ 6871754 h 6871754"/>
              <a:gd name="connsiteX6" fmla="*/ 3251085 w 8777176"/>
              <a:gd name="connsiteY6" fmla="*/ 6860643 h 6871754"/>
              <a:gd name="connsiteX7" fmla="*/ 3239098 w 8777176"/>
              <a:gd name="connsiteY7" fmla="*/ 6860334 h 6871754"/>
              <a:gd name="connsiteX8" fmla="*/ 0 w 8777176"/>
              <a:gd name="connsiteY8" fmla="*/ 3376141 h 6871754"/>
              <a:gd name="connsiteX9" fmla="*/ 3251085 w 8777176"/>
              <a:gd name="connsiteY9" fmla="*/ 3376141 h 6871754"/>
              <a:gd name="connsiteX10" fmla="*/ 3251085 w 8777176"/>
              <a:gd name="connsiteY10" fmla="*/ 3376140 h 6871754"/>
              <a:gd name="connsiteX11" fmla="*/ 0 w 8777176"/>
              <a:gd name="connsiteY11" fmla="*/ 3376140 h 68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7176" h="6871754">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18435" name="2 İçerik Yer Tutucusu">
            <a:extLst>
              <a:ext uri="{FF2B5EF4-FFF2-40B4-BE49-F238E27FC236}">
                <a16:creationId xmlns:a16="http://schemas.microsoft.com/office/drawing/2014/main" id="{CAD00F89-4D47-4A10-8D19-BE98C95FAB37}"/>
              </a:ext>
            </a:extLst>
          </p:cNvPr>
          <p:cNvGraphicFramePr>
            <a:graphicFrameLocks noGrp="1"/>
          </p:cNvGraphicFramePr>
          <p:nvPr>
            <p:ph idx="1"/>
            <p:extLst>
              <p:ext uri="{D42A27DB-BD31-4B8C-83A1-F6EECF244321}">
                <p14:modId xmlns:p14="http://schemas.microsoft.com/office/powerpoint/2010/main" val="2385311709"/>
              </p:ext>
            </p:extLst>
          </p:nvPr>
        </p:nvGraphicFramePr>
        <p:xfrm>
          <a:off x="4467922" y="773206"/>
          <a:ext cx="7136780" cy="501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BB1A8-A91A-4FC5-81B4-1F05A143C76C}"/>
              </a:ext>
            </a:extLst>
          </p:cNvPr>
          <p:cNvPicPr>
            <a:picLocks noChangeAspect="1"/>
          </p:cNvPicPr>
          <p:nvPr/>
        </p:nvPicPr>
        <p:blipFill rotWithShape="1">
          <a:blip r:embed="rId2"/>
          <a:srcRect t="21431" b="22319"/>
          <a:stretch/>
        </p:blipFill>
        <p:spPr>
          <a:xfrm>
            <a:off x="20" y="10"/>
            <a:ext cx="12191980" cy="6857989"/>
          </a:xfrm>
          <a:prstGeom prst="rect">
            <a:avLst/>
          </a:prstGeom>
        </p:spPr>
      </p:pic>
      <p:sp>
        <p:nvSpPr>
          <p:cNvPr id="2" name="Başlık 1">
            <a:extLst>
              <a:ext uri="{FF2B5EF4-FFF2-40B4-BE49-F238E27FC236}">
                <a16:creationId xmlns:a16="http://schemas.microsoft.com/office/drawing/2014/main" id="{0CBC2CAF-C7C0-3E47-8549-A1EC06435E8A}"/>
              </a:ext>
            </a:extLst>
          </p:cNvPr>
          <p:cNvSpPr>
            <a:spLocks noGrp="1"/>
          </p:cNvSpPr>
          <p:nvPr>
            <p:ph type="ctrTitle"/>
          </p:nvPr>
        </p:nvSpPr>
        <p:spPr>
          <a:xfrm>
            <a:off x="1977081" y="1942391"/>
            <a:ext cx="8390238" cy="1924717"/>
          </a:xfrm>
        </p:spPr>
        <p:txBody>
          <a:bodyPr>
            <a:normAutofit/>
          </a:bodyPr>
          <a:lstStyle/>
          <a:p>
            <a:r>
              <a:rPr lang="tr-TR" sz="5400" dirty="0">
                <a:latin typeface="MV Boli" panose="02000500030200090000" pitchFamily="2" charset="0"/>
                <a:cs typeface="MV Boli" panose="02000500030200090000" pitchFamily="2" charset="0"/>
              </a:rPr>
              <a:t>NUTRİSYONEL	ANEMİLER</a:t>
            </a:r>
          </a:p>
        </p:txBody>
      </p:sp>
      <p:sp>
        <p:nvSpPr>
          <p:cNvPr id="3" name="Alt Başlık 2">
            <a:extLst>
              <a:ext uri="{FF2B5EF4-FFF2-40B4-BE49-F238E27FC236}">
                <a16:creationId xmlns:a16="http://schemas.microsoft.com/office/drawing/2014/main" id="{49E06085-A98E-944E-94F0-951A7A638FE1}"/>
              </a:ext>
            </a:extLst>
          </p:cNvPr>
          <p:cNvSpPr>
            <a:spLocks noGrp="1"/>
          </p:cNvSpPr>
          <p:nvPr>
            <p:ph type="subTitle" idx="1"/>
          </p:nvPr>
        </p:nvSpPr>
        <p:spPr>
          <a:xfrm>
            <a:off x="3558989" y="4424305"/>
            <a:ext cx="5074022" cy="972222"/>
          </a:xfrm>
        </p:spPr>
        <p:txBody>
          <a:bodyPr>
            <a:normAutofit/>
          </a:bodyPr>
          <a:lstStyle/>
          <a:p>
            <a:r>
              <a:rPr lang="tr-TR" b="1" dirty="0" err="1">
                <a:latin typeface="Comic Sans MS" panose="030F0902030302020204" pitchFamily="66" charset="0"/>
              </a:rPr>
              <a:t>Dr.Engin</a:t>
            </a:r>
            <a:r>
              <a:rPr lang="tr-TR" b="1" dirty="0">
                <a:latin typeface="Comic Sans MS" panose="030F0902030302020204" pitchFamily="66" charset="0"/>
              </a:rPr>
              <a:t> KELKİTLİ</a:t>
            </a:r>
          </a:p>
        </p:txBody>
      </p:sp>
    </p:spTree>
    <p:extLst>
      <p:ext uri="{BB962C8B-B14F-4D97-AF65-F5344CB8AC3E}">
        <p14:creationId xmlns:p14="http://schemas.microsoft.com/office/powerpoint/2010/main" val="3757358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0" name="Content Placeholder 2">
            <a:extLst>
              <a:ext uri="{FF2B5EF4-FFF2-40B4-BE49-F238E27FC236}">
                <a16:creationId xmlns:a16="http://schemas.microsoft.com/office/drawing/2014/main" id="{3AB43E71-A4B7-4AD1-8759-DECC47E35CE7}"/>
              </a:ext>
            </a:extLst>
          </p:cNvPr>
          <p:cNvGraphicFramePr>
            <a:graphicFrameLocks noGrp="1"/>
          </p:cNvGraphicFramePr>
          <p:nvPr>
            <p:ph idx="1"/>
          </p:nvPr>
        </p:nvGraphicFramePr>
        <p:xfrm>
          <a:off x="5274016" y="721549"/>
          <a:ext cx="6305446" cy="526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DB913ACA-EB3C-A646-8079-574DD4CAEF02}"/>
              </a:ext>
            </a:extLst>
          </p:cNvPr>
          <p:cNvSpPr/>
          <p:nvPr/>
        </p:nvSpPr>
        <p:spPr>
          <a:xfrm>
            <a:off x="635193" y="1576553"/>
            <a:ext cx="4283647" cy="374703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4000" dirty="0" err="1">
                <a:latin typeface="Comic Sans MS" panose="030F0902030302020204" pitchFamily="66" charset="0"/>
              </a:rPr>
              <a:t>Nutrisyonel</a:t>
            </a:r>
            <a:r>
              <a:rPr lang="tr-TR" sz="4000" dirty="0">
                <a:latin typeface="Comic Sans MS" panose="030F0902030302020204" pitchFamily="66" charset="0"/>
              </a:rPr>
              <a:t> Anemiler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C1EBCA3-FB82-DF49-B4F1-DD37EFF5BDFF}"/>
              </a:ext>
            </a:extLst>
          </p:cNvPr>
          <p:cNvSpPr>
            <a:spLocks noGrp="1"/>
          </p:cNvSpPr>
          <p:nvPr>
            <p:ph type="title"/>
          </p:nvPr>
        </p:nvSpPr>
        <p:spPr>
          <a:xfrm>
            <a:off x="1455420" y="1737360"/>
            <a:ext cx="3185159" cy="2524187"/>
          </a:xfrm>
        </p:spPr>
        <p:txBody>
          <a:bodyPr anchor="ctr">
            <a:normAutofit/>
          </a:bodyPr>
          <a:lstStyle/>
          <a:p>
            <a:pPr algn="ctr">
              <a:defRPr/>
            </a:pPr>
            <a:r>
              <a:rPr lang="tr-TR" b="1" dirty="0" err="1"/>
              <a:t>Nütrisyonel</a:t>
            </a:r>
            <a:r>
              <a:rPr lang="tr-TR" b="1" dirty="0"/>
              <a:t> Anemiler-Vitamin eksiklikleri </a:t>
            </a:r>
            <a:endParaRPr lang="tr-TR" b="1"/>
          </a:p>
        </p:txBody>
      </p:sp>
      <p:sp>
        <p:nvSpPr>
          <p:cNvPr id="20483" name="Content Placeholder 2">
            <a:extLst>
              <a:ext uri="{FF2B5EF4-FFF2-40B4-BE49-F238E27FC236}">
                <a16:creationId xmlns:a16="http://schemas.microsoft.com/office/drawing/2014/main" id="{249FFD93-CAF7-F543-B2BA-7B6B62903DDA}"/>
              </a:ext>
            </a:extLst>
          </p:cNvPr>
          <p:cNvSpPr>
            <a:spLocks noGrp="1"/>
          </p:cNvSpPr>
          <p:nvPr>
            <p:ph idx="1"/>
          </p:nvPr>
        </p:nvSpPr>
        <p:spPr>
          <a:xfrm>
            <a:off x="6096000" y="383908"/>
            <a:ext cx="6007585" cy="5090769"/>
          </a:xfrm>
        </p:spPr>
        <p:txBody>
          <a:bodyPr anchor="ctr">
            <a:normAutofit/>
          </a:bodyPr>
          <a:lstStyle/>
          <a:p>
            <a:pPr marL="274320" indent="-256032">
              <a:lnSpc>
                <a:spcPct val="100000"/>
              </a:lnSpc>
              <a:defRPr/>
            </a:pPr>
            <a:r>
              <a:rPr lang="tr-TR" b="1" dirty="0">
                <a:latin typeface="Tahoma" panose="020B0604030504040204" pitchFamily="34" charset="0"/>
                <a:ea typeface="Tahoma" panose="020B0604030504040204" pitchFamily="34" charset="0"/>
                <a:cs typeface="Tahoma" panose="020B0604030504040204" pitchFamily="34" charset="0"/>
              </a:rPr>
              <a:t>Vitamin A eksikliği: </a:t>
            </a:r>
            <a:r>
              <a:rPr lang="tr-TR" dirty="0" err="1">
                <a:latin typeface="Tahoma" panose="020B0604030504040204" pitchFamily="34" charset="0"/>
                <a:ea typeface="Tahoma" panose="020B0604030504040204" pitchFamily="34" charset="0"/>
                <a:cs typeface="Tahoma" panose="020B0604030504040204" pitchFamily="34" charset="0"/>
              </a:rPr>
              <a:t>Hipokrom</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mikrositer</a:t>
            </a:r>
            <a:r>
              <a:rPr lang="tr-TR" dirty="0">
                <a:latin typeface="Tahoma" panose="020B0604030504040204" pitchFamily="34" charset="0"/>
                <a:ea typeface="Tahoma" panose="020B0604030504040204" pitchFamily="34" charset="0"/>
                <a:cs typeface="Tahoma" panose="020B0604030504040204" pitchFamily="34" charset="0"/>
              </a:rPr>
              <a:t> anemi yapar. KHA ne benzer.</a:t>
            </a:r>
          </a:p>
          <a:p>
            <a:pPr marL="274320" indent="-256032">
              <a:lnSpc>
                <a:spcPct val="100000"/>
              </a:lnSpc>
              <a:defRPr/>
            </a:pPr>
            <a:r>
              <a:rPr lang="tr-TR" b="1" dirty="0">
                <a:latin typeface="Tahoma" panose="020B0604030504040204" pitchFamily="34" charset="0"/>
                <a:ea typeface="Tahoma" panose="020B0604030504040204" pitchFamily="34" charset="0"/>
                <a:cs typeface="Tahoma" panose="020B0604030504040204" pitchFamily="34" charset="0"/>
              </a:rPr>
              <a:t>Vitamin B6 (</a:t>
            </a:r>
            <a:r>
              <a:rPr lang="tr-TR" b="1" dirty="0" err="1">
                <a:latin typeface="Tahoma" panose="020B0604030504040204" pitchFamily="34" charset="0"/>
                <a:ea typeface="Tahoma" panose="020B0604030504040204" pitchFamily="34" charset="0"/>
                <a:cs typeface="Tahoma" panose="020B0604030504040204" pitchFamily="34" charset="0"/>
              </a:rPr>
              <a:t>pridoksin</a:t>
            </a:r>
            <a:r>
              <a:rPr lang="tr-TR" b="1" dirty="0">
                <a:latin typeface="Tahoma" panose="020B0604030504040204" pitchFamily="34" charset="0"/>
                <a:ea typeface="Tahoma" panose="020B0604030504040204" pitchFamily="34" charset="0"/>
                <a:cs typeface="Tahoma" panose="020B0604030504040204" pitchFamily="34" charset="0"/>
              </a:rPr>
              <a:t>): </a:t>
            </a:r>
            <a:r>
              <a:rPr lang="tr-TR" dirty="0">
                <a:latin typeface="Tahoma" panose="020B0604030504040204" pitchFamily="34" charset="0"/>
                <a:ea typeface="Tahoma" panose="020B0604030504040204" pitchFamily="34" charset="0"/>
                <a:cs typeface="Tahoma" panose="020B0604030504040204" pitchFamily="34" charset="0"/>
              </a:rPr>
              <a:t>Porfirin sentezinde </a:t>
            </a:r>
            <a:r>
              <a:rPr lang="tr-TR" dirty="0" err="1">
                <a:latin typeface="Tahoma" panose="020B0604030504040204" pitchFamily="34" charset="0"/>
                <a:ea typeface="Tahoma" panose="020B0604030504040204" pitchFamily="34" charset="0"/>
                <a:cs typeface="Tahoma" panose="020B0604030504040204" pitchFamily="34" charset="0"/>
              </a:rPr>
              <a:t>koenzimdir</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Hipokrom</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mikrositer</a:t>
            </a:r>
            <a:r>
              <a:rPr lang="tr-TR" dirty="0">
                <a:latin typeface="Tahoma" panose="020B0604030504040204" pitchFamily="34" charset="0"/>
                <a:ea typeface="Tahoma" panose="020B0604030504040204" pitchFamily="34" charset="0"/>
                <a:cs typeface="Tahoma" panose="020B0604030504040204" pitchFamily="34" charset="0"/>
              </a:rPr>
              <a:t> anemiye neden olur.  Bazı </a:t>
            </a:r>
            <a:r>
              <a:rPr lang="tr-TR" dirty="0" err="1">
                <a:latin typeface="Tahoma" panose="020B0604030504040204" pitchFamily="34" charset="0"/>
                <a:ea typeface="Tahoma" panose="020B0604030504040204" pitchFamily="34" charset="0"/>
                <a:cs typeface="Tahoma" panose="020B0604030504040204" pitchFamily="34" charset="0"/>
              </a:rPr>
              <a:t>sideroblastik</a:t>
            </a:r>
            <a:r>
              <a:rPr lang="tr-TR" dirty="0">
                <a:latin typeface="Tahoma" panose="020B0604030504040204" pitchFamily="34" charset="0"/>
                <a:ea typeface="Tahoma" panose="020B0604030504040204" pitchFamily="34" charset="0"/>
                <a:cs typeface="Tahoma" panose="020B0604030504040204" pitchFamily="34" charset="0"/>
              </a:rPr>
              <a:t> anemiler B6 vitaminine cevap verir.</a:t>
            </a:r>
          </a:p>
          <a:p>
            <a:pPr marL="274320" indent="-256032">
              <a:lnSpc>
                <a:spcPct val="100000"/>
              </a:lnSpc>
              <a:defRPr/>
            </a:pPr>
            <a:r>
              <a:rPr lang="tr-TR" b="1" dirty="0" err="1">
                <a:latin typeface="Tahoma" panose="020B0604030504040204" pitchFamily="34" charset="0"/>
                <a:ea typeface="Tahoma" panose="020B0604030504040204" pitchFamily="34" charset="0"/>
                <a:cs typeface="Tahoma" panose="020B0604030504040204" pitchFamily="34" charset="0"/>
              </a:rPr>
              <a:t>Riboflavin</a:t>
            </a:r>
            <a:r>
              <a:rPr lang="tr-TR" b="1" dirty="0">
                <a:latin typeface="Tahoma" panose="020B0604030504040204" pitchFamily="34" charset="0"/>
                <a:ea typeface="Tahoma" panose="020B0604030504040204" pitchFamily="34" charset="0"/>
                <a:cs typeface="Tahoma" panose="020B0604030504040204" pitchFamily="34" charset="0"/>
              </a:rPr>
              <a:t> eksikliği: </a:t>
            </a:r>
            <a:r>
              <a:rPr lang="tr-TR" dirty="0">
                <a:latin typeface="Tahoma" panose="020B0604030504040204" pitchFamily="34" charset="0"/>
                <a:ea typeface="Tahoma" panose="020B0604030504040204" pitchFamily="34" charset="0"/>
                <a:cs typeface="Tahoma" panose="020B0604030504040204" pitchFamily="34" charset="0"/>
              </a:rPr>
              <a:t>Kesin olmamakla birlikte </a:t>
            </a:r>
            <a:r>
              <a:rPr lang="tr-TR" dirty="0" err="1">
                <a:latin typeface="Tahoma" panose="020B0604030504040204" pitchFamily="34" charset="0"/>
                <a:ea typeface="Tahoma" panose="020B0604030504040204" pitchFamily="34" charset="0"/>
                <a:cs typeface="Tahoma" panose="020B0604030504040204" pitchFamily="34" charset="0"/>
              </a:rPr>
              <a:t>pure</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red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cell</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aplazisine</a:t>
            </a:r>
            <a:r>
              <a:rPr lang="tr-TR" dirty="0">
                <a:latin typeface="Tahoma" panose="020B0604030504040204" pitchFamily="34" charset="0"/>
                <a:ea typeface="Tahoma" panose="020B0604030504040204" pitchFamily="34" charset="0"/>
                <a:cs typeface="Tahoma" panose="020B0604030504040204" pitchFamily="34" charset="0"/>
              </a:rPr>
              <a:t> neden olur</a:t>
            </a:r>
          </a:p>
          <a:p>
            <a:pPr marL="274320" indent="-256032">
              <a:lnSpc>
                <a:spcPct val="100000"/>
              </a:lnSpc>
              <a:defRPr/>
            </a:pPr>
            <a:r>
              <a:rPr lang="tr-TR" b="1" dirty="0" err="1">
                <a:latin typeface="Tahoma" panose="020B0604030504040204" pitchFamily="34" charset="0"/>
                <a:ea typeface="Tahoma" panose="020B0604030504040204" pitchFamily="34" charset="0"/>
                <a:cs typeface="Tahoma" panose="020B0604030504040204" pitchFamily="34" charset="0"/>
              </a:rPr>
              <a:t>Niasin</a:t>
            </a:r>
            <a:r>
              <a:rPr lang="tr-TR" b="1" dirty="0">
                <a:latin typeface="Tahoma" panose="020B0604030504040204" pitchFamily="34" charset="0"/>
                <a:ea typeface="Tahoma" panose="020B0604030504040204" pitchFamily="34" charset="0"/>
                <a:cs typeface="Tahoma" panose="020B0604030504040204" pitchFamily="34" charset="0"/>
              </a:rPr>
              <a:t> eksikliği:</a:t>
            </a:r>
          </a:p>
          <a:p>
            <a:pPr marL="274320" indent="-256032">
              <a:lnSpc>
                <a:spcPct val="100000"/>
              </a:lnSpc>
              <a:defRPr/>
            </a:pPr>
            <a:r>
              <a:rPr lang="tr-TR" b="1" dirty="0" err="1">
                <a:latin typeface="Tahoma" panose="020B0604030504040204" pitchFamily="34" charset="0"/>
                <a:ea typeface="Tahoma" panose="020B0604030504040204" pitchFamily="34" charset="0"/>
                <a:cs typeface="Tahoma" panose="020B0604030504040204" pitchFamily="34" charset="0"/>
              </a:rPr>
              <a:t>Askorbik</a:t>
            </a:r>
            <a:r>
              <a:rPr lang="tr-TR" b="1" dirty="0">
                <a:latin typeface="Tahoma" panose="020B0604030504040204" pitchFamily="34" charset="0"/>
                <a:ea typeface="Tahoma" panose="020B0604030504040204" pitchFamily="34" charset="0"/>
                <a:cs typeface="Tahoma" panose="020B0604030504040204" pitchFamily="34" charset="0"/>
              </a:rPr>
              <a:t> </a:t>
            </a:r>
            <a:r>
              <a:rPr lang="tr-TR" b="1" dirty="0" err="1">
                <a:latin typeface="Tahoma" panose="020B0604030504040204" pitchFamily="34" charset="0"/>
                <a:ea typeface="Tahoma" panose="020B0604030504040204" pitchFamily="34" charset="0"/>
                <a:cs typeface="Tahoma" panose="020B0604030504040204" pitchFamily="34" charset="0"/>
              </a:rPr>
              <a:t>asid</a:t>
            </a:r>
            <a:r>
              <a:rPr lang="tr-TR" b="1" dirty="0">
                <a:latin typeface="Tahoma" panose="020B0604030504040204" pitchFamily="34" charset="0"/>
                <a:ea typeface="Tahoma" panose="020B0604030504040204" pitchFamily="34" charset="0"/>
                <a:cs typeface="Tahoma" panose="020B0604030504040204" pitchFamily="34" charset="0"/>
              </a:rPr>
              <a:t> eksikliği: </a:t>
            </a:r>
            <a:r>
              <a:rPr lang="tr-TR" dirty="0" err="1">
                <a:latin typeface="Tahoma" panose="020B0604030504040204" pitchFamily="34" charset="0"/>
                <a:ea typeface="Tahoma" panose="020B0604030504040204" pitchFamily="34" charset="0"/>
                <a:cs typeface="Tahoma" panose="020B0604030504040204" pitchFamily="34" charset="0"/>
              </a:rPr>
              <a:t>Folik</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asid</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redüktaz</a:t>
            </a:r>
            <a:r>
              <a:rPr lang="tr-TR" dirty="0">
                <a:latin typeface="Tahoma" panose="020B0604030504040204" pitchFamily="34" charset="0"/>
                <a:ea typeface="Tahoma" panose="020B0604030504040204" pitchFamily="34" charset="0"/>
                <a:cs typeface="Tahoma" panose="020B0604030504040204" pitchFamily="34" charset="0"/>
              </a:rPr>
              <a:t> aktivitesi için gereklidir. Yetersizliğinde </a:t>
            </a:r>
            <a:r>
              <a:rPr lang="tr-TR" dirty="0" err="1">
                <a:latin typeface="Tahoma" panose="020B0604030504040204" pitchFamily="34" charset="0"/>
                <a:ea typeface="Tahoma" panose="020B0604030504040204" pitchFamily="34" charset="0"/>
                <a:cs typeface="Tahoma" panose="020B0604030504040204" pitchFamily="34" charset="0"/>
              </a:rPr>
              <a:t>folik</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asid</a:t>
            </a:r>
            <a:r>
              <a:rPr lang="tr-TR" dirty="0">
                <a:latin typeface="Tahoma" panose="020B0604030504040204" pitchFamily="34" charset="0"/>
                <a:ea typeface="Tahoma" panose="020B0604030504040204" pitchFamily="34" charset="0"/>
                <a:cs typeface="Tahoma" panose="020B0604030504040204" pitchFamily="34" charset="0"/>
              </a:rPr>
              <a:t> eksikliği olur</a:t>
            </a:r>
          </a:p>
          <a:p>
            <a:pPr marL="274320" indent="-256032">
              <a:lnSpc>
                <a:spcPct val="100000"/>
              </a:lnSpc>
              <a:defRPr/>
            </a:pPr>
            <a:r>
              <a:rPr lang="tr-TR" b="1" dirty="0">
                <a:latin typeface="Tahoma" panose="020B0604030504040204" pitchFamily="34" charset="0"/>
                <a:ea typeface="Tahoma" panose="020B0604030504040204" pitchFamily="34" charset="0"/>
                <a:cs typeface="Tahoma" panose="020B0604030504040204" pitchFamily="34" charset="0"/>
              </a:rPr>
              <a:t>Vitamin E: </a:t>
            </a:r>
            <a:r>
              <a:rPr lang="tr-TR" dirty="0">
                <a:latin typeface="Tahoma" panose="020B0604030504040204" pitchFamily="34" charset="0"/>
                <a:ea typeface="Tahoma" panose="020B0604030504040204" pitchFamily="34" charset="0"/>
                <a:cs typeface="Tahoma" panose="020B0604030504040204" pitchFamily="34" charset="0"/>
              </a:rPr>
              <a:t>Özellikle yeni doğanlarda eritrosit yaşam süresini kısaltır</a:t>
            </a:r>
          </a:p>
          <a:p>
            <a:pPr marL="274320" indent="-256032" algn="ctr">
              <a:lnSpc>
                <a:spcPct val="100000"/>
              </a:lnSpc>
              <a:defRPr/>
            </a:pPr>
            <a:endParaRPr lang="tr-TR" sz="1100" dirty="0"/>
          </a:p>
          <a:p>
            <a:pPr marL="274320" indent="-256032" algn="ctr">
              <a:lnSpc>
                <a:spcPct val="100000"/>
              </a:lnSpc>
              <a:defRPr/>
            </a:pPr>
            <a:endParaRPr lang="tr-TR" sz="1100" dirty="0"/>
          </a:p>
        </p:txBody>
      </p:sp>
      <p:pic>
        <p:nvPicPr>
          <p:cNvPr id="71" name="Graphic 70" descr="Tıp">
            <a:extLst>
              <a:ext uri="{FF2B5EF4-FFF2-40B4-BE49-F238E27FC236}">
                <a16:creationId xmlns:a16="http://schemas.microsoft.com/office/drawing/2014/main" id="{E9F675EB-D4CD-4B78-833A-1F0B3CBC0B0B}"/>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4023" y="4689483"/>
            <a:ext cx="1996440" cy="19964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BB59-772B-EC4B-8AE0-537B959D9A17}"/>
              </a:ext>
            </a:extLst>
          </p:cNvPr>
          <p:cNvSpPr>
            <a:spLocks noGrp="1"/>
          </p:cNvSpPr>
          <p:nvPr>
            <p:ph type="title"/>
          </p:nvPr>
        </p:nvSpPr>
        <p:spPr>
          <a:xfrm>
            <a:off x="1028700" y="1657858"/>
            <a:ext cx="3893820" cy="2603690"/>
          </a:xfrm>
        </p:spPr>
        <p:txBody>
          <a:bodyPr anchor="ctr">
            <a:normAutofit/>
          </a:bodyPr>
          <a:lstStyle/>
          <a:p>
            <a:pPr algn="ctr">
              <a:defRPr/>
            </a:pPr>
            <a:r>
              <a:rPr lang="tr-TR" dirty="0" err="1"/>
              <a:t>Nütrisyonel</a:t>
            </a:r>
            <a:r>
              <a:rPr lang="tr-TR" dirty="0"/>
              <a:t> Anemiler Eser Elementler</a:t>
            </a:r>
          </a:p>
        </p:txBody>
      </p:sp>
      <p:sp>
        <p:nvSpPr>
          <p:cNvPr id="21507" name="Content Placeholder 2">
            <a:extLst>
              <a:ext uri="{FF2B5EF4-FFF2-40B4-BE49-F238E27FC236}">
                <a16:creationId xmlns:a16="http://schemas.microsoft.com/office/drawing/2014/main" id="{D4F50317-735F-2040-AA56-10C167F325C7}"/>
              </a:ext>
            </a:extLst>
          </p:cNvPr>
          <p:cNvSpPr>
            <a:spLocks noGrp="1"/>
          </p:cNvSpPr>
          <p:nvPr>
            <p:ph idx="1"/>
          </p:nvPr>
        </p:nvSpPr>
        <p:spPr>
          <a:xfrm>
            <a:off x="6972300" y="1028700"/>
            <a:ext cx="4419886" cy="3108960"/>
          </a:xfrm>
        </p:spPr>
        <p:txBody>
          <a:bodyPr anchor="ctr">
            <a:normAutofit/>
          </a:bodyPr>
          <a:lstStyle/>
          <a:p>
            <a:pPr marL="274320" indent="-256032" algn="ctr">
              <a:defRPr/>
            </a:pPr>
            <a:r>
              <a:rPr lang="tr-TR" sz="3600" b="1" dirty="0"/>
              <a:t>Bakır</a:t>
            </a:r>
          </a:p>
          <a:p>
            <a:pPr marL="274320" indent="-256032" algn="ctr">
              <a:defRPr/>
            </a:pPr>
            <a:r>
              <a:rPr lang="tr-TR" sz="3600" b="1" dirty="0"/>
              <a:t>Çinko</a:t>
            </a:r>
          </a:p>
          <a:p>
            <a:pPr marL="274320" indent="-256032" algn="ctr">
              <a:defRPr/>
            </a:pPr>
            <a:r>
              <a:rPr lang="tr-TR" sz="3600" b="1" dirty="0"/>
              <a:t>Selenyum</a:t>
            </a:r>
          </a:p>
        </p:txBody>
      </p:sp>
      <p:pic>
        <p:nvPicPr>
          <p:cNvPr id="71" name="Graphic 70" descr="Parmak izi">
            <a:extLst>
              <a:ext uri="{FF2B5EF4-FFF2-40B4-BE49-F238E27FC236}">
                <a16:creationId xmlns:a16="http://schemas.microsoft.com/office/drawing/2014/main" id="{582C0E37-CB31-4382-9A9C-C5A5189A8784}"/>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5780" y="4137660"/>
            <a:ext cx="1996440" cy="19964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a:extLst>
              <a:ext uri="{FF2B5EF4-FFF2-40B4-BE49-F238E27FC236}">
                <a16:creationId xmlns:a16="http://schemas.microsoft.com/office/drawing/2014/main" id="{D20813EB-31BD-F24A-B0EB-5AEA35FDFEE0}"/>
              </a:ext>
            </a:extLst>
          </p:cNvPr>
          <p:cNvSpPr>
            <a:spLocks noGrp="1" noChangeArrowheads="1"/>
          </p:cNvSpPr>
          <p:nvPr>
            <p:ph type="ctrTitle"/>
          </p:nvPr>
        </p:nvSpPr>
        <p:spPr>
          <a:xfrm>
            <a:off x="1030124" y="1304462"/>
            <a:ext cx="4037176" cy="2376584"/>
          </a:xfrm>
        </p:spPr>
        <p:txBody>
          <a:bodyPr numCol="1" anchorCtr="0" compatLnSpc="1">
            <a:prstTxWarp prst="textNoShape">
              <a:avLst/>
            </a:prstTxWarp>
            <a:normAutofit/>
          </a:bodyPr>
          <a:lstStyle/>
          <a:p>
            <a:pPr eaLnBrk="1" hangingPunct="1">
              <a:defRPr/>
            </a:pPr>
            <a:r>
              <a:rPr lang="tr-TR" altLang="tr-TR" sz="4000" b="1" dirty="0">
                <a:effectLst>
                  <a:outerShdw blurRad="38100" dist="38100" dir="2700000" algn="tl">
                    <a:srgbClr val="000000"/>
                  </a:outerShdw>
                </a:effectLst>
                <a:latin typeface="PHOSPHATE INLINE" panose="02000506050000020004" pitchFamily="2" charset="0"/>
                <a:cs typeface="PHOSPHATE INLINE" panose="02000506050000020004" pitchFamily="2" charset="0"/>
              </a:rPr>
              <a:t>DEMİR EKSİKLİĞİ ANEMİSİ</a:t>
            </a:r>
          </a:p>
        </p:txBody>
      </p:sp>
      <p:pic>
        <p:nvPicPr>
          <p:cNvPr id="25604" name="Picture 8">
            <a:extLst>
              <a:ext uri="{FF2B5EF4-FFF2-40B4-BE49-F238E27FC236}">
                <a16:creationId xmlns:a16="http://schemas.microsoft.com/office/drawing/2014/main" id="{6D1C7DB6-FFD3-E743-B132-CF2806C5FA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43349" y="3589868"/>
            <a:ext cx="2531741" cy="1705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3" descr="http://www.kickedintheface.com/reviews/cover/Iron%20Maiden%20-%20Killers.jpg">
            <a:extLst>
              <a:ext uri="{FF2B5EF4-FFF2-40B4-BE49-F238E27FC236}">
                <a16:creationId xmlns:a16="http://schemas.microsoft.com/office/drawing/2014/main" id="{70014B64-250E-FB41-A5E4-498E035458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01475" y="3589866"/>
            <a:ext cx="2513609" cy="25136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7" descr="IRON">
            <a:extLst>
              <a:ext uri="{FF2B5EF4-FFF2-40B4-BE49-F238E27FC236}">
                <a16:creationId xmlns:a16="http://schemas.microsoft.com/office/drawing/2014/main" id="{F83D8F4C-0D51-AD4D-A284-E88FF98284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29929" y="1873083"/>
            <a:ext cx="2531742" cy="13947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a:extLst>
              <a:ext uri="{FF2B5EF4-FFF2-40B4-BE49-F238E27FC236}">
                <a16:creationId xmlns:a16="http://schemas.microsoft.com/office/drawing/2014/main" id="{4406FA58-E259-C64E-8FBE-E5B6799D63E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01475" y="986715"/>
            <a:ext cx="2513609" cy="2281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2" name="Rectangle 3">
            <a:extLst>
              <a:ext uri="{FF2B5EF4-FFF2-40B4-BE49-F238E27FC236}">
                <a16:creationId xmlns:a16="http://schemas.microsoft.com/office/drawing/2014/main" id="{F0A10C81-7B03-490B-B05B-322C68DB0E27}"/>
              </a:ext>
            </a:extLst>
          </p:cNvPr>
          <p:cNvGraphicFramePr>
            <a:graphicFrameLocks noGrp="1"/>
          </p:cNvGraphicFramePr>
          <p:nvPr>
            <p:ph idx="1"/>
          </p:nvPr>
        </p:nvGraphicFramePr>
        <p:xfrm>
          <a:off x="2095500" y="1571625"/>
          <a:ext cx="822960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8" name="Rectangle 2">
            <a:extLst>
              <a:ext uri="{FF2B5EF4-FFF2-40B4-BE49-F238E27FC236}">
                <a16:creationId xmlns:a16="http://schemas.microsoft.com/office/drawing/2014/main" id="{37AC847A-59BC-1E47-91FA-7F0BC6934D89}"/>
              </a:ext>
            </a:extLst>
          </p:cNvPr>
          <p:cNvSpPr>
            <a:spLocks noGrp="1" noChangeArrowheads="1"/>
          </p:cNvSpPr>
          <p:nvPr>
            <p:ph type="title"/>
          </p:nvPr>
        </p:nvSpPr>
        <p:spPr>
          <a:xfrm>
            <a:off x="3160209" y="854927"/>
            <a:ext cx="6712337" cy="716698"/>
          </a:xfrm>
        </p:spPr>
        <p:txBody>
          <a:bodyPr/>
          <a:lstStyle/>
          <a:p>
            <a:pPr>
              <a:defRPr/>
            </a:pPr>
            <a:r>
              <a:rPr lang="tr-TR" altLang="en-US" b="1" dirty="0" err="1">
                <a:latin typeface="Comic Sans MS" pitchFamily="66" charset="0"/>
              </a:rPr>
              <a:t>Eritropoez</a:t>
            </a:r>
            <a:r>
              <a:rPr lang="tr-TR" altLang="en-US" b="1" dirty="0">
                <a:latin typeface="Comic Sans MS" pitchFamily="66" charset="0"/>
              </a:rPr>
              <a:t> için gerekli</a:t>
            </a:r>
            <a:r>
              <a:rPr lang="en-US" altLang="en-US" b="1" dirty="0">
                <a:latin typeface="Comic Sans MS" pitchFamily="66" charset="0"/>
              </a:rPr>
              <a:t> </a:t>
            </a:r>
            <a:r>
              <a:rPr lang="tr-TR" altLang="en-US" b="1" dirty="0">
                <a:latin typeface="Comic Sans MS" pitchFamily="66" charset="0"/>
              </a:rPr>
              <a:t>elemanlar</a:t>
            </a:r>
            <a:endParaRPr lang="en-US" altLang="en-US" b="1" dirty="0">
              <a:latin typeface="Comic Sans MS" pitchFamily="66"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a:extLst>
              <a:ext uri="{FF2B5EF4-FFF2-40B4-BE49-F238E27FC236}">
                <a16:creationId xmlns:a16="http://schemas.microsoft.com/office/drawing/2014/main" id="{89CA9424-A8D9-7947-A5E8-D2E42DA9FA4E}"/>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8040689" y="1773238"/>
            <a:ext cx="2287587" cy="2736850"/>
          </a:xfrm>
          <a:solidFill>
            <a:schemeClr val="tx2"/>
          </a:solidFill>
          <a:ln w="28575">
            <a:solidFill>
              <a:schemeClr val="bg1"/>
            </a:solidFill>
            <a:miter lim="800000"/>
            <a:headEnd/>
            <a:tailEnd/>
          </a:ln>
        </p:spPr>
      </p:pic>
      <p:graphicFrame>
        <p:nvGraphicFramePr>
          <p:cNvPr id="29700" name="Rectangle 3">
            <a:extLst>
              <a:ext uri="{FF2B5EF4-FFF2-40B4-BE49-F238E27FC236}">
                <a16:creationId xmlns:a16="http://schemas.microsoft.com/office/drawing/2014/main" id="{9A672B52-63BF-430A-92FE-B97F0D7B4C67}"/>
              </a:ext>
            </a:extLst>
          </p:cNvPr>
          <p:cNvGraphicFramePr/>
          <p:nvPr/>
        </p:nvGraphicFramePr>
        <p:xfrm>
          <a:off x="900440" y="908051"/>
          <a:ext cx="6924348" cy="5184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7277A1E-994D-0948-B08E-84E6E1FEC0BE}"/>
              </a:ext>
            </a:extLst>
          </p:cNvPr>
          <p:cNvSpPr>
            <a:spLocks noGrp="1" noChangeArrowheads="1"/>
          </p:cNvSpPr>
          <p:nvPr>
            <p:ph type="title"/>
          </p:nvPr>
        </p:nvSpPr>
        <p:spPr>
          <a:xfrm>
            <a:off x="865149" y="954359"/>
            <a:ext cx="2495085" cy="4800600"/>
          </a:xfrm>
        </p:spPr>
        <p:txBody>
          <a:bodyPr anchor="ctr">
            <a:normAutofit/>
          </a:bodyPr>
          <a:lstStyle/>
          <a:p>
            <a:pPr algn="ctr">
              <a:defRPr/>
            </a:pPr>
            <a:r>
              <a:rPr lang="tr-TR" dirty="0"/>
              <a:t>DEMİR</a:t>
            </a:r>
          </a:p>
        </p:txBody>
      </p:sp>
      <p:graphicFrame>
        <p:nvGraphicFramePr>
          <p:cNvPr id="26629" name="Rectangle 3">
            <a:extLst>
              <a:ext uri="{FF2B5EF4-FFF2-40B4-BE49-F238E27FC236}">
                <a16:creationId xmlns:a16="http://schemas.microsoft.com/office/drawing/2014/main" id="{BDD65413-287D-43D7-A2EE-B8633898EA8E}"/>
              </a:ext>
            </a:extLst>
          </p:cNvPr>
          <p:cNvGraphicFramePr>
            <a:graphicFrameLocks noGrp="1"/>
          </p:cNvGraphicFramePr>
          <p:nvPr>
            <p:ph idx="1"/>
          </p:nvPr>
        </p:nvGraphicFramePr>
        <p:xfrm>
          <a:off x="4460489" y="868197"/>
          <a:ext cx="6978594" cy="5121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A6C6F08-4CE4-744E-9AEA-E4CF5CD87D5F}"/>
              </a:ext>
            </a:extLst>
          </p:cNvPr>
          <p:cNvSpPr>
            <a:spLocks noGrp="1" noChangeArrowheads="1"/>
          </p:cNvSpPr>
          <p:nvPr>
            <p:ph type="title"/>
          </p:nvPr>
        </p:nvSpPr>
        <p:spPr>
          <a:xfrm>
            <a:off x="752918" y="929138"/>
            <a:ext cx="2212588" cy="4800600"/>
          </a:xfrm>
        </p:spPr>
        <p:txBody>
          <a:bodyPr anchor="ctr">
            <a:normAutofit/>
          </a:bodyPr>
          <a:lstStyle/>
          <a:p>
            <a:pPr algn="ctr">
              <a:defRPr/>
            </a:pPr>
            <a:r>
              <a:rPr lang="tr-TR" b="1" dirty="0"/>
              <a:t>Demir Dengesi</a:t>
            </a:r>
          </a:p>
        </p:txBody>
      </p:sp>
      <p:graphicFrame>
        <p:nvGraphicFramePr>
          <p:cNvPr id="27653" name="Rectangle 3">
            <a:extLst>
              <a:ext uri="{FF2B5EF4-FFF2-40B4-BE49-F238E27FC236}">
                <a16:creationId xmlns:a16="http://schemas.microsoft.com/office/drawing/2014/main" id="{4733BE5D-DA7D-4564-B5B3-78AC295B3EF5}"/>
              </a:ext>
            </a:extLst>
          </p:cNvPr>
          <p:cNvGraphicFramePr>
            <a:graphicFrameLocks noGrp="1"/>
          </p:cNvGraphicFramePr>
          <p:nvPr>
            <p:ph idx="1"/>
          </p:nvPr>
        </p:nvGraphicFramePr>
        <p:xfrm>
          <a:off x="3181815" y="669073"/>
          <a:ext cx="8467492" cy="532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92" name="Group 176">
            <a:extLst>
              <a:ext uri="{FF2B5EF4-FFF2-40B4-BE49-F238E27FC236}">
                <a16:creationId xmlns:a16="http://schemas.microsoft.com/office/drawing/2014/main" id="{60B026C3-1CA0-4E42-9FBD-5AEF5B184E22}"/>
              </a:ext>
            </a:extLst>
          </p:cNvPr>
          <p:cNvGraphicFramePr>
            <a:graphicFrameLocks noGrp="1"/>
          </p:cNvGraphicFramePr>
          <p:nvPr/>
        </p:nvGraphicFramePr>
        <p:xfrm>
          <a:off x="1590907" y="981076"/>
          <a:ext cx="9229493" cy="5013327"/>
        </p:xfrm>
        <a:graphic>
          <a:graphicData uri="http://schemas.openxmlformats.org/drawingml/2006/table">
            <a:tbl>
              <a:tblPr>
                <a:tableStyleId>{35758FB7-9AC5-4552-8A53-C91805E547FA}</a:tableStyleId>
              </a:tblPr>
              <a:tblGrid>
                <a:gridCol w="3133356">
                  <a:extLst>
                    <a:ext uri="{9D8B030D-6E8A-4147-A177-3AD203B41FA5}">
                      <a16:colId xmlns:a16="http://schemas.microsoft.com/office/drawing/2014/main" val="20000"/>
                    </a:ext>
                  </a:extLst>
                </a:gridCol>
                <a:gridCol w="1742252">
                  <a:extLst>
                    <a:ext uri="{9D8B030D-6E8A-4147-A177-3AD203B41FA5}">
                      <a16:colId xmlns:a16="http://schemas.microsoft.com/office/drawing/2014/main" val="20001"/>
                    </a:ext>
                  </a:extLst>
                </a:gridCol>
                <a:gridCol w="2806439">
                  <a:extLst>
                    <a:ext uri="{9D8B030D-6E8A-4147-A177-3AD203B41FA5}">
                      <a16:colId xmlns:a16="http://schemas.microsoft.com/office/drawing/2014/main" val="20002"/>
                    </a:ext>
                  </a:extLst>
                </a:gridCol>
                <a:gridCol w="1547446">
                  <a:extLst>
                    <a:ext uri="{9D8B030D-6E8A-4147-A177-3AD203B41FA5}">
                      <a16:colId xmlns:a16="http://schemas.microsoft.com/office/drawing/2014/main" val="20003"/>
                    </a:ext>
                  </a:extLst>
                </a:gridCol>
              </a:tblGrid>
              <a:tr h="814388">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Protein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1800" b="1" u="none" strike="noStrike" cap="none" normalizeH="0" baseline="0">
                          <a:ln>
                            <a:noFill/>
                          </a:ln>
                          <a:solidFill>
                            <a:srgbClr val="1B1E3E"/>
                          </a:solidFill>
                          <a:effectLst/>
                        </a:rPr>
                        <a:t>Fe değerliği</a:t>
                      </a:r>
                      <a:endParaRPr kumimoji="0" lang="tr-TR" altLang="tr-TR" sz="1800" b="1" i="0" u="none" strike="noStrike" cap="none" normalizeH="0" baseline="0">
                        <a:ln>
                          <a:noFill/>
                        </a:ln>
                        <a:solidFill>
                          <a:srgbClr val="1B1E3E"/>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1800" b="1" u="none" strike="noStrike" cap="none" normalizeH="0" baseline="0">
                          <a:ln>
                            <a:noFill/>
                          </a:ln>
                          <a:solidFill>
                            <a:srgbClr val="1B1E3E"/>
                          </a:solidFill>
                          <a:effectLst/>
                        </a:rPr>
                        <a:t>Miktar</a:t>
                      </a:r>
                      <a:endParaRPr kumimoji="0" lang="tr-TR" altLang="tr-TR" sz="1800" b="1" i="0" u="none" strike="noStrike" cap="none" normalizeH="0" baseline="0">
                        <a:ln>
                          <a:noFill/>
                        </a:ln>
                        <a:solidFill>
                          <a:srgbClr val="1B1E3E"/>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1800" b="1" u="none" strike="noStrike" cap="none" normalizeH="0" baseline="0" dirty="0">
                          <a:ln>
                            <a:noFill/>
                          </a:ln>
                          <a:solidFill>
                            <a:srgbClr val="1B1E3E"/>
                          </a:solidFill>
                          <a:effectLst/>
                        </a:rPr>
                        <a:t>Toplamdaki oran</a:t>
                      </a:r>
                      <a:endParaRPr kumimoji="0" lang="tr-TR" altLang="tr-TR" sz="1800" b="1" i="0" u="none" strike="noStrike" cap="none" normalizeH="0" baseline="0" dirty="0">
                        <a:ln>
                          <a:noFill/>
                        </a:ln>
                        <a:solidFill>
                          <a:srgbClr val="1B1E3E"/>
                        </a:solidFill>
                        <a:effectLst/>
                        <a:latin typeface="Arial" charset="0"/>
                      </a:endParaRPr>
                    </a:p>
                  </a:txBody>
                  <a:tcPr horzOverflow="overflow"/>
                </a:tc>
                <a:extLst>
                  <a:ext uri="{0D108BD9-81ED-4DB2-BD59-A6C34878D82A}">
                    <a16:rowId xmlns:a16="http://schemas.microsoft.com/office/drawing/2014/main" val="10000"/>
                  </a:ext>
                </a:extLst>
              </a:tr>
              <a:tr h="558800">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Hemoglobin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2</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2.6gr</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00B050"/>
                          </a:solidFill>
                          <a:effectLst/>
                        </a:rPr>
                        <a:t>65</a:t>
                      </a: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1"/>
                  </a:ext>
                </a:extLst>
              </a:tr>
              <a:tr h="874713">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err="1">
                          <a:ln>
                            <a:noFill/>
                          </a:ln>
                          <a:solidFill>
                            <a:srgbClr val="FF0000"/>
                          </a:solidFill>
                          <a:effectLst/>
                        </a:rPr>
                        <a:t>Myoglobin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2</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130mg</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00B050"/>
                          </a:solidFill>
                          <a:effectLst/>
                        </a:rPr>
                        <a:t>6</a:t>
                      </a: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2"/>
                  </a:ext>
                </a:extLst>
              </a:tr>
              <a:tr h="896938">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Transferin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3</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3mg</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00B050"/>
                          </a:solidFill>
                          <a:effectLst/>
                        </a:rPr>
                        <a:t>0.1</a:t>
                      </a: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3"/>
                  </a:ext>
                </a:extLst>
              </a:tr>
              <a:tr h="644525">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err="1">
                          <a:ln>
                            <a:noFill/>
                          </a:ln>
                          <a:solidFill>
                            <a:srgbClr val="FF0000"/>
                          </a:solidFill>
                          <a:effectLst/>
                        </a:rPr>
                        <a:t>Ferritin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3</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520mg</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00B050"/>
                          </a:solidFill>
                          <a:effectLst/>
                        </a:rPr>
                        <a:t>13</a:t>
                      </a: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4"/>
                  </a:ext>
                </a:extLst>
              </a:tr>
              <a:tr h="576263">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err="1">
                          <a:ln>
                            <a:noFill/>
                          </a:ln>
                          <a:solidFill>
                            <a:srgbClr val="FF0000"/>
                          </a:solidFill>
                          <a:effectLst/>
                        </a:rPr>
                        <a:t>Hemosiderin</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3</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480mg</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00B050"/>
                          </a:solidFill>
                          <a:effectLst/>
                        </a:rPr>
                        <a:t>12</a:t>
                      </a: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5"/>
                  </a:ext>
                </a:extLst>
              </a:tr>
              <a:tr h="647700">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Enzimler</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800" b="1" u="none" strike="noStrike" cap="none" normalizeH="0" baseline="0" dirty="0">
                          <a:ln>
                            <a:noFill/>
                          </a:ln>
                          <a:solidFill>
                            <a:srgbClr val="FF0000"/>
                          </a:solidFill>
                          <a:effectLst/>
                        </a:rPr>
                        <a:t>2</a:t>
                      </a:r>
                      <a:endParaRPr kumimoji="0" lang="tr-TR" altLang="tr-TR" sz="2800" b="1" i="0" u="none" strike="noStrike" cap="none" normalizeH="0" baseline="0" dirty="0">
                        <a:ln>
                          <a:noFill/>
                        </a:ln>
                        <a:solidFill>
                          <a:srgbClr val="FF000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r>
                        <a:rPr kumimoji="0" lang="tr-TR" altLang="tr-TR" sz="2400" b="1" u="none" strike="noStrike" cap="none" normalizeH="0" baseline="0" dirty="0">
                          <a:ln>
                            <a:noFill/>
                          </a:ln>
                          <a:solidFill>
                            <a:srgbClr val="002060"/>
                          </a:solidFill>
                          <a:effectLst/>
                        </a:rPr>
                        <a:t>Çok az miktarda</a:t>
                      </a:r>
                      <a:endParaRPr kumimoji="0" lang="tr-TR" altLang="tr-TR" sz="2400" b="1" i="0" u="none" strike="noStrike" cap="none" normalizeH="0" baseline="0" dirty="0">
                        <a:ln>
                          <a:noFill/>
                        </a:ln>
                        <a:solidFill>
                          <a:srgbClr val="002060"/>
                        </a:solidFill>
                        <a:effectLst/>
                        <a:latin typeface="Arial" charset="0"/>
                      </a:endParaRPr>
                    </a:p>
                  </a:txBody>
                  <a:tcPr horzOverflow="overflow"/>
                </a:tc>
                <a:tc>
                  <a:txBody>
                    <a:bodyPr/>
                    <a:lstStyle>
                      <a:lvl1pPr>
                        <a:spcBef>
                          <a:spcPct val="20000"/>
                        </a:spcBef>
                        <a:buSzPct val="60000"/>
                        <a:buFont typeface="Wingdings" charset="2"/>
                        <a:defRPr sz="1900">
                          <a:solidFill>
                            <a:schemeClr val="tx1"/>
                          </a:solidFill>
                          <a:latin typeface="Palatino Linotype" charset="0"/>
                        </a:defRPr>
                      </a:lvl1pPr>
                      <a:lvl2pPr marL="742950" indent="-285750">
                        <a:spcBef>
                          <a:spcPct val="20000"/>
                        </a:spcBef>
                        <a:buSzPct val="60000"/>
                        <a:buFont typeface="Wingdings" charset="2"/>
                        <a:defRPr sz="1700">
                          <a:solidFill>
                            <a:schemeClr val="tx1"/>
                          </a:solidFill>
                          <a:latin typeface="Palatino Linotype" charset="0"/>
                        </a:defRPr>
                      </a:lvl2pPr>
                      <a:lvl3pPr marL="1143000" indent="-228600">
                        <a:spcBef>
                          <a:spcPct val="20000"/>
                        </a:spcBef>
                        <a:buSzPct val="60000"/>
                        <a:buFont typeface="Wingdings" charset="2"/>
                        <a:defRPr sz="1500">
                          <a:solidFill>
                            <a:schemeClr val="tx1"/>
                          </a:solidFill>
                          <a:latin typeface="Palatino Linotype" charset="0"/>
                        </a:defRPr>
                      </a:lvl3pPr>
                      <a:lvl4pPr marL="1600200" indent="-228600">
                        <a:spcBef>
                          <a:spcPct val="20000"/>
                        </a:spcBef>
                        <a:buSzPct val="60000"/>
                        <a:buFont typeface="Wingdings" charset="2"/>
                        <a:defRPr sz="1400">
                          <a:solidFill>
                            <a:schemeClr val="tx1"/>
                          </a:solidFill>
                          <a:latin typeface="Palatino Linotype" charset="0"/>
                        </a:defRPr>
                      </a:lvl4pPr>
                      <a:lvl5pPr marL="2057400" indent="-228600">
                        <a:spcBef>
                          <a:spcPct val="20000"/>
                        </a:spcBef>
                        <a:buSzPct val="60000"/>
                        <a:buFont typeface="Wingdings" charset="2"/>
                        <a:defRPr sz="1300">
                          <a:solidFill>
                            <a:schemeClr val="tx1"/>
                          </a:solidFill>
                          <a:latin typeface="Palatino Linotype" charset="0"/>
                        </a:defRPr>
                      </a:lvl5pPr>
                      <a:lvl6pPr marL="2514600" indent="-228600" fontAlgn="base">
                        <a:spcBef>
                          <a:spcPct val="20000"/>
                        </a:spcBef>
                        <a:spcAft>
                          <a:spcPct val="0"/>
                        </a:spcAft>
                        <a:buSzPct val="60000"/>
                        <a:buFont typeface="Wingdings" charset="2"/>
                        <a:defRPr sz="1300">
                          <a:solidFill>
                            <a:schemeClr val="tx1"/>
                          </a:solidFill>
                          <a:latin typeface="Palatino Linotype" charset="0"/>
                        </a:defRPr>
                      </a:lvl6pPr>
                      <a:lvl7pPr marL="2971800" indent="-228600" fontAlgn="base">
                        <a:spcBef>
                          <a:spcPct val="20000"/>
                        </a:spcBef>
                        <a:spcAft>
                          <a:spcPct val="0"/>
                        </a:spcAft>
                        <a:buSzPct val="60000"/>
                        <a:buFont typeface="Wingdings" charset="2"/>
                        <a:defRPr sz="1300">
                          <a:solidFill>
                            <a:schemeClr val="tx1"/>
                          </a:solidFill>
                          <a:latin typeface="Palatino Linotype" charset="0"/>
                        </a:defRPr>
                      </a:lvl7pPr>
                      <a:lvl8pPr marL="3429000" indent="-228600" fontAlgn="base">
                        <a:spcBef>
                          <a:spcPct val="20000"/>
                        </a:spcBef>
                        <a:spcAft>
                          <a:spcPct val="0"/>
                        </a:spcAft>
                        <a:buSzPct val="60000"/>
                        <a:buFont typeface="Wingdings" charset="2"/>
                        <a:defRPr sz="1300">
                          <a:solidFill>
                            <a:schemeClr val="tx1"/>
                          </a:solidFill>
                          <a:latin typeface="Palatino Linotype" charset="0"/>
                        </a:defRPr>
                      </a:lvl8pPr>
                      <a:lvl9pPr marL="3886200" indent="-228600" fontAlgn="base">
                        <a:spcBef>
                          <a:spcPct val="20000"/>
                        </a:spcBef>
                        <a:spcAft>
                          <a:spcPct val="0"/>
                        </a:spcAft>
                        <a:buSzPct val="60000"/>
                        <a:buFont typeface="Wingdings" charset="2"/>
                        <a:defRPr sz="1300">
                          <a:solidFill>
                            <a:schemeClr val="tx1"/>
                          </a:solidFill>
                          <a:latin typeface="Palatino Linotype"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charset="2"/>
                        <a:buNone/>
                        <a:tabLst/>
                      </a:pPr>
                      <a:endParaRPr kumimoji="0" lang="tr-TR" altLang="tr-TR" sz="2800" b="1" i="0" u="none" strike="noStrike" cap="none" normalizeH="0" baseline="0" dirty="0">
                        <a:ln>
                          <a:noFill/>
                        </a:ln>
                        <a:solidFill>
                          <a:srgbClr val="00B050"/>
                        </a:solidFill>
                        <a:effectLst/>
                        <a:latin typeface="Arial" charset="0"/>
                      </a:endParaRPr>
                    </a:p>
                  </a:txBody>
                  <a:tcP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D2C59203-3788-4E03-B7CF-439D5C388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5" name="2 İçerik Yer Tutucusu">
            <a:extLst>
              <a:ext uri="{FF2B5EF4-FFF2-40B4-BE49-F238E27FC236}">
                <a16:creationId xmlns:a16="http://schemas.microsoft.com/office/drawing/2014/main" id="{C7822A3F-4A7B-DB49-99AD-BB3575262D5B}"/>
              </a:ext>
            </a:extLst>
          </p:cNvPr>
          <p:cNvSpPr>
            <a:spLocks noGrp="1" noChangeArrowheads="1"/>
          </p:cNvSpPr>
          <p:nvPr>
            <p:ph idx="1"/>
          </p:nvPr>
        </p:nvSpPr>
        <p:spPr>
          <a:xfrm>
            <a:off x="849317" y="1676072"/>
            <a:ext cx="6860189" cy="3505855"/>
          </a:xfrm>
        </p:spPr>
        <p:txBody>
          <a:bodyPr>
            <a:normAutofit/>
          </a:bodyPr>
          <a:lstStyle/>
          <a:p>
            <a:r>
              <a:rPr lang="tr-TR" altLang="tr-TR" sz="2400" dirty="0">
                <a:latin typeface="Comic Sans MS" panose="030F0902030302020204" pitchFamily="66" charset="0"/>
              </a:rPr>
              <a:t>Aneminin bir hastalık değil, tıpkı bir ateş ya da karın ağrısı gibi bir bulgu olduğu asla unutulmamalıdır.</a:t>
            </a:r>
          </a:p>
          <a:p>
            <a:r>
              <a:rPr lang="tr-TR" altLang="tr-TR" sz="2400" dirty="0">
                <a:highlight>
                  <a:srgbClr val="FFFF00"/>
                </a:highlight>
                <a:latin typeface="Comic Sans MS" panose="030F0902030302020204" pitchFamily="66" charset="0"/>
              </a:rPr>
              <a:t>Anemi tanısı koymakla hekimin görevi bitmez</a:t>
            </a:r>
            <a:r>
              <a:rPr lang="tr-TR" altLang="tr-TR" sz="2400" dirty="0">
                <a:latin typeface="Comic Sans MS" panose="030F0902030302020204" pitchFamily="66" charset="0"/>
              </a:rPr>
              <a:t>. İyi bir hekim anemiye yol açan patolojiyi aydınlığa çıkararak nedene yönelik bir tedavi düzenlemelidir. </a:t>
            </a:r>
          </a:p>
        </p:txBody>
      </p:sp>
      <p:sp>
        <p:nvSpPr>
          <p:cNvPr id="136" name="Rectangle 135">
            <a:extLst>
              <a:ext uri="{FF2B5EF4-FFF2-40B4-BE49-F238E27FC236}">
                <a16:creationId xmlns:a16="http://schemas.microsoft.com/office/drawing/2014/main" id="{8A058938-758D-450A-9FDB-2F0400AB8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3429000"/>
            <a:ext cx="3463496" cy="3428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EE816B5-3840-4903-9656-1A721E428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8504" y="1"/>
            <a:ext cx="3463496" cy="343497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5F13C2B5-7F4A-48E4-B19A-5A2F9649B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Stetoskop">
            <a:extLst>
              <a:ext uri="{FF2B5EF4-FFF2-40B4-BE49-F238E27FC236}">
                <a16:creationId xmlns:a16="http://schemas.microsoft.com/office/drawing/2014/main" id="{05EB2053-7F0E-49EA-9299-7E24591925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17811" y="782128"/>
            <a:ext cx="1943819" cy="1943819"/>
          </a:xfrm>
          <a:prstGeom prst="rect">
            <a:avLst/>
          </a:prstGeom>
        </p:spPr>
      </p:pic>
      <p:sp>
        <p:nvSpPr>
          <p:cNvPr id="142" name="Rectangle 34">
            <a:extLst>
              <a:ext uri="{FF2B5EF4-FFF2-40B4-BE49-F238E27FC236}">
                <a16:creationId xmlns:a16="http://schemas.microsoft.com/office/drawing/2014/main" id="{23DE04B1-F136-49DF-BD00-FB3FA754C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56413" y="3407068"/>
            <a:ext cx="3428999" cy="3484818"/>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1772D56-BEBA-F747-B745-AEBD921E1A39}"/>
              </a:ext>
            </a:extLst>
          </p:cNvPr>
          <p:cNvSpPr>
            <a:spLocks noGrp="1" noChangeArrowheads="1"/>
          </p:cNvSpPr>
          <p:nvPr>
            <p:ph type="title"/>
          </p:nvPr>
        </p:nvSpPr>
        <p:spPr>
          <a:xfrm>
            <a:off x="1110313" y="339968"/>
            <a:ext cx="10134600" cy="703386"/>
          </a:xfrm>
        </p:spPr>
        <p:txBody>
          <a:bodyPr numCol="1" anchor="b" anchorCtr="0" compatLnSpc="1">
            <a:prstTxWarp prst="textNoShape">
              <a:avLst/>
            </a:prstTxWarp>
            <a:normAutofit/>
          </a:bodyPr>
          <a:lstStyle/>
          <a:p>
            <a:pPr algn="ctr" eaLnBrk="1" hangingPunct="1">
              <a:defRPr/>
            </a:pPr>
            <a:r>
              <a:rPr lang="tr-TR" altLang="tr-TR" dirty="0">
                <a:effectLst>
                  <a:outerShdw blurRad="38100" dist="38100" dir="2700000" algn="tl">
                    <a:srgbClr val="242852"/>
                  </a:outerShdw>
                </a:effectLst>
              </a:rPr>
              <a:t>Demir Dağılımı</a:t>
            </a:r>
          </a:p>
        </p:txBody>
      </p:sp>
      <p:graphicFrame>
        <p:nvGraphicFramePr>
          <p:cNvPr id="29701" name="Rectangle 3">
            <a:extLst>
              <a:ext uri="{FF2B5EF4-FFF2-40B4-BE49-F238E27FC236}">
                <a16:creationId xmlns:a16="http://schemas.microsoft.com/office/drawing/2014/main" id="{9234A95B-46BF-420F-A121-A4DAD1E882B3}"/>
              </a:ext>
            </a:extLst>
          </p:cNvPr>
          <p:cNvGraphicFramePr>
            <a:graphicFrameLocks noGrp="1"/>
          </p:cNvGraphicFramePr>
          <p:nvPr>
            <p:ph idx="1"/>
          </p:nvPr>
        </p:nvGraphicFramePr>
        <p:xfrm>
          <a:off x="1028699" y="1225715"/>
          <a:ext cx="10459916" cy="5116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54A6D1EF-A524-4741-9A89-4CC12491CABE}"/>
              </a:ext>
            </a:extLst>
          </p:cNvPr>
          <p:cNvSpPr>
            <a:spLocks noGrp="1" noChangeArrowheads="1"/>
          </p:cNvSpPr>
          <p:nvPr>
            <p:ph type="title"/>
          </p:nvPr>
        </p:nvSpPr>
        <p:spPr>
          <a:xfrm>
            <a:off x="2351088" y="188913"/>
            <a:ext cx="7416800" cy="881604"/>
          </a:xfrm>
          <a:solidFill>
            <a:schemeClr val="bg1"/>
          </a:solidFill>
          <a:ln w="38100">
            <a:solidFill>
              <a:srgbClr val="FFFFFF"/>
            </a:solidFill>
            <a:miter lim="800000"/>
            <a:headEnd/>
            <a:tailEnd/>
          </a:ln>
        </p:spPr>
        <p:txBody>
          <a:bodyPr wrap="square" numCol="1" anchorCtr="0" compatLnSpc="1">
            <a:prstTxWarp prst="textNoShape">
              <a:avLst/>
            </a:prstTxWarp>
          </a:bodyPr>
          <a:lstStyle/>
          <a:p>
            <a:pPr algn="ctr" eaLnBrk="1" hangingPunct="1">
              <a:defRPr/>
            </a:pPr>
            <a:r>
              <a:rPr lang="tr-TR" altLang="tr-TR" dirty="0">
                <a:effectLst>
                  <a:outerShdw blurRad="38100" dist="38100" dir="2700000" algn="tl">
                    <a:srgbClr val="242852"/>
                  </a:outerShdw>
                </a:effectLst>
              </a:rPr>
              <a:t>DEPO DEMİRİ</a:t>
            </a:r>
          </a:p>
        </p:txBody>
      </p:sp>
      <p:graphicFrame>
        <p:nvGraphicFramePr>
          <p:cNvPr id="31749" name="Rectangle 5">
            <a:extLst>
              <a:ext uri="{FF2B5EF4-FFF2-40B4-BE49-F238E27FC236}">
                <a16:creationId xmlns:a16="http://schemas.microsoft.com/office/drawing/2014/main" id="{70C9F459-653E-4B39-8C82-5343B93D716E}"/>
              </a:ext>
            </a:extLst>
          </p:cNvPr>
          <p:cNvGraphicFramePr/>
          <p:nvPr/>
        </p:nvGraphicFramePr>
        <p:xfrm>
          <a:off x="1019908" y="1382752"/>
          <a:ext cx="10480429" cy="523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4A73333-527A-0E48-A3D8-4546E27B05D9}"/>
              </a:ext>
            </a:extLst>
          </p:cNvPr>
          <p:cNvSpPr>
            <a:spLocks noGrp="1" noChangeArrowheads="1"/>
          </p:cNvSpPr>
          <p:nvPr>
            <p:ph type="title"/>
          </p:nvPr>
        </p:nvSpPr>
        <p:spPr>
          <a:xfrm>
            <a:off x="1424940" y="1653540"/>
            <a:ext cx="3246119" cy="2608006"/>
          </a:xfrm>
        </p:spPr>
        <p:txBody>
          <a:bodyPr anchor="ctr">
            <a:normAutofit/>
          </a:bodyPr>
          <a:lstStyle/>
          <a:p>
            <a:pPr algn="ctr">
              <a:defRPr/>
            </a:pPr>
            <a:r>
              <a:rPr lang="tr-TR"/>
              <a:t>Demir-Emilim</a:t>
            </a:r>
          </a:p>
        </p:txBody>
      </p:sp>
      <p:graphicFrame>
        <p:nvGraphicFramePr>
          <p:cNvPr id="32773" name="Rectangle 3">
            <a:extLst>
              <a:ext uri="{FF2B5EF4-FFF2-40B4-BE49-F238E27FC236}">
                <a16:creationId xmlns:a16="http://schemas.microsoft.com/office/drawing/2014/main" id="{81DD494E-032C-47F8-9115-C747D9E6A938}"/>
              </a:ext>
            </a:extLst>
          </p:cNvPr>
          <p:cNvGraphicFramePr>
            <a:graphicFrameLocks noGrp="1"/>
          </p:cNvGraphicFramePr>
          <p:nvPr>
            <p:ph idx="1"/>
          </p:nvPr>
        </p:nvGraphicFramePr>
        <p:xfrm>
          <a:off x="4834286" y="423746"/>
          <a:ext cx="6644035" cy="6021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AE745A2C-8A94-9944-981F-1DD12BEB5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95263"/>
            <a:ext cx="5500688"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C944BF18-7929-7940-ADBB-86E5EE4AD96E}"/>
              </a:ext>
            </a:extLst>
          </p:cNvPr>
          <p:cNvSpPr txBox="1">
            <a:spLocks noChangeArrowheads="1"/>
          </p:cNvSpPr>
          <p:nvPr/>
        </p:nvSpPr>
        <p:spPr bwMode="auto">
          <a:xfrm>
            <a:off x="6743701" y="6497638"/>
            <a:ext cx="43211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nSpc>
                <a:spcPct val="97000"/>
              </a:lnSpc>
              <a:buClr>
                <a:srgbClr val="000000"/>
              </a:buClr>
              <a:buSzPct val="100000"/>
              <a:buFont typeface="Times New Roman" panose="02020603050405020304" pitchFamily="18" charset="0"/>
              <a:buNone/>
            </a:pPr>
            <a:r>
              <a:rPr lang="en-GB" altLang="tr-TR" sz="1200" b="1">
                <a:solidFill>
                  <a:srgbClr val="000000"/>
                </a:solidFill>
              </a:rPr>
              <a:t>Donovan, A. et al. Physiology 21: 115-123 2006;</a:t>
            </a:r>
          </a:p>
          <a:p>
            <a:pPr>
              <a:buClr>
                <a:srgbClr val="000000"/>
              </a:buClr>
              <a:buSzPct val="100000"/>
              <a:buFont typeface="Times New Roman" panose="02020603050405020304" pitchFamily="18" charset="0"/>
              <a:buNone/>
            </a:pPr>
            <a:endParaRPr lang="en-GB" altLang="tr-TR" sz="1200" b="1"/>
          </a:p>
        </p:txBody>
      </p:sp>
      <p:sp>
        <p:nvSpPr>
          <p:cNvPr id="47108" name="Text Box 4">
            <a:extLst>
              <a:ext uri="{FF2B5EF4-FFF2-40B4-BE49-F238E27FC236}">
                <a16:creationId xmlns:a16="http://schemas.microsoft.com/office/drawing/2014/main" id="{C28F3540-5E15-2D4A-B667-A18D8F4707D5}"/>
              </a:ext>
            </a:extLst>
          </p:cNvPr>
          <p:cNvSpPr txBox="1">
            <a:spLocks noChangeArrowheads="1"/>
          </p:cNvSpPr>
          <p:nvPr/>
        </p:nvSpPr>
        <p:spPr bwMode="auto">
          <a:xfrm>
            <a:off x="1703388" y="376238"/>
            <a:ext cx="10350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gn="ctr">
              <a:lnSpc>
                <a:spcPct val="97000"/>
              </a:lnSpc>
              <a:buClr>
                <a:srgbClr val="000000"/>
              </a:buClr>
              <a:buSzPct val="100000"/>
              <a:buFont typeface="Times New Roman" panose="02020603050405020304" pitchFamily="18" charset="0"/>
              <a:buNone/>
            </a:pPr>
            <a:r>
              <a:rPr lang="en-GB" altLang="tr-TR" sz="1600" b="1">
                <a:solidFill>
                  <a:srgbClr val="000000"/>
                </a:solidFill>
              </a:rPr>
              <a:t>Intestinal </a:t>
            </a:r>
            <a:r>
              <a:rPr lang="tr-TR" altLang="tr-TR" sz="1600" b="1">
                <a:solidFill>
                  <a:srgbClr val="000000"/>
                </a:solidFill>
              </a:rPr>
              <a:t>demir emilimi</a:t>
            </a:r>
            <a:endParaRPr lang="en-GB" altLang="tr-TR" sz="1600" b="1">
              <a:solidFill>
                <a:srgbClr val="000000"/>
              </a:solidFill>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a:extLst>
              <a:ext uri="{FF2B5EF4-FFF2-40B4-BE49-F238E27FC236}">
                <a16:creationId xmlns:a16="http://schemas.microsoft.com/office/drawing/2014/main" id="{A827281A-51C2-3B4A-986A-586797D7F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11125"/>
            <a:ext cx="80645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http://jasn.asnjournals.org/content/vol18/issue2/images/large/asn0020730290001.jpeg">
            <a:extLst>
              <a:ext uri="{FF2B5EF4-FFF2-40B4-BE49-F238E27FC236}">
                <a16:creationId xmlns:a16="http://schemas.microsoft.com/office/drawing/2014/main" id="{E3B67D31-8211-DB4A-90B7-BFA9DE3B4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Resim 2">
            <a:extLst>
              <a:ext uri="{FF2B5EF4-FFF2-40B4-BE49-F238E27FC236}">
                <a16:creationId xmlns:a16="http://schemas.microsoft.com/office/drawing/2014/main" id="{D542276E-8FF8-8E4D-B1F8-BEF537CD0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Metin kutusu 3">
            <a:extLst>
              <a:ext uri="{FF2B5EF4-FFF2-40B4-BE49-F238E27FC236}">
                <a16:creationId xmlns:a16="http://schemas.microsoft.com/office/drawing/2014/main" id="{732E1F48-134A-7947-84E7-5046C7AA5DBE}"/>
              </a:ext>
            </a:extLst>
          </p:cNvPr>
          <p:cNvSpPr txBox="1">
            <a:spLocks noChangeArrowheads="1"/>
          </p:cNvSpPr>
          <p:nvPr/>
        </p:nvSpPr>
        <p:spPr bwMode="auto">
          <a:xfrm>
            <a:off x="1774826" y="115889"/>
            <a:ext cx="1584325"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a:solidFill>
                  <a:schemeClr val="bg1"/>
                </a:solidFill>
              </a:rPr>
              <a:t>ANEMİ </a:t>
            </a:r>
          </a:p>
          <a:p>
            <a:r>
              <a:rPr lang="tr-TR" altLang="tr-TR" sz="2400">
                <a:solidFill>
                  <a:schemeClr val="bg1"/>
                </a:solidFill>
              </a:rPr>
              <a:t>HİPOKSİ</a:t>
            </a:r>
          </a:p>
        </p:txBody>
      </p:sp>
      <p:sp>
        <p:nvSpPr>
          <p:cNvPr id="5" name="Dikdörtgen 4">
            <a:extLst>
              <a:ext uri="{FF2B5EF4-FFF2-40B4-BE49-F238E27FC236}">
                <a16:creationId xmlns:a16="http://schemas.microsoft.com/office/drawing/2014/main" id="{A4085F7A-544E-3149-801F-94F34F219669}"/>
              </a:ext>
            </a:extLst>
          </p:cNvPr>
          <p:cNvSpPr/>
          <p:nvPr/>
        </p:nvSpPr>
        <p:spPr>
          <a:xfrm>
            <a:off x="2151063" y="1196975"/>
            <a:ext cx="1223962" cy="503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204" name="Metin kutusu 5">
            <a:extLst>
              <a:ext uri="{FF2B5EF4-FFF2-40B4-BE49-F238E27FC236}">
                <a16:creationId xmlns:a16="http://schemas.microsoft.com/office/drawing/2014/main" id="{9C328AE9-4358-4542-B43D-80672EF00ECB}"/>
              </a:ext>
            </a:extLst>
          </p:cNvPr>
          <p:cNvSpPr txBox="1">
            <a:spLocks noChangeArrowheads="1"/>
          </p:cNvSpPr>
          <p:nvPr/>
        </p:nvSpPr>
        <p:spPr bwMode="auto">
          <a:xfrm>
            <a:off x="5951539" y="1517650"/>
            <a:ext cx="2016125"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400">
                <a:solidFill>
                  <a:schemeClr val="bg1"/>
                </a:solidFill>
              </a:rPr>
              <a:t>Kemik İliği</a:t>
            </a:r>
          </a:p>
          <a:p>
            <a:r>
              <a:rPr lang="tr-TR" altLang="tr-TR" sz="2400">
                <a:solidFill>
                  <a:schemeClr val="bg1"/>
                </a:solidFill>
              </a:rPr>
              <a:t>Eritroblastlar</a:t>
            </a:r>
          </a:p>
        </p:txBody>
      </p:sp>
      <p:sp>
        <p:nvSpPr>
          <p:cNvPr id="51205" name="Metin kutusu 6">
            <a:extLst>
              <a:ext uri="{FF2B5EF4-FFF2-40B4-BE49-F238E27FC236}">
                <a16:creationId xmlns:a16="http://schemas.microsoft.com/office/drawing/2014/main" id="{9287622A-85BE-7F44-86EF-0B593201600F}"/>
              </a:ext>
            </a:extLst>
          </p:cNvPr>
          <p:cNvSpPr txBox="1">
            <a:spLocks noChangeArrowheads="1"/>
          </p:cNvSpPr>
          <p:nvPr/>
        </p:nvSpPr>
        <p:spPr bwMode="auto">
          <a:xfrm>
            <a:off x="8183564" y="2997200"/>
            <a:ext cx="2268537"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tr-TR" altLang="tr-TR" sz="2000">
                <a:solidFill>
                  <a:schemeClr val="bg1"/>
                </a:solidFill>
              </a:rPr>
              <a:t>(ERİTROFERON)</a:t>
            </a:r>
          </a:p>
        </p:txBody>
      </p:sp>
      <p:sp>
        <p:nvSpPr>
          <p:cNvPr id="51206" name="Metin kutusu 7">
            <a:extLst>
              <a:ext uri="{FF2B5EF4-FFF2-40B4-BE49-F238E27FC236}">
                <a16:creationId xmlns:a16="http://schemas.microsoft.com/office/drawing/2014/main" id="{D6997365-05B7-8149-A75C-D502A876F204}"/>
              </a:ext>
            </a:extLst>
          </p:cNvPr>
          <p:cNvSpPr txBox="1">
            <a:spLocks noChangeArrowheads="1"/>
          </p:cNvSpPr>
          <p:nvPr/>
        </p:nvSpPr>
        <p:spPr bwMode="auto">
          <a:xfrm>
            <a:off x="1571626" y="6092825"/>
            <a:ext cx="3763963"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sz="2400">
              <a:solidFill>
                <a:schemeClr val="bg1"/>
              </a:solidFill>
            </a:endParaRPr>
          </a:p>
          <a:p>
            <a:endParaRPr lang="tr-TR" altLang="tr-TR" sz="240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5546DC3-B4FA-6344-82B2-7AE66550CC20}"/>
              </a:ext>
            </a:extLst>
          </p:cNvPr>
          <p:cNvSpPr>
            <a:spLocks noGrp="1" noChangeArrowheads="1"/>
          </p:cNvSpPr>
          <p:nvPr>
            <p:ph type="title"/>
          </p:nvPr>
        </p:nvSpPr>
        <p:spPr>
          <a:xfrm>
            <a:off x="1424940" y="1653540"/>
            <a:ext cx="3246119" cy="2608006"/>
          </a:xfrm>
        </p:spPr>
        <p:txBody>
          <a:bodyPr numCol="1" anchor="ctr" anchorCtr="0" compatLnSpc="1">
            <a:prstTxWarp prst="textNoShape">
              <a:avLst/>
            </a:prstTxWarp>
            <a:normAutofit/>
          </a:bodyPr>
          <a:lstStyle/>
          <a:p>
            <a:pPr algn="ctr" eaLnBrk="1" hangingPunct="1">
              <a:defRPr/>
            </a:pPr>
            <a:r>
              <a:rPr lang="tr-TR" altLang="tr-TR">
                <a:effectLst>
                  <a:outerShdw blurRad="38100" dist="38100" dir="2700000" algn="tl">
                    <a:srgbClr val="000000"/>
                  </a:outerShdw>
                </a:effectLst>
              </a:rPr>
              <a:t>Taşınması</a:t>
            </a:r>
          </a:p>
        </p:txBody>
      </p:sp>
      <p:graphicFrame>
        <p:nvGraphicFramePr>
          <p:cNvPr id="35845" name="Rectangle 3">
            <a:extLst>
              <a:ext uri="{FF2B5EF4-FFF2-40B4-BE49-F238E27FC236}">
                <a16:creationId xmlns:a16="http://schemas.microsoft.com/office/drawing/2014/main" id="{63875ED4-DFDC-4AE4-8B3E-79FAE28501FF}"/>
              </a:ext>
            </a:extLst>
          </p:cNvPr>
          <p:cNvGraphicFramePr>
            <a:graphicFrameLocks noGrp="1"/>
          </p:cNvGraphicFramePr>
          <p:nvPr>
            <p:ph idx="1"/>
          </p:nvPr>
        </p:nvGraphicFramePr>
        <p:xfrm>
          <a:off x="5952683" y="1042449"/>
          <a:ext cx="5210616" cy="478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34F78A4-E672-4745-8342-2B64A9A1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2725" y="6275388"/>
            <a:ext cx="2630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a:extLst>
              <a:ext uri="{FF2B5EF4-FFF2-40B4-BE49-F238E27FC236}">
                <a16:creationId xmlns:a16="http://schemas.microsoft.com/office/drawing/2014/main" id="{02E64862-F06D-CC45-A801-ED9FFB9888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275" y="1125539"/>
            <a:ext cx="7773988"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a:extLst>
              <a:ext uri="{FF2B5EF4-FFF2-40B4-BE49-F238E27FC236}">
                <a16:creationId xmlns:a16="http://schemas.microsoft.com/office/drawing/2014/main" id="{52534F79-BDA2-F249-BFEC-50B0333F453B}"/>
              </a:ext>
            </a:extLst>
          </p:cNvPr>
          <p:cNvSpPr txBox="1">
            <a:spLocks noChangeArrowheads="1"/>
          </p:cNvSpPr>
          <p:nvPr/>
        </p:nvSpPr>
        <p:spPr bwMode="auto">
          <a:xfrm>
            <a:off x="1774825" y="6381751"/>
            <a:ext cx="6611938"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Arial" panose="020B0604020202020204" pitchFamily="34" charset="0"/>
              </a:defRPr>
            </a:lvl9pPr>
          </a:lstStyle>
          <a:p>
            <a:pPr eaLnBrk="1">
              <a:lnSpc>
                <a:spcPct val="97000"/>
              </a:lnSpc>
              <a:buClr>
                <a:srgbClr val="FFFFFF"/>
              </a:buClr>
              <a:buSzPct val="45000"/>
              <a:buFont typeface="StarSymbol" charset="0"/>
              <a:buNone/>
            </a:pPr>
            <a:r>
              <a:rPr lang="en-GB" altLang="tr-TR" sz="1100" b="1">
                <a:solidFill>
                  <a:srgbClr val="000000"/>
                </a:solidFill>
              </a:rPr>
              <a:t>Andrews N. N Engl J Med 1999;341:1986-1995</a:t>
            </a:r>
          </a:p>
        </p:txBody>
      </p:sp>
      <p:sp>
        <p:nvSpPr>
          <p:cNvPr id="56325" name="Text Box 5">
            <a:extLst>
              <a:ext uri="{FF2B5EF4-FFF2-40B4-BE49-F238E27FC236}">
                <a16:creationId xmlns:a16="http://schemas.microsoft.com/office/drawing/2014/main" id="{096EC227-9975-604D-87A0-AE293DA1503E}"/>
              </a:ext>
            </a:extLst>
          </p:cNvPr>
          <p:cNvSpPr txBox="1">
            <a:spLocks noChangeArrowheads="1"/>
          </p:cNvSpPr>
          <p:nvPr/>
        </p:nvSpPr>
        <p:spPr bwMode="auto">
          <a:xfrm>
            <a:off x="1687514" y="590550"/>
            <a:ext cx="88169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1pPr>
            <a:lvl2pPr marL="742950" indent="-28575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2pPr>
            <a:lvl3pPr marL="11430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3pPr>
            <a:lvl4pPr marL="16002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4pPr>
            <a:lvl5pPr marL="2057400" indent="-228600"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solidFill>
                  <a:schemeClr val="tx1"/>
                </a:solidFill>
                <a:latin typeface="Arial" panose="020B0604020202020204" pitchFamily="34" charset="0"/>
              </a:defRPr>
            </a:lvl9pPr>
          </a:lstStyle>
          <a:p>
            <a:pPr algn="ctr" eaLnBrk="1">
              <a:lnSpc>
                <a:spcPct val="97000"/>
              </a:lnSpc>
              <a:buClr>
                <a:srgbClr val="FFFFFF"/>
              </a:buClr>
              <a:buSzPct val="45000"/>
              <a:buFont typeface="StarSymbol" charset="0"/>
              <a:buNone/>
            </a:pPr>
            <a:r>
              <a:rPr lang="tr-TR" altLang="tr-TR" sz="1500" b="1">
                <a:solidFill>
                  <a:srgbClr val="000000"/>
                </a:solidFill>
              </a:rPr>
              <a:t>TRANSFERİN DÖNGÜSÜ</a:t>
            </a:r>
            <a:endParaRPr lang="en-GB" altLang="tr-TR" sz="1500" b="1">
              <a:solidFill>
                <a:srgbClr val="000000"/>
              </a:solidFill>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2">
            <a:extLst>
              <a:ext uri="{FF2B5EF4-FFF2-40B4-BE49-F238E27FC236}">
                <a16:creationId xmlns:a16="http://schemas.microsoft.com/office/drawing/2014/main" id="{98329553-1986-F149-9924-CE3DB24009D7}"/>
              </a:ext>
            </a:extLst>
          </p:cNvPr>
          <p:cNvGraphicFramePr>
            <a:graphicFrameLocks noChangeAspect="1"/>
          </p:cNvGraphicFramePr>
          <p:nvPr/>
        </p:nvGraphicFramePr>
        <p:xfrm>
          <a:off x="2279651" y="1700213"/>
          <a:ext cx="7616825" cy="2279650"/>
        </p:xfrm>
        <a:graphic>
          <a:graphicData uri="http://schemas.openxmlformats.org/presentationml/2006/ole">
            <mc:AlternateContent xmlns:mc="http://schemas.openxmlformats.org/markup-compatibility/2006">
              <mc:Choice xmlns:v="urn:schemas-microsoft-com:vml" Requires="v">
                <p:oleObj name="Image" r:id="rId3" imgW="5492750" imgH="1644650" progId="Photoshop.Image.7">
                  <p:embed/>
                </p:oleObj>
              </mc:Choice>
              <mc:Fallback>
                <p:oleObj name="Image" r:id="rId3" imgW="5492750" imgH="1644650" progId="Photoshop.Image.7">
                  <p:embed/>
                  <p:pic>
                    <p:nvPicPr>
                      <p:cNvPr id="58369" name="Object 2">
                        <a:extLst>
                          <a:ext uri="{FF2B5EF4-FFF2-40B4-BE49-F238E27FC236}">
                            <a16:creationId xmlns:a16="http://schemas.microsoft.com/office/drawing/2014/main" id="{98329553-1986-F149-9924-CE3DB2400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1700213"/>
                        <a:ext cx="761682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8370" name="Object 3">
            <a:extLst>
              <a:ext uri="{FF2B5EF4-FFF2-40B4-BE49-F238E27FC236}">
                <a16:creationId xmlns:a16="http://schemas.microsoft.com/office/drawing/2014/main" id="{26D97484-9AC9-7D4D-9206-6EDB91B95DB7}"/>
              </a:ext>
            </a:extLst>
          </p:cNvPr>
          <p:cNvGraphicFramePr>
            <a:graphicFrameLocks noChangeAspect="1"/>
          </p:cNvGraphicFramePr>
          <p:nvPr/>
        </p:nvGraphicFramePr>
        <p:xfrm>
          <a:off x="2279650" y="4365625"/>
          <a:ext cx="7626350" cy="2298700"/>
        </p:xfrm>
        <a:graphic>
          <a:graphicData uri="http://schemas.openxmlformats.org/presentationml/2006/ole">
            <mc:AlternateContent xmlns:mc="http://schemas.openxmlformats.org/markup-compatibility/2006">
              <mc:Choice xmlns:v="urn:schemas-microsoft-com:vml" Requires="v">
                <p:oleObj name="Image" r:id="rId5" imgW="5499100" imgH="1657350" progId="Photoshop.Image.7">
                  <p:embed/>
                </p:oleObj>
              </mc:Choice>
              <mc:Fallback>
                <p:oleObj name="Image" r:id="rId5" imgW="5499100" imgH="1657350" progId="Photoshop.Image.7">
                  <p:embed/>
                  <p:pic>
                    <p:nvPicPr>
                      <p:cNvPr id="58370" name="Object 3">
                        <a:extLst>
                          <a:ext uri="{FF2B5EF4-FFF2-40B4-BE49-F238E27FC236}">
                            <a16:creationId xmlns:a16="http://schemas.microsoft.com/office/drawing/2014/main" id="{26D97484-9AC9-7D4D-9206-6EDB91B95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4365625"/>
                        <a:ext cx="76263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8371" name="Text Box 4">
            <a:extLst>
              <a:ext uri="{FF2B5EF4-FFF2-40B4-BE49-F238E27FC236}">
                <a16:creationId xmlns:a16="http://schemas.microsoft.com/office/drawing/2014/main" id="{BBCF5132-752E-4540-B644-113D5D6F03B6}"/>
              </a:ext>
            </a:extLst>
          </p:cNvPr>
          <p:cNvSpPr txBox="1">
            <a:spLocks noChangeArrowheads="1"/>
          </p:cNvSpPr>
          <p:nvPr/>
        </p:nvSpPr>
        <p:spPr bwMode="auto">
          <a:xfrm>
            <a:off x="1524000" y="19050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tr-TR" sz="2800" b="1">
                <a:cs typeface="Arial" panose="020B0604020202020204" pitchFamily="34" charset="0"/>
              </a:rPr>
              <a:t>Two post-transcription controls mediated by iron</a:t>
            </a:r>
          </a:p>
        </p:txBody>
      </p:sp>
      <p:sp>
        <p:nvSpPr>
          <p:cNvPr id="58372" name="Text Box 5">
            <a:extLst>
              <a:ext uri="{FF2B5EF4-FFF2-40B4-BE49-F238E27FC236}">
                <a16:creationId xmlns:a16="http://schemas.microsoft.com/office/drawing/2014/main" id="{AE51CAF5-BA9A-2D40-8C27-FC33FC9C47C6}"/>
              </a:ext>
            </a:extLst>
          </p:cNvPr>
          <p:cNvSpPr txBox="1">
            <a:spLocks noChangeArrowheads="1"/>
          </p:cNvSpPr>
          <p:nvPr/>
        </p:nvSpPr>
        <p:spPr bwMode="auto">
          <a:xfrm>
            <a:off x="1524000" y="768351"/>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tr-TR" sz="2000" b="1">
                <a:solidFill>
                  <a:srgbClr val="FF0000"/>
                </a:solidFill>
                <a:cs typeface="Arial" panose="020B0604020202020204" pitchFamily="34" charset="0"/>
              </a:rPr>
              <a:t>Asconitase – an iron-responsive regulatory protein that recognizes a stem-and-loop structure in both ferratin and transferrin receptor mRNAs.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Başlık">
            <a:extLst>
              <a:ext uri="{FF2B5EF4-FFF2-40B4-BE49-F238E27FC236}">
                <a16:creationId xmlns:a16="http://schemas.microsoft.com/office/drawing/2014/main" id="{586F1B56-68CB-A241-AB29-CECF5D9CB645}"/>
              </a:ext>
            </a:extLst>
          </p:cNvPr>
          <p:cNvSpPr>
            <a:spLocks noGrp="1"/>
          </p:cNvSpPr>
          <p:nvPr>
            <p:ph type="title"/>
          </p:nvPr>
        </p:nvSpPr>
        <p:spPr>
          <a:xfrm>
            <a:off x="2092712" y="394010"/>
            <a:ext cx="7772400" cy="749494"/>
          </a:xfrm>
        </p:spPr>
        <p:txBody>
          <a:bodyPr/>
          <a:lstStyle/>
          <a:p>
            <a:pPr>
              <a:defRPr/>
            </a:pPr>
            <a:r>
              <a:rPr lang="tr-TR" altLang="tr-TR" sz="3600" dirty="0"/>
              <a:t>Aneminin Klinik Belirtileri -I</a:t>
            </a:r>
          </a:p>
        </p:txBody>
      </p:sp>
      <p:graphicFrame>
        <p:nvGraphicFramePr>
          <p:cNvPr id="20485" name="2 İçerik Yer Tutucusu">
            <a:extLst>
              <a:ext uri="{FF2B5EF4-FFF2-40B4-BE49-F238E27FC236}">
                <a16:creationId xmlns:a16="http://schemas.microsoft.com/office/drawing/2014/main" id="{C849487A-9C14-4BFC-B459-5327446C2C32}"/>
              </a:ext>
            </a:extLst>
          </p:cNvPr>
          <p:cNvGraphicFramePr>
            <a:graphicFrameLocks noGrp="1"/>
          </p:cNvGraphicFramePr>
          <p:nvPr>
            <p:ph idx="1"/>
            <p:extLst>
              <p:ext uri="{D42A27DB-BD31-4B8C-83A1-F6EECF244321}">
                <p14:modId xmlns:p14="http://schemas.microsoft.com/office/powerpoint/2010/main" val="1886030451"/>
              </p:ext>
            </p:extLst>
          </p:nvPr>
        </p:nvGraphicFramePr>
        <p:xfrm>
          <a:off x="1981200" y="1338146"/>
          <a:ext cx="8374566" cy="4635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3DB1C52E-8AA5-1C4E-BF2C-CDBAB0EDCE9A}"/>
              </a:ext>
            </a:extLst>
          </p:cNvPr>
          <p:cNvSpPr>
            <a:spLocks noGrp="1" noChangeArrowheads="1"/>
          </p:cNvSpPr>
          <p:nvPr>
            <p:ph idx="1"/>
          </p:nvPr>
        </p:nvSpPr>
        <p:spPr>
          <a:xfrm>
            <a:off x="230459" y="2732544"/>
            <a:ext cx="7069873" cy="3341129"/>
          </a:xfrm>
        </p:spPr>
        <p:txBody>
          <a:bodyPr numCol="1" anchor="t" anchorCtr="0" compatLnSpc="1">
            <a:prstTxWarp prst="textNoShape">
              <a:avLst/>
            </a:prstTxWarp>
            <a:normAutofit lnSpcReduction="10000"/>
          </a:bodyPr>
          <a:lstStyle/>
          <a:p>
            <a:pPr marL="609600" indent="-609600" algn="ctr">
              <a:defRPr/>
            </a:pPr>
            <a:r>
              <a:rPr lang="tr-TR" altLang="tr-TR" sz="2800" dirty="0"/>
              <a:t>Vücutta negatif demir dengesi genellikle </a:t>
            </a:r>
            <a:r>
              <a:rPr lang="tr-TR" altLang="tr-TR" sz="2800" dirty="0">
                <a:highlight>
                  <a:srgbClr val="FFFF00"/>
                </a:highlight>
              </a:rPr>
              <a:t>2 şekilde gelişir</a:t>
            </a:r>
          </a:p>
          <a:p>
            <a:pPr marL="990600" lvl="1" indent="-533400" algn="ctr">
              <a:buFont typeface="Wingdings" pitchFamily="2" charset="2"/>
              <a:buAutoNum type="arabicPeriod"/>
              <a:defRPr/>
            </a:pPr>
            <a:r>
              <a:rPr lang="tr-TR" altLang="tr-TR" sz="2400" dirty="0"/>
              <a:t>Günlük kayıptan daha az demir alınması (diyette yetersizlik, </a:t>
            </a:r>
            <a:r>
              <a:rPr lang="tr-TR" altLang="tr-TR" sz="2400" dirty="0" err="1"/>
              <a:t>absorbsiyon</a:t>
            </a:r>
            <a:r>
              <a:rPr lang="tr-TR" altLang="tr-TR" sz="2400" dirty="0"/>
              <a:t> bozukluğu)</a:t>
            </a:r>
          </a:p>
          <a:p>
            <a:pPr marL="990600" lvl="1" indent="-533400" algn="ctr">
              <a:buFont typeface="Wingdings" pitchFamily="2" charset="2"/>
              <a:buAutoNum type="arabicPeriod"/>
              <a:defRPr/>
            </a:pPr>
            <a:r>
              <a:rPr lang="tr-TR" altLang="tr-TR" sz="2400" dirty="0"/>
              <a:t>Günlük alınan miktardan daha fazla kaybın olması</a:t>
            </a:r>
          </a:p>
        </p:txBody>
      </p:sp>
      <p:pic>
        <p:nvPicPr>
          <p:cNvPr id="38916" name="Picture 38915" descr="Zincirin yakından görünümü">
            <a:extLst>
              <a:ext uri="{FF2B5EF4-FFF2-40B4-BE49-F238E27FC236}">
                <a16:creationId xmlns:a16="http://schemas.microsoft.com/office/drawing/2014/main" id="{A96C4594-71C9-45EE-A178-AD7571C6451A}"/>
              </a:ext>
            </a:extLst>
          </p:cNvPr>
          <p:cNvPicPr>
            <a:picLocks noChangeAspect="1"/>
          </p:cNvPicPr>
          <p:nvPr/>
        </p:nvPicPr>
        <p:blipFill rotWithShape="1">
          <a:blip r:embed="rId3">
            <a:alphaModFix/>
          </a:blip>
          <a:srcRect l="18615" r="36885" b="-1"/>
          <a:stretch/>
        </p:blipFill>
        <p:spPr>
          <a:xfrm>
            <a:off x="7620000" y="10"/>
            <a:ext cx="4572000" cy="685799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26054155-A90E-714B-A4BF-C136561E07E3}"/>
              </a:ext>
            </a:extLst>
          </p:cNvPr>
          <p:cNvSpPr>
            <a:spLocks noGrp="1" noChangeArrowheads="1"/>
          </p:cNvSpPr>
          <p:nvPr>
            <p:ph idx="1"/>
          </p:nvPr>
        </p:nvSpPr>
        <p:spPr>
          <a:xfrm>
            <a:off x="4876800" y="1323282"/>
            <a:ext cx="6921190" cy="4099224"/>
          </a:xfrm>
        </p:spPr>
        <p:txBody>
          <a:bodyPr anchor="ctr">
            <a:normAutofit/>
          </a:bodyPr>
          <a:lstStyle/>
          <a:p>
            <a:pPr marL="361188" indent="-342900" algn="ctr">
              <a:buFont typeface="Wingdings" pitchFamily="2" charset="2"/>
              <a:buChar char="q"/>
              <a:defRPr/>
            </a:pPr>
            <a:r>
              <a:rPr lang="tr-TR" sz="2400" dirty="0"/>
              <a:t>Demir </a:t>
            </a:r>
            <a:r>
              <a:rPr lang="tr-TR" sz="2400" dirty="0" err="1"/>
              <a:t>absorbsiyonu</a:t>
            </a:r>
            <a:r>
              <a:rPr lang="tr-TR" sz="2400" dirty="0"/>
              <a:t> vücuttan kaybedilen miktara paralel olarak artar</a:t>
            </a:r>
          </a:p>
          <a:p>
            <a:pPr marL="361188" indent="-342900" algn="ctr">
              <a:buFont typeface="Wingdings" pitchFamily="2" charset="2"/>
              <a:buChar char="q"/>
              <a:defRPr/>
            </a:pPr>
            <a:r>
              <a:rPr lang="tr-TR" sz="2400" dirty="0"/>
              <a:t>Ancak maksimum </a:t>
            </a:r>
            <a:r>
              <a:rPr lang="tr-TR" sz="2400" dirty="0" err="1"/>
              <a:t>absorbsiyon</a:t>
            </a:r>
            <a:r>
              <a:rPr lang="tr-TR" sz="2400" dirty="0"/>
              <a:t> kapasitesinin üzerinde demir kaybı negatif demir dengesinin gelişmesine neden olur</a:t>
            </a:r>
          </a:p>
        </p:txBody>
      </p:sp>
      <p:pic>
        <p:nvPicPr>
          <p:cNvPr id="70" name="Graphic 69" descr="Çıpa">
            <a:extLst>
              <a:ext uri="{FF2B5EF4-FFF2-40B4-BE49-F238E27FC236}">
                <a16:creationId xmlns:a16="http://schemas.microsoft.com/office/drawing/2014/main" id="{BC5F325C-C4AE-4ACE-9B6E-880CE504A7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694" y="1231027"/>
            <a:ext cx="4395946" cy="4395946"/>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BBC70748-F301-D54B-9CA5-369C024FE872}"/>
              </a:ext>
            </a:extLst>
          </p:cNvPr>
          <p:cNvSpPr>
            <a:spLocks noGrp="1" noChangeArrowheads="1"/>
          </p:cNvSpPr>
          <p:nvPr>
            <p:ph idx="1"/>
          </p:nvPr>
        </p:nvSpPr>
        <p:spPr>
          <a:xfrm>
            <a:off x="6363629" y="679837"/>
            <a:ext cx="5364727" cy="5146187"/>
          </a:xfrm>
        </p:spPr>
        <p:txBody>
          <a:bodyPr numCol="1" anchor="t" anchorCtr="0" compatLnSpc="1">
            <a:prstTxWarp prst="textNoShape">
              <a:avLst/>
            </a:prstTxWarp>
            <a:normAutofit/>
          </a:bodyPr>
          <a:lstStyle/>
          <a:p>
            <a:pPr marL="342900" indent="-342900" algn="just" eaLnBrk="1" hangingPunct="1">
              <a:lnSpc>
                <a:spcPct val="100000"/>
              </a:lnSpc>
              <a:buFont typeface="Wingdings" pitchFamily="2" charset="2"/>
              <a:buChar char="q"/>
              <a:defRPr/>
            </a:pPr>
            <a:r>
              <a:rPr lang="tr-TR" altLang="tr-TR" dirty="0"/>
              <a:t>Standart batılı bir diyettin 1000 kalorisinde 6 mg demir bulunur</a:t>
            </a:r>
          </a:p>
          <a:p>
            <a:pPr marL="342900" indent="-342900" algn="just" eaLnBrk="1" hangingPunct="1">
              <a:lnSpc>
                <a:spcPct val="100000"/>
              </a:lnSpc>
              <a:buFont typeface="Wingdings" pitchFamily="2" charset="2"/>
              <a:buChar char="q"/>
              <a:defRPr/>
            </a:pPr>
            <a:r>
              <a:rPr lang="tr-TR" altLang="tr-TR" dirty="0"/>
              <a:t>En fazla 2500 kalori olan olağan bir diyette 15 mg demir bulunur</a:t>
            </a:r>
          </a:p>
          <a:p>
            <a:pPr marL="342900" indent="-342900" algn="just" eaLnBrk="1" hangingPunct="1">
              <a:lnSpc>
                <a:spcPct val="100000"/>
              </a:lnSpc>
              <a:buFont typeface="Wingdings" pitchFamily="2" charset="2"/>
              <a:buChar char="q"/>
              <a:defRPr/>
            </a:pPr>
            <a:r>
              <a:rPr lang="tr-TR" altLang="tr-TR" dirty="0"/>
              <a:t>Normal koşullarda bunun %7’si emilir ve bu günlük 1mg’lık kaybı karşılar</a:t>
            </a:r>
          </a:p>
          <a:p>
            <a:pPr marL="342900" indent="-342900" algn="just" eaLnBrk="1" hangingPunct="1">
              <a:lnSpc>
                <a:spcPct val="100000"/>
              </a:lnSpc>
              <a:buFont typeface="Wingdings" pitchFamily="2" charset="2"/>
              <a:buChar char="q"/>
              <a:defRPr/>
            </a:pPr>
            <a:r>
              <a:rPr lang="tr-TR" altLang="tr-TR" dirty="0"/>
              <a:t>Demir eksikliği durumunda </a:t>
            </a:r>
            <a:r>
              <a:rPr lang="tr-TR" altLang="tr-TR" dirty="0" err="1"/>
              <a:t>absorbe</a:t>
            </a:r>
            <a:r>
              <a:rPr lang="tr-TR" altLang="tr-TR" dirty="0"/>
              <a:t> edilen oran %40’a çıkar (6mg)</a:t>
            </a:r>
          </a:p>
          <a:p>
            <a:pPr marL="342900" indent="-342900" algn="just" eaLnBrk="1" hangingPunct="1">
              <a:lnSpc>
                <a:spcPct val="100000"/>
              </a:lnSpc>
              <a:buFont typeface="Wingdings" pitchFamily="2" charset="2"/>
              <a:buChar char="q"/>
              <a:defRPr/>
            </a:pPr>
            <a:r>
              <a:rPr lang="tr-TR" altLang="tr-TR" dirty="0"/>
              <a:t>Günlük ortalama 11 ml (5.5 mg demir) kan kaybı olan birinde, günlük olağan kayıpla birlikte toplam kayıp 6.5 mg’a ulaşır buda günlük 0.5 mg </a:t>
            </a:r>
            <a:r>
              <a:rPr lang="tr-TR" altLang="tr-TR" dirty="0" err="1"/>
              <a:t>lık</a:t>
            </a:r>
            <a:r>
              <a:rPr lang="tr-TR" altLang="tr-TR" dirty="0"/>
              <a:t> negatif demir dengesi oluşturur</a:t>
            </a:r>
          </a:p>
          <a:p>
            <a:pPr algn="ctr" eaLnBrk="1" hangingPunct="1">
              <a:lnSpc>
                <a:spcPct val="100000"/>
              </a:lnSpc>
              <a:defRPr/>
            </a:pPr>
            <a:endParaRPr lang="tr-TR" altLang="tr-TR" dirty="0"/>
          </a:p>
        </p:txBody>
      </p:sp>
      <p:pic>
        <p:nvPicPr>
          <p:cNvPr id="40964" name="Picture 40963" descr="Çeşitli tam tahıllardan yığınlar">
            <a:extLst>
              <a:ext uri="{FF2B5EF4-FFF2-40B4-BE49-F238E27FC236}">
                <a16:creationId xmlns:a16="http://schemas.microsoft.com/office/drawing/2014/main" id="{D40AC67D-BFAF-4565-8C45-357199A2113D}"/>
              </a:ext>
            </a:extLst>
          </p:cNvPr>
          <p:cNvPicPr>
            <a:picLocks noChangeAspect="1"/>
          </p:cNvPicPr>
          <p:nvPr/>
        </p:nvPicPr>
        <p:blipFill rotWithShape="1">
          <a:blip r:embed="rId3">
            <a:alphaModFix/>
          </a:blip>
          <a:srcRect l="15938" r="24728" b="-1"/>
          <a:stretch/>
        </p:blipFill>
        <p:spPr>
          <a:xfrm>
            <a:off x="1682" y="10"/>
            <a:ext cx="6096000" cy="685799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8" name="Rectangle 3">
            <a:extLst>
              <a:ext uri="{FF2B5EF4-FFF2-40B4-BE49-F238E27FC236}">
                <a16:creationId xmlns:a16="http://schemas.microsoft.com/office/drawing/2014/main" id="{C552B44A-6DDC-4700-9ECF-E79A06F396F2}"/>
              </a:ext>
            </a:extLst>
          </p:cNvPr>
          <p:cNvGraphicFramePr>
            <a:graphicFrameLocks noGrp="1"/>
          </p:cNvGraphicFramePr>
          <p:nvPr>
            <p:ph idx="1"/>
          </p:nvPr>
        </p:nvGraphicFramePr>
        <p:xfrm>
          <a:off x="2207941" y="661639"/>
          <a:ext cx="8234965" cy="5313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a:extLst>
              <a:ext uri="{FF2B5EF4-FFF2-40B4-BE49-F238E27FC236}">
                <a16:creationId xmlns:a16="http://schemas.microsoft.com/office/drawing/2014/main" id="{0124350F-DF50-EE47-A85B-3B3304B8A825}"/>
              </a:ext>
            </a:extLst>
          </p:cNvPr>
          <p:cNvSpPr>
            <a:spLocks noGrp="1" noChangeArrowheads="1"/>
          </p:cNvSpPr>
          <p:nvPr>
            <p:ph type="title"/>
          </p:nvPr>
        </p:nvSpPr>
        <p:spPr>
          <a:xfrm>
            <a:off x="292719" y="1028700"/>
            <a:ext cx="4038600" cy="4800600"/>
          </a:xfrm>
        </p:spPr>
        <p:txBody>
          <a:bodyPr anchor="ctr">
            <a:normAutofit/>
          </a:bodyPr>
          <a:lstStyle/>
          <a:p>
            <a:pPr algn="ctr">
              <a:defRPr/>
            </a:pPr>
            <a:r>
              <a:rPr lang="tr-TR" dirty="0"/>
              <a:t>DEA-Etiyoloji</a:t>
            </a:r>
          </a:p>
        </p:txBody>
      </p:sp>
      <p:graphicFrame>
        <p:nvGraphicFramePr>
          <p:cNvPr id="43013" name="Rectangle 24">
            <a:extLst>
              <a:ext uri="{FF2B5EF4-FFF2-40B4-BE49-F238E27FC236}">
                <a16:creationId xmlns:a16="http://schemas.microsoft.com/office/drawing/2014/main" id="{D965BFEA-3D9F-4676-BFD0-ADC09C68CD57}"/>
              </a:ext>
            </a:extLst>
          </p:cNvPr>
          <p:cNvGraphicFramePr>
            <a:graphicFrameLocks noGrp="1"/>
          </p:cNvGraphicFramePr>
          <p:nvPr>
            <p:ph idx="1"/>
          </p:nvPr>
        </p:nvGraphicFramePr>
        <p:xfrm>
          <a:off x="5136995" y="868197"/>
          <a:ext cx="6302087" cy="519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976BAF2-444B-9E4C-A8CF-1A1A6C9111CE}"/>
              </a:ext>
            </a:extLst>
          </p:cNvPr>
          <p:cNvSpPr>
            <a:spLocks noGrp="1" noChangeArrowheads="1"/>
          </p:cNvSpPr>
          <p:nvPr>
            <p:ph type="title"/>
          </p:nvPr>
        </p:nvSpPr>
        <p:spPr>
          <a:xfrm>
            <a:off x="2790477" y="542692"/>
            <a:ext cx="7010400" cy="6003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miter lim="800000"/>
            <a:headEnd/>
            <a:tailEnd/>
          </a:ln>
        </p:spPr>
        <p:txBody>
          <a:bodyPr/>
          <a:lstStyle/>
          <a:p>
            <a:pPr algn="ctr">
              <a:defRPr/>
            </a:pPr>
            <a:r>
              <a:rPr lang="tr-TR" dirty="0"/>
              <a:t>DEA-Semptomlar</a:t>
            </a:r>
          </a:p>
        </p:txBody>
      </p:sp>
      <p:graphicFrame>
        <p:nvGraphicFramePr>
          <p:cNvPr id="45062" name="Content Placeholder 6">
            <a:extLst>
              <a:ext uri="{FF2B5EF4-FFF2-40B4-BE49-F238E27FC236}">
                <a16:creationId xmlns:a16="http://schemas.microsoft.com/office/drawing/2014/main" id="{39D6750F-6224-4B60-BC62-CB706948562B}"/>
              </a:ext>
            </a:extLst>
          </p:cNvPr>
          <p:cNvGraphicFramePr>
            <a:graphicFrameLocks noGrp="1"/>
          </p:cNvGraphicFramePr>
          <p:nvPr>
            <p:ph sz="quarter" idx="13"/>
          </p:nvPr>
        </p:nvGraphicFramePr>
        <p:xfrm>
          <a:off x="1919288" y="1981201"/>
          <a:ext cx="4710112"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60" name="Content Placeholder 7">
            <a:extLst>
              <a:ext uri="{FF2B5EF4-FFF2-40B4-BE49-F238E27FC236}">
                <a16:creationId xmlns:a16="http://schemas.microsoft.com/office/drawing/2014/main" id="{E675EF59-587E-7542-9275-0F50DD9F65DE}"/>
              </a:ext>
            </a:extLst>
          </p:cNvPr>
          <p:cNvSpPr>
            <a:spLocks noGrp="1"/>
          </p:cNvSpPr>
          <p:nvPr>
            <p:ph sz="quarter" idx="14"/>
          </p:nvPr>
        </p:nvSpPr>
        <p:spPr>
          <a:xfrm>
            <a:off x="7047571" y="2290763"/>
            <a:ext cx="4710112" cy="4233863"/>
          </a:xfrm>
        </p:spPr>
        <p:txBody>
          <a:bodyPr wrap="square" numCol="1" anchorCtr="0" compatLnSpc="1">
            <a:prstTxWarp prst="textNoShape">
              <a:avLst/>
            </a:prstTxWarp>
            <a:normAutofit/>
          </a:bodyPr>
          <a:lstStyle/>
          <a:p>
            <a:pPr eaLnBrk="1" hangingPunct="1">
              <a:lnSpc>
                <a:spcPct val="80000"/>
              </a:lnSpc>
              <a:defRPr/>
            </a:pPr>
            <a:r>
              <a:rPr lang="tr-TR" altLang="tr-TR" sz="2400" b="1" dirty="0">
                <a:latin typeface="Comic Sans MS" panose="030F0902030302020204" pitchFamily="66" charset="0"/>
              </a:rPr>
              <a:t>Anemiye Bağlı olmayan</a:t>
            </a:r>
          </a:p>
          <a:p>
            <a:pPr lvl="1" eaLnBrk="1" hangingPunct="1">
              <a:lnSpc>
                <a:spcPct val="80000"/>
              </a:lnSpc>
              <a:defRPr/>
            </a:pPr>
            <a:r>
              <a:rPr lang="tr-TR" altLang="tr-TR" sz="2000" b="1" dirty="0" err="1">
                <a:latin typeface="Comic Sans MS" panose="030F0902030302020204" pitchFamily="66" charset="0"/>
              </a:rPr>
              <a:t>Glossit</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angüler</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stomatite</a:t>
            </a:r>
            <a:r>
              <a:rPr lang="tr-TR" altLang="tr-TR" sz="2000" b="1" dirty="0">
                <a:latin typeface="Comic Sans MS" panose="030F0902030302020204" pitchFamily="66" charset="0"/>
              </a:rPr>
              <a:t> ve </a:t>
            </a:r>
            <a:r>
              <a:rPr lang="tr-TR" altLang="tr-TR" sz="2000" b="1" dirty="0" err="1">
                <a:latin typeface="Comic Sans MS" panose="030F0902030302020204" pitchFamily="66" charset="0"/>
              </a:rPr>
              <a:t>özefagial</a:t>
            </a:r>
            <a:r>
              <a:rPr lang="tr-TR" altLang="tr-TR" sz="2000" b="1" dirty="0">
                <a:latin typeface="Comic Sans MS" panose="030F0902030302020204" pitchFamily="66" charset="0"/>
              </a:rPr>
              <a:t> webe bağlı ağızda yanma ve </a:t>
            </a:r>
            <a:r>
              <a:rPr lang="tr-TR" altLang="tr-TR" sz="2000" b="1" dirty="0" err="1">
                <a:latin typeface="Comic Sans MS" panose="030F0902030302020204" pitchFamily="66" charset="0"/>
              </a:rPr>
              <a:t>disfaji</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Plummer-Vinson</a:t>
            </a:r>
            <a:r>
              <a:rPr lang="tr-TR" altLang="tr-TR" sz="2000" b="1" dirty="0">
                <a:latin typeface="Comic Sans MS" panose="030F0902030302020204" pitchFamily="66" charset="0"/>
              </a:rPr>
              <a:t> sendromu)</a:t>
            </a:r>
          </a:p>
          <a:p>
            <a:pPr lvl="1" eaLnBrk="1" hangingPunct="1">
              <a:lnSpc>
                <a:spcPct val="80000"/>
              </a:lnSpc>
              <a:defRPr/>
            </a:pPr>
            <a:r>
              <a:rPr lang="tr-TR" altLang="tr-TR" sz="2000" b="1" dirty="0">
                <a:latin typeface="Comic Sans MS" panose="030F0902030302020204" pitchFamily="66" charset="0"/>
              </a:rPr>
              <a:t>PICA: Olağan dışı şeylerin tüketilmesi (</a:t>
            </a:r>
            <a:r>
              <a:rPr lang="tr-TR" altLang="tr-TR" sz="2000" b="1" dirty="0" err="1">
                <a:latin typeface="Comic Sans MS" panose="030F0902030302020204" pitchFamily="66" charset="0"/>
              </a:rPr>
              <a:t>pagofaji</a:t>
            </a:r>
            <a:r>
              <a:rPr lang="tr-TR" altLang="tr-TR" sz="2000" b="1" dirty="0">
                <a:latin typeface="Comic Sans MS" panose="030F0902030302020204" pitchFamily="66" charset="0"/>
              </a:rPr>
              <a:t>: buz yeme, oldukça spesifik)</a:t>
            </a:r>
          </a:p>
          <a:p>
            <a:pPr lvl="1" eaLnBrk="1" hangingPunct="1">
              <a:lnSpc>
                <a:spcPct val="80000"/>
              </a:lnSpc>
              <a:defRPr/>
            </a:pPr>
            <a:r>
              <a:rPr lang="tr-TR" altLang="tr-TR" sz="2000" b="1" dirty="0" err="1">
                <a:latin typeface="Comic Sans MS" panose="030F0902030302020204" pitchFamily="66" charset="0"/>
              </a:rPr>
              <a:t>Restless</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leg</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Ekbom's</a:t>
            </a:r>
            <a:r>
              <a:rPr lang="tr-TR" altLang="tr-TR" sz="2000" b="1" dirty="0">
                <a:latin typeface="Comic Sans MS" panose="030F0902030302020204" pitchFamily="66" charset="0"/>
              </a:rPr>
              <a:t> </a:t>
            </a:r>
            <a:r>
              <a:rPr lang="tr-TR" altLang="tr-TR" sz="2000" b="1" dirty="0" err="1">
                <a:latin typeface="Comic Sans MS" panose="030F0902030302020204" pitchFamily="66" charset="0"/>
              </a:rPr>
              <a:t>syndrome</a:t>
            </a:r>
            <a:r>
              <a:rPr lang="tr-TR" altLang="tr-TR" sz="2000" b="1" dirty="0">
                <a:latin typeface="Comic Sans MS" panose="030F0902030302020204" pitchFamily="66" charset="0"/>
              </a:rPr>
              <a:t>), </a:t>
            </a:r>
            <a:br>
              <a:rPr lang="tr-TR" altLang="tr-TR" sz="2000" b="1" dirty="0">
                <a:latin typeface="Comic Sans MS" panose="030F0902030302020204" pitchFamily="66" charset="0"/>
              </a:rPr>
            </a:br>
            <a:r>
              <a:rPr lang="tr-TR" altLang="tr-TR" sz="2000" b="1" dirty="0">
                <a:latin typeface="Comic Sans MS" panose="030F0902030302020204" pitchFamily="66" charset="0"/>
              </a:rPr>
              <a:t>Saç dökülmesi</a:t>
            </a:r>
          </a:p>
          <a:p>
            <a:pPr lvl="1" eaLnBrk="1" hangingPunct="1">
              <a:lnSpc>
                <a:spcPct val="80000"/>
              </a:lnSpc>
              <a:defRPr/>
            </a:pPr>
            <a:r>
              <a:rPr lang="tr-TR" altLang="tr-TR" sz="2000" b="1" dirty="0">
                <a:latin typeface="Comic Sans MS" panose="030F0902030302020204" pitchFamily="66" charset="0"/>
              </a:rPr>
              <a:t>Büyüme geriliği</a:t>
            </a:r>
          </a:p>
          <a:p>
            <a:pPr lvl="1" eaLnBrk="1" hangingPunct="1">
              <a:lnSpc>
                <a:spcPct val="80000"/>
              </a:lnSpc>
              <a:defRPr/>
            </a:pPr>
            <a:r>
              <a:rPr lang="tr-TR" altLang="tr-TR" sz="2000" b="1" dirty="0" err="1">
                <a:latin typeface="Comic Sans MS" panose="030F0902030302020204" pitchFamily="66" charset="0"/>
              </a:rPr>
              <a:t>Nöromüsküler</a:t>
            </a:r>
            <a:r>
              <a:rPr lang="tr-TR" altLang="tr-TR" sz="2000" b="1" dirty="0">
                <a:latin typeface="Comic Sans MS" panose="030F0902030302020204" pitchFamily="66" charset="0"/>
              </a:rPr>
              <a:t> semptomlar</a:t>
            </a:r>
          </a:p>
          <a:p>
            <a:pPr lvl="1" eaLnBrk="1" hangingPunct="1">
              <a:lnSpc>
                <a:spcPct val="80000"/>
              </a:lnSpc>
              <a:defRPr/>
            </a:pPr>
            <a:r>
              <a:rPr lang="tr-TR" altLang="tr-TR" sz="2000" b="1" dirty="0" err="1">
                <a:latin typeface="Comic Sans MS" panose="030F0902030302020204" pitchFamily="66" charset="0"/>
              </a:rPr>
              <a:t>Epitelial</a:t>
            </a:r>
            <a:r>
              <a:rPr lang="tr-TR" altLang="tr-TR" sz="2000" b="1" dirty="0">
                <a:latin typeface="Comic Sans MS" panose="030F0902030302020204" pitchFamily="66" charset="0"/>
              </a:rPr>
              <a:t> bulgular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0B4C7CD-1A82-464A-BE8D-3494C2450DED}"/>
              </a:ext>
            </a:extLst>
          </p:cNvPr>
          <p:cNvSpPr>
            <a:spLocks noGrp="1"/>
          </p:cNvSpPr>
          <p:nvPr>
            <p:ph type="title"/>
          </p:nvPr>
        </p:nvSpPr>
        <p:spPr>
          <a:xfrm>
            <a:off x="2424113" y="188913"/>
            <a:ext cx="7543800" cy="914400"/>
          </a:xfrm>
        </p:spPr>
        <p:txBody>
          <a:bodyPr/>
          <a:lstStyle/>
          <a:p>
            <a:pPr>
              <a:defRPr/>
            </a:pPr>
            <a:r>
              <a:rPr lang="tr-TR" dirty="0"/>
              <a:t>DEA-Bulgular</a:t>
            </a:r>
          </a:p>
        </p:txBody>
      </p:sp>
      <p:graphicFrame>
        <p:nvGraphicFramePr>
          <p:cNvPr id="46086" name="Content Placeholder 2">
            <a:extLst>
              <a:ext uri="{FF2B5EF4-FFF2-40B4-BE49-F238E27FC236}">
                <a16:creationId xmlns:a16="http://schemas.microsoft.com/office/drawing/2014/main" id="{23FF1B65-B0C5-41CD-8E2E-0E0A95DC8126}"/>
              </a:ext>
            </a:extLst>
          </p:cNvPr>
          <p:cNvGraphicFramePr>
            <a:graphicFrameLocks noGrp="1"/>
          </p:cNvGraphicFramePr>
          <p:nvPr>
            <p:ph sz="quarter" idx="13"/>
          </p:nvPr>
        </p:nvGraphicFramePr>
        <p:xfrm>
          <a:off x="1847850" y="1268413"/>
          <a:ext cx="42481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4" name="Content Placeholder 3">
            <a:extLst>
              <a:ext uri="{FF2B5EF4-FFF2-40B4-BE49-F238E27FC236}">
                <a16:creationId xmlns:a16="http://schemas.microsoft.com/office/drawing/2014/main" id="{582FE7A3-D451-BC43-AD27-5C4962DAABD9}"/>
              </a:ext>
            </a:extLst>
          </p:cNvPr>
          <p:cNvSpPr>
            <a:spLocks noGrp="1"/>
          </p:cNvSpPr>
          <p:nvPr>
            <p:ph sz="quarter" idx="14"/>
          </p:nvPr>
        </p:nvSpPr>
        <p:spPr>
          <a:xfrm>
            <a:off x="6819592" y="4136135"/>
            <a:ext cx="4899798" cy="1961222"/>
          </a:xfrm>
        </p:spPr>
        <p:txBody>
          <a:bodyPr wrap="square" numCol="1" anchorCtr="0" compatLnSpc="1">
            <a:prstTxWarp prst="textNoShape">
              <a:avLst/>
            </a:prstTxWarp>
            <a:normAutofit/>
          </a:bodyPr>
          <a:lstStyle/>
          <a:p>
            <a:pPr eaLnBrk="1" hangingPunct="1">
              <a:defRPr/>
            </a:pPr>
            <a:r>
              <a:rPr lang="tr-TR" altLang="tr-TR" sz="2800" dirty="0">
                <a:latin typeface="Comic Sans MS" panose="030F0902030302020204" pitchFamily="66" charset="0"/>
              </a:rPr>
              <a:t>Kaşık tırnak</a:t>
            </a:r>
          </a:p>
          <a:p>
            <a:pPr eaLnBrk="1" hangingPunct="1">
              <a:defRPr/>
            </a:pPr>
            <a:r>
              <a:rPr lang="tr-TR" altLang="tr-TR" sz="2800" dirty="0" err="1">
                <a:latin typeface="Comic Sans MS" panose="030F0902030302020204" pitchFamily="66" charset="0"/>
              </a:rPr>
              <a:t>Retinal</a:t>
            </a:r>
            <a:r>
              <a:rPr lang="tr-TR" altLang="tr-TR" sz="2800" dirty="0">
                <a:latin typeface="Comic Sans MS" panose="030F0902030302020204" pitchFamily="66" charset="0"/>
              </a:rPr>
              <a:t> </a:t>
            </a:r>
            <a:r>
              <a:rPr lang="tr-TR" altLang="tr-TR" sz="2800" dirty="0" err="1">
                <a:latin typeface="Comic Sans MS" panose="030F0902030302020204" pitchFamily="66" charset="0"/>
              </a:rPr>
              <a:t>hemoraji</a:t>
            </a:r>
            <a:r>
              <a:rPr lang="tr-TR" altLang="tr-TR" sz="2800" dirty="0">
                <a:latin typeface="Comic Sans MS" panose="030F0902030302020204" pitchFamily="66" charset="0"/>
              </a:rPr>
              <a:t> ve </a:t>
            </a:r>
            <a:r>
              <a:rPr lang="tr-TR" altLang="tr-TR" sz="2800" dirty="0" err="1">
                <a:latin typeface="Comic Sans MS" panose="030F0902030302020204" pitchFamily="66" charset="0"/>
              </a:rPr>
              <a:t>eksuda</a:t>
            </a:r>
            <a:r>
              <a:rPr lang="tr-TR" altLang="tr-TR" sz="2800" dirty="0">
                <a:latin typeface="Comic Sans MS" panose="030F0902030302020204" pitchFamily="66" charset="0"/>
              </a:rPr>
              <a:t> (çok ciddi anemide)</a:t>
            </a:r>
          </a:p>
          <a:p>
            <a:pPr eaLnBrk="1" hangingPunct="1">
              <a:defRPr/>
            </a:pPr>
            <a:endParaRPr lang="tr-TR" altLang="tr-TR" sz="2800" dirty="0">
              <a:latin typeface="Comic Sans MS" panose="030F0902030302020204" pitchFamily="66" charset="0"/>
            </a:endParaRPr>
          </a:p>
        </p:txBody>
      </p:sp>
      <p:pic>
        <p:nvPicPr>
          <p:cNvPr id="6" name="Picture 4" descr="001">
            <a:extLst>
              <a:ext uri="{FF2B5EF4-FFF2-40B4-BE49-F238E27FC236}">
                <a16:creationId xmlns:a16="http://schemas.microsoft.com/office/drawing/2014/main" id="{374083D1-6F6E-BA41-9EAA-0B7F7CE7E8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9065" y="760643"/>
            <a:ext cx="4554652" cy="2768253"/>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EE4793A-87E1-E644-A6A0-9A728F401A3A}"/>
              </a:ext>
            </a:extLst>
          </p:cNvPr>
          <p:cNvSpPr>
            <a:spLocks noGrp="1" noChangeArrowheads="1"/>
          </p:cNvSpPr>
          <p:nvPr>
            <p:ph type="title"/>
          </p:nvPr>
        </p:nvSpPr>
        <p:spPr>
          <a:xfrm>
            <a:off x="1424940" y="1653540"/>
            <a:ext cx="3246119" cy="2608006"/>
          </a:xfrm>
        </p:spPr>
        <p:txBody>
          <a:bodyPr anchor="ctr">
            <a:normAutofit/>
          </a:bodyPr>
          <a:lstStyle/>
          <a:p>
            <a:pPr algn="ctr">
              <a:defRPr/>
            </a:pPr>
            <a:r>
              <a:rPr lang="tr-TR"/>
              <a:t>DEA-Lab</a:t>
            </a:r>
          </a:p>
        </p:txBody>
      </p:sp>
      <p:graphicFrame>
        <p:nvGraphicFramePr>
          <p:cNvPr id="48133" name="Rectangle 3">
            <a:extLst>
              <a:ext uri="{FF2B5EF4-FFF2-40B4-BE49-F238E27FC236}">
                <a16:creationId xmlns:a16="http://schemas.microsoft.com/office/drawing/2014/main" id="{676A3AB9-2014-4500-958B-B318716FCFA6}"/>
              </a:ext>
            </a:extLst>
          </p:cNvPr>
          <p:cNvGraphicFramePr>
            <a:graphicFrameLocks noGrp="1"/>
          </p:cNvGraphicFramePr>
          <p:nvPr>
            <p:ph idx="1"/>
          </p:nvPr>
        </p:nvGraphicFramePr>
        <p:xfrm>
          <a:off x="5151862" y="1028700"/>
          <a:ext cx="6631259" cy="5349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5805844E-5E50-0643-B5E4-C84D511DADAF}"/>
              </a:ext>
            </a:extLst>
          </p:cNvPr>
          <p:cNvSpPr>
            <a:spLocks noGrp="1" noChangeArrowheads="1"/>
          </p:cNvSpPr>
          <p:nvPr>
            <p:ph idx="1"/>
          </p:nvPr>
        </p:nvSpPr>
        <p:spPr>
          <a:xfrm>
            <a:off x="2381250" y="1981200"/>
            <a:ext cx="7829550" cy="4114800"/>
          </a:xfrm>
        </p:spPr>
        <p:txBody>
          <a:bodyPr/>
          <a:lstStyle/>
          <a:p>
            <a:pPr marL="274320" indent="-256032">
              <a:defRPr/>
            </a:pPr>
            <a:r>
              <a:rPr lang="en-US" sz="2800" b="1" dirty="0" err="1">
                <a:latin typeface="Comic Sans MS" pitchFamily="66" charset="0"/>
              </a:rPr>
              <a:t>Mentzer</a:t>
            </a:r>
            <a:r>
              <a:rPr lang="en-US" sz="2800" b="1" dirty="0">
                <a:latin typeface="Comic Sans MS" pitchFamily="66" charset="0"/>
              </a:rPr>
              <a:t> Index</a:t>
            </a:r>
          </a:p>
          <a:p>
            <a:pPr marL="640080" lvl="1" indent="-256032">
              <a:buNone/>
              <a:defRPr/>
            </a:pPr>
            <a:r>
              <a:rPr lang="en-US" sz="2800" b="1" dirty="0">
                <a:solidFill>
                  <a:srgbClr val="FF0000"/>
                </a:solidFill>
                <a:latin typeface="Comic Sans MS" pitchFamily="66" charset="0"/>
              </a:rPr>
              <a:t>MCV / RBC</a:t>
            </a:r>
            <a:r>
              <a:rPr lang="tr-TR" sz="2800" b="1" dirty="0">
                <a:solidFill>
                  <a:srgbClr val="FF0000"/>
                </a:solidFill>
                <a:latin typeface="Comic Sans MS" pitchFamily="66" charset="0"/>
              </a:rPr>
              <a:t> oranı</a:t>
            </a:r>
            <a:endParaRPr lang="en-US" sz="2800" b="1" dirty="0">
              <a:solidFill>
                <a:srgbClr val="FF0000"/>
              </a:solidFill>
              <a:latin typeface="Comic Sans MS" pitchFamily="66" charset="0"/>
            </a:endParaRPr>
          </a:p>
          <a:p>
            <a:pPr marL="640080" lvl="1" indent="-256032">
              <a:buNone/>
              <a:defRPr/>
            </a:pPr>
            <a:r>
              <a:rPr lang="en-US" sz="2800" b="1" dirty="0">
                <a:latin typeface="Comic Sans MS" pitchFamily="66" charset="0"/>
              </a:rPr>
              <a:t>&gt; 13  </a:t>
            </a:r>
            <a:r>
              <a:rPr lang="tr-TR" sz="2800" b="1" dirty="0">
                <a:latin typeface="Comic Sans MS" pitchFamily="66" charset="0"/>
              </a:rPr>
              <a:t>:</a:t>
            </a:r>
            <a:r>
              <a:rPr lang="en-US" sz="2800" b="1" dirty="0">
                <a:latin typeface="Comic Sans MS" pitchFamily="66" charset="0"/>
              </a:rPr>
              <a:t> </a:t>
            </a:r>
            <a:r>
              <a:rPr lang="tr-TR" sz="2800" b="1" dirty="0">
                <a:latin typeface="Comic Sans MS" pitchFamily="66" charset="0"/>
              </a:rPr>
              <a:t>Demir eksikliği</a:t>
            </a:r>
            <a:endParaRPr lang="en-US" sz="2800" b="1" dirty="0">
              <a:latin typeface="Comic Sans MS" pitchFamily="66" charset="0"/>
            </a:endParaRPr>
          </a:p>
          <a:p>
            <a:pPr marL="640080" lvl="1" indent="-256032">
              <a:buNone/>
              <a:defRPr/>
            </a:pPr>
            <a:r>
              <a:rPr lang="en-US" sz="2800" b="1" dirty="0">
                <a:latin typeface="Comic Sans MS" pitchFamily="66" charset="0"/>
              </a:rPr>
              <a:t>&lt; 13  </a:t>
            </a:r>
            <a:r>
              <a:rPr lang="tr-TR" sz="2800" b="1" dirty="0">
                <a:latin typeface="Comic Sans MS" pitchFamily="66" charset="0"/>
              </a:rPr>
              <a:t>:</a:t>
            </a:r>
            <a:r>
              <a:rPr lang="en-US" sz="2800" b="1" dirty="0">
                <a:latin typeface="Comic Sans MS" pitchFamily="66" charset="0"/>
              </a:rPr>
              <a:t> </a:t>
            </a:r>
            <a:r>
              <a:rPr lang="tr-TR" sz="2800" b="1" dirty="0" err="1">
                <a:latin typeface="Comic Sans MS" pitchFamily="66" charset="0"/>
              </a:rPr>
              <a:t>Hemoglobinopati</a:t>
            </a:r>
            <a:r>
              <a:rPr lang="en-US" sz="2800" b="1" dirty="0">
                <a:latin typeface="Comic Sans MS" pitchFamily="66" charset="0"/>
              </a:rPr>
              <a:t> (</a:t>
            </a:r>
            <a:r>
              <a:rPr lang="en-US" sz="2800" b="1" dirty="0" err="1">
                <a:latin typeface="Comic Sans MS" pitchFamily="66" charset="0"/>
              </a:rPr>
              <a:t>thalassemia</a:t>
            </a:r>
            <a:r>
              <a:rPr lang="tr-TR" sz="2800" b="1" dirty="0">
                <a:latin typeface="Comic Sans MS" pitchFamily="66" charset="0"/>
              </a:rPr>
              <a:t>…</a:t>
            </a:r>
            <a:r>
              <a:rPr lang="en-US" sz="2800" b="1" dirty="0">
                <a:latin typeface="Comic Sans MS" pitchFamily="66" charset="0"/>
              </a:rPr>
              <a:t>)</a:t>
            </a:r>
          </a:p>
          <a:p>
            <a:pPr marL="274320" indent="-256032">
              <a:defRPr/>
            </a:pPr>
            <a:endParaRPr lang="tr-TR" sz="2800" b="1" dirty="0">
              <a:latin typeface="Comic Sans MS" pitchFamily="66"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10">
            <a:extLst>
              <a:ext uri="{FF2B5EF4-FFF2-40B4-BE49-F238E27FC236}">
                <a16:creationId xmlns:a16="http://schemas.microsoft.com/office/drawing/2014/main" id="{47D2379A-B604-D84B-8B78-25775A04D079}"/>
              </a:ext>
            </a:extLst>
          </p:cNvPr>
          <p:cNvGrpSpPr>
            <a:grpSpLocks/>
          </p:cNvGrpSpPr>
          <p:nvPr/>
        </p:nvGrpSpPr>
        <p:grpSpPr bwMode="auto">
          <a:xfrm>
            <a:off x="4800601" y="2070101"/>
            <a:ext cx="906463" cy="968375"/>
            <a:chOff x="2549" y="2004"/>
            <a:chExt cx="406" cy="446"/>
          </a:xfrm>
        </p:grpSpPr>
        <p:sp>
          <p:nvSpPr>
            <p:cNvPr id="79889" name="Freeform 11">
              <a:extLst>
                <a:ext uri="{FF2B5EF4-FFF2-40B4-BE49-F238E27FC236}">
                  <a16:creationId xmlns:a16="http://schemas.microsoft.com/office/drawing/2014/main" id="{32E48F71-4378-2043-8ED0-EB3F129B0B75}"/>
                </a:ext>
              </a:extLst>
            </p:cNvPr>
            <p:cNvSpPr>
              <a:spLocks/>
            </p:cNvSpPr>
            <p:nvPr/>
          </p:nvSpPr>
          <p:spPr bwMode="auto">
            <a:xfrm>
              <a:off x="2549" y="2004"/>
              <a:ext cx="406" cy="446"/>
            </a:xfrm>
            <a:custGeom>
              <a:avLst/>
              <a:gdLst>
                <a:gd name="T0" fmla="*/ 1 w 811"/>
                <a:gd name="T1" fmla="*/ 0 h 892"/>
                <a:gd name="T2" fmla="*/ 1 w 811"/>
                <a:gd name="T3" fmla="*/ 1 h 892"/>
                <a:gd name="T4" fmla="*/ 1 w 811"/>
                <a:gd name="T5" fmla="*/ 1 h 892"/>
                <a:gd name="T6" fmla="*/ 1 w 811"/>
                <a:gd name="T7" fmla="*/ 1 h 892"/>
                <a:gd name="T8" fmla="*/ 1 w 811"/>
                <a:gd name="T9" fmla="*/ 1 h 892"/>
                <a:gd name="T10" fmla="*/ 1 w 811"/>
                <a:gd name="T11" fmla="*/ 1 h 892"/>
                <a:gd name="T12" fmla="*/ 1 w 811"/>
                <a:gd name="T13" fmla="*/ 1 h 892"/>
                <a:gd name="T14" fmla="*/ 1 w 811"/>
                <a:gd name="T15" fmla="*/ 1 h 892"/>
                <a:gd name="T16" fmla="*/ 1 w 811"/>
                <a:gd name="T17" fmla="*/ 1 h 892"/>
                <a:gd name="T18" fmla="*/ 1 w 811"/>
                <a:gd name="T19" fmla="*/ 1 h 892"/>
                <a:gd name="T20" fmla="*/ 1 w 811"/>
                <a:gd name="T21" fmla="*/ 1 h 892"/>
                <a:gd name="T22" fmla="*/ 1 w 811"/>
                <a:gd name="T23" fmla="*/ 1 h 892"/>
                <a:gd name="T24" fmla="*/ 1 w 811"/>
                <a:gd name="T25" fmla="*/ 1 h 892"/>
                <a:gd name="T26" fmla="*/ 1 w 811"/>
                <a:gd name="T27" fmla="*/ 1 h 892"/>
                <a:gd name="T28" fmla="*/ 1 w 811"/>
                <a:gd name="T29" fmla="*/ 1 h 892"/>
                <a:gd name="T30" fmla="*/ 0 w 811"/>
                <a:gd name="T31" fmla="*/ 1 h 892"/>
                <a:gd name="T32" fmla="*/ 0 w 811"/>
                <a:gd name="T33" fmla="*/ 1 h 892"/>
                <a:gd name="T34" fmla="*/ 1 w 811"/>
                <a:gd name="T35" fmla="*/ 1 h 892"/>
                <a:gd name="T36" fmla="*/ 1 w 811"/>
                <a:gd name="T37" fmla="*/ 1 h 892"/>
                <a:gd name="T38" fmla="*/ 1 w 811"/>
                <a:gd name="T39" fmla="*/ 1 h 892"/>
                <a:gd name="T40" fmla="*/ 1 w 811"/>
                <a:gd name="T41" fmla="*/ 1 h 892"/>
                <a:gd name="T42" fmla="*/ 1 w 811"/>
                <a:gd name="T43" fmla="*/ 1 h 892"/>
                <a:gd name="T44" fmla="*/ 1 w 811"/>
                <a:gd name="T45" fmla="*/ 1 h 892"/>
                <a:gd name="T46" fmla="*/ 1 w 811"/>
                <a:gd name="T47" fmla="*/ 1 h 892"/>
                <a:gd name="T48" fmla="*/ 1 w 811"/>
                <a:gd name="T49" fmla="*/ 1 h 892"/>
                <a:gd name="T50" fmla="*/ 1 w 811"/>
                <a:gd name="T51" fmla="*/ 1 h 892"/>
                <a:gd name="T52" fmla="*/ 1 w 811"/>
                <a:gd name="T53" fmla="*/ 1 h 892"/>
                <a:gd name="T54" fmla="*/ 1 w 811"/>
                <a:gd name="T55" fmla="*/ 1 h 892"/>
                <a:gd name="T56" fmla="*/ 1 w 811"/>
                <a:gd name="T57" fmla="*/ 1 h 892"/>
                <a:gd name="T58" fmla="*/ 1 w 811"/>
                <a:gd name="T59" fmla="*/ 1 h 892"/>
                <a:gd name="T60" fmla="*/ 1 w 811"/>
                <a:gd name="T61" fmla="*/ 1 h 892"/>
                <a:gd name="T62" fmla="*/ 1 w 811"/>
                <a:gd name="T63" fmla="*/ 1 h 892"/>
                <a:gd name="T64" fmla="*/ 1 w 811"/>
                <a:gd name="T65" fmla="*/ 1 h 892"/>
                <a:gd name="T66" fmla="*/ 1 w 811"/>
                <a:gd name="T67" fmla="*/ 1 h 892"/>
                <a:gd name="T68" fmla="*/ 1 w 811"/>
                <a:gd name="T69" fmla="*/ 1 h 892"/>
                <a:gd name="T70" fmla="*/ 1 w 811"/>
                <a:gd name="T71" fmla="*/ 1 h 892"/>
                <a:gd name="T72" fmla="*/ 1 w 811"/>
                <a:gd name="T73" fmla="*/ 1 h 892"/>
                <a:gd name="T74" fmla="*/ 1 w 811"/>
                <a:gd name="T75" fmla="*/ 1 h 892"/>
                <a:gd name="T76" fmla="*/ 1 w 811"/>
                <a:gd name="T77" fmla="*/ 1 h 892"/>
                <a:gd name="T78" fmla="*/ 1 w 811"/>
                <a:gd name="T79" fmla="*/ 1 h 892"/>
                <a:gd name="T80" fmla="*/ 1 w 811"/>
                <a:gd name="T81" fmla="*/ 1 h 892"/>
                <a:gd name="T82" fmla="*/ 1 w 811"/>
                <a:gd name="T83" fmla="*/ 1 h 892"/>
                <a:gd name="T84" fmla="*/ 1 w 811"/>
                <a:gd name="T85" fmla="*/ 1 h 892"/>
                <a:gd name="T86" fmla="*/ 1 w 811"/>
                <a:gd name="T87" fmla="*/ 1 h 892"/>
                <a:gd name="T88" fmla="*/ 1 w 811"/>
                <a:gd name="T89" fmla="*/ 1 h 892"/>
                <a:gd name="T90" fmla="*/ 1 w 811"/>
                <a:gd name="T91" fmla="*/ 1 h 892"/>
                <a:gd name="T92" fmla="*/ 1 w 811"/>
                <a:gd name="T93" fmla="*/ 1 h 892"/>
                <a:gd name="T94" fmla="*/ 1 w 811"/>
                <a:gd name="T95" fmla="*/ 1 h 892"/>
                <a:gd name="T96" fmla="*/ 1 w 811"/>
                <a:gd name="T97" fmla="*/ 1 h 892"/>
                <a:gd name="T98" fmla="*/ 1 w 811"/>
                <a:gd name="T99" fmla="*/ 1 h 892"/>
                <a:gd name="T100" fmla="*/ 1 w 811"/>
                <a:gd name="T101" fmla="*/ 1 h 892"/>
                <a:gd name="T102" fmla="*/ 1 w 811"/>
                <a:gd name="T103" fmla="*/ 1 h 892"/>
                <a:gd name="T104" fmla="*/ 1 w 811"/>
                <a:gd name="T105" fmla="*/ 1 h 892"/>
                <a:gd name="T106" fmla="*/ 1 w 811"/>
                <a:gd name="T107" fmla="*/ 1 h 892"/>
                <a:gd name="T108" fmla="*/ 1 w 811"/>
                <a:gd name="T109" fmla="*/ 1 h 892"/>
                <a:gd name="T110" fmla="*/ 1 w 811"/>
                <a:gd name="T111" fmla="*/ 1 h 892"/>
                <a:gd name="T112" fmla="*/ 1 w 811"/>
                <a:gd name="T113" fmla="*/ 1 h 892"/>
                <a:gd name="T114" fmla="*/ 1 w 811"/>
                <a:gd name="T115" fmla="*/ 1 h 892"/>
                <a:gd name="T116" fmla="*/ 1 w 811"/>
                <a:gd name="T117" fmla="*/ 1 h 892"/>
                <a:gd name="T118" fmla="*/ 1 w 811"/>
                <a:gd name="T119" fmla="*/ 1 h 892"/>
                <a:gd name="T120" fmla="*/ 1 w 811"/>
                <a:gd name="T121" fmla="*/ 1 h 892"/>
                <a:gd name="T122" fmla="*/ 1 w 811"/>
                <a:gd name="T123" fmla="*/ 1 h 892"/>
                <a:gd name="T124" fmla="*/ 1 w 811"/>
                <a:gd name="T125" fmla="*/ 0 h 8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892"/>
                <a:gd name="T191" fmla="*/ 811 w 811"/>
                <a:gd name="T192" fmla="*/ 892 h 8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892">
                  <a:moveTo>
                    <a:pt x="405" y="0"/>
                  </a:moveTo>
                  <a:lnTo>
                    <a:pt x="324" y="2"/>
                  </a:lnTo>
                  <a:lnTo>
                    <a:pt x="284" y="5"/>
                  </a:lnTo>
                  <a:lnTo>
                    <a:pt x="247" y="8"/>
                  </a:lnTo>
                  <a:lnTo>
                    <a:pt x="211" y="13"/>
                  </a:lnTo>
                  <a:lnTo>
                    <a:pt x="179" y="19"/>
                  </a:lnTo>
                  <a:lnTo>
                    <a:pt x="147" y="25"/>
                  </a:lnTo>
                  <a:lnTo>
                    <a:pt x="118" y="34"/>
                  </a:lnTo>
                  <a:lnTo>
                    <a:pt x="93" y="40"/>
                  </a:lnTo>
                  <a:lnTo>
                    <a:pt x="69" y="49"/>
                  </a:lnTo>
                  <a:lnTo>
                    <a:pt x="49" y="59"/>
                  </a:lnTo>
                  <a:lnTo>
                    <a:pt x="32" y="69"/>
                  </a:lnTo>
                  <a:lnTo>
                    <a:pt x="19" y="79"/>
                  </a:lnTo>
                  <a:lnTo>
                    <a:pt x="8" y="89"/>
                  </a:lnTo>
                  <a:lnTo>
                    <a:pt x="2" y="100"/>
                  </a:lnTo>
                  <a:lnTo>
                    <a:pt x="0" y="111"/>
                  </a:lnTo>
                  <a:lnTo>
                    <a:pt x="0" y="780"/>
                  </a:lnTo>
                  <a:lnTo>
                    <a:pt x="2" y="792"/>
                  </a:lnTo>
                  <a:lnTo>
                    <a:pt x="8" y="802"/>
                  </a:lnTo>
                  <a:lnTo>
                    <a:pt x="19" y="812"/>
                  </a:lnTo>
                  <a:lnTo>
                    <a:pt x="32" y="824"/>
                  </a:lnTo>
                  <a:lnTo>
                    <a:pt x="49" y="832"/>
                  </a:lnTo>
                  <a:lnTo>
                    <a:pt x="69" y="843"/>
                  </a:lnTo>
                  <a:lnTo>
                    <a:pt x="93" y="851"/>
                  </a:lnTo>
                  <a:lnTo>
                    <a:pt x="118" y="859"/>
                  </a:lnTo>
                  <a:lnTo>
                    <a:pt x="147" y="866"/>
                  </a:lnTo>
                  <a:lnTo>
                    <a:pt x="179" y="873"/>
                  </a:lnTo>
                  <a:lnTo>
                    <a:pt x="211" y="878"/>
                  </a:lnTo>
                  <a:lnTo>
                    <a:pt x="247" y="883"/>
                  </a:lnTo>
                  <a:lnTo>
                    <a:pt x="284" y="886"/>
                  </a:lnTo>
                  <a:lnTo>
                    <a:pt x="324" y="890"/>
                  </a:lnTo>
                  <a:lnTo>
                    <a:pt x="405" y="892"/>
                  </a:lnTo>
                  <a:lnTo>
                    <a:pt x="488" y="890"/>
                  </a:lnTo>
                  <a:lnTo>
                    <a:pt x="527" y="886"/>
                  </a:lnTo>
                  <a:lnTo>
                    <a:pt x="564" y="883"/>
                  </a:lnTo>
                  <a:lnTo>
                    <a:pt x="599" y="878"/>
                  </a:lnTo>
                  <a:lnTo>
                    <a:pt x="632" y="873"/>
                  </a:lnTo>
                  <a:lnTo>
                    <a:pt x="664" y="866"/>
                  </a:lnTo>
                  <a:lnTo>
                    <a:pt x="692" y="859"/>
                  </a:lnTo>
                  <a:lnTo>
                    <a:pt x="718" y="851"/>
                  </a:lnTo>
                  <a:lnTo>
                    <a:pt x="741" y="843"/>
                  </a:lnTo>
                  <a:lnTo>
                    <a:pt x="762" y="832"/>
                  </a:lnTo>
                  <a:lnTo>
                    <a:pt x="778" y="824"/>
                  </a:lnTo>
                  <a:lnTo>
                    <a:pt x="792" y="812"/>
                  </a:lnTo>
                  <a:lnTo>
                    <a:pt x="802" y="802"/>
                  </a:lnTo>
                  <a:lnTo>
                    <a:pt x="809" y="792"/>
                  </a:lnTo>
                  <a:lnTo>
                    <a:pt x="811" y="780"/>
                  </a:lnTo>
                  <a:lnTo>
                    <a:pt x="811" y="111"/>
                  </a:lnTo>
                  <a:lnTo>
                    <a:pt x="809" y="100"/>
                  </a:lnTo>
                  <a:lnTo>
                    <a:pt x="802" y="89"/>
                  </a:lnTo>
                  <a:lnTo>
                    <a:pt x="792" y="79"/>
                  </a:lnTo>
                  <a:lnTo>
                    <a:pt x="778" y="69"/>
                  </a:lnTo>
                  <a:lnTo>
                    <a:pt x="762" y="59"/>
                  </a:lnTo>
                  <a:lnTo>
                    <a:pt x="741" y="49"/>
                  </a:lnTo>
                  <a:lnTo>
                    <a:pt x="718" y="40"/>
                  </a:lnTo>
                  <a:lnTo>
                    <a:pt x="692" y="34"/>
                  </a:lnTo>
                  <a:lnTo>
                    <a:pt x="664" y="25"/>
                  </a:lnTo>
                  <a:lnTo>
                    <a:pt x="632" y="19"/>
                  </a:lnTo>
                  <a:lnTo>
                    <a:pt x="599" y="13"/>
                  </a:lnTo>
                  <a:lnTo>
                    <a:pt x="564" y="8"/>
                  </a:lnTo>
                  <a:lnTo>
                    <a:pt x="527" y="5"/>
                  </a:lnTo>
                  <a:lnTo>
                    <a:pt x="488" y="2"/>
                  </a:lnTo>
                  <a:lnTo>
                    <a:pt x="4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90" name="Freeform 12">
              <a:extLst>
                <a:ext uri="{FF2B5EF4-FFF2-40B4-BE49-F238E27FC236}">
                  <a16:creationId xmlns:a16="http://schemas.microsoft.com/office/drawing/2014/main" id="{188A5606-7681-3845-BD41-E7F7B0FCC806}"/>
                </a:ext>
              </a:extLst>
            </p:cNvPr>
            <p:cNvSpPr>
              <a:spLocks/>
            </p:cNvSpPr>
            <p:nvPr/>
          </p:nvSpPr>
          <p:spPr bwMode="auto">
            <a:xfrm>
              <a:off x="2549" y="2004"/>
              <a:ext cx="406" cy="111"/>
            </a:xfrm>
            <a:custGeom>
              <a:avLst/>
              <a:gdLst>
                <a:gd name="T0" fmla="*/ 0 w 811"/>
                <a:gd name="T1" fmla="*/ 0 h 223"/>
                <a:gd name="T2" fmla="*/ 1 w 811"/>
                <a:gd name="T3" fmla="*/ 0 h 223"/>
                <a:gd name="T4" fmla="*/ 1 w 811"/>
                <a:gd name="T5" fmla="*/ 0 h 223"/>
                <a:gd name="T6" fmla="*/ 1 w 811"/>
                <a:gd name="T7" fmla="*/ 0 h 223"/>
                <a:gd name="T8" fmla="*/ 1 w 811"/>
                <a:gd name="T9" fmla="*/ 0 h 223"/>
                <a:gd name="T10" fmla="*/ 1 w 811"/>
                <a:gd name="T11" fmla="*/ 0 h 223"/>
                <a:gd name="T12" fmla="*/ 1 w 811"/>
                <a:gd name="T13" fmla="*/ 0 h 223"/>
                <a:gd name="T14" fmla="*/ 1 w 811"/>
                <a:gd name="T15" fmla="*/ 0 h 223"/>
                <a:gd name="T16" fmla="*/ 1 w 811"/>
                <a:gd name="T17" fmla="*/ 0 h 223"/>
                <a:gd name="T18" fmla="*/ 1 w 811"/>
                <a:gd name="T19" fmla="*/ 0 h 223"/>
                <a:gd name="T20" fmla="*/ 1 w 811"/>
                <a:gd name="T21" fmla="*/ 0 h 223"/>
                <a:gd name="T22" fmla="*/ 1 w 811"/>
                <a:gd name="T23" fmla="*/ 0 h 223"/>
                <a:gd name="T24" fmla="*/ 1 w 811"/>
                <a:gd name="T25" fmla="*/ 0 h 223"/>
                <a:gd name="T26" fmla="*/ 1 w 811"/>
                <a:gd name="T27" fmla="*/ 0 h 223"/>
                <a:gd name="T28" fmla="*/ 1 w 811"/>
                <a:gd name="T29" fmla="*/ 0 h 223"/>
                <a:gd name="T30" fmla="*/ 1 w 811"/>
                <a:gd name="T31" fmla="*/ 0 h 223"/>
                <a:gd name="T32" fmla="*/ 1 w 811"/>
                <a:gd name="T33" fmla="*/ 0 h 223"/>
                <a:gd name="T34" fmla="*/ 1 w 811"/>
                <a:gd name="T35" fmla="*/ 0 h 223"/>
                <a:gd name="T36" fmla="*/ 1 w 811"/>
                <a:gd name="T37" fmla="*/ 0 h 223"/>
                <a:gd name="T38" fmla="*/ 1 w 811"/>
                <a:gd name="T39" fmla="*/ 0 h 223"/>
                <a:gd name="T40" fmla="*/ 1 w 811"/>
                <a:gd name="T41" fmla="*/ 0 h 223"/>
                <a:gd name="T42" fmla="*/ 1 w 811"/>
                <a:gd name="T43" fmla="*/ 0 h 223"/>
                <a:gd name="T44" fmla="*/ 1 w 811"/>
                <a:gd name="T45" fmla="*/ 0 h 223"/>
                <a:gd name="T46" fmla="*/ 1 w 811"/>
                <a:gd name="T47" fmla="*/ 0 h 223"/>
                <a:gd name="T48" fmla="*/ 1 w 811"/>
                <a:gd name="T49" fmla="*/ 0 h 223"/>
                <a:gd name="T50" fmla="*/ 1 w 811"/>
                <a:gd name="T51" fmla="*/ 0 h 223"/>
                <a:gd name="T52" fmla="*/ 1 w 811"/>
                <a:gd name="T53" fmla="*/ 0 h 223"/>
                <a:gd name="T54" fmla="*/ 1 w 811"/>
                <a:gd name="T55" fmla="*/ 0 h 223"/>
                <a:gd name="T56" fmla="*/ 1 w 811"/>
                <a:gd name="T57" fmla="*/ 0 h 223"/>
                <a:gd name="T58" fmla="*/ 1 w 811"/>
                <a:gd name="T59" fmla="*/ 0 h 223"/>
                <a:gd name="T60" fmla="*/ 1 w 811"/>
                <a:gd name="T61" fmla="*/ 0 h 223"/>
                <a:gd name="T62" fmla="*/ 1 w 811"/>
                <a:gd name="T63" fmla="*/ 0 h 223"/>
                <a:gd name="T64" fmla="*/ 1 w 811"/>
                <a:gd name="T65" fmla="*/ 0 h 223"/>
                <a:gd name="T66" fmla="*/ 1 w 811"/>
                <a:gd name="T67" fmla="*/ 0 h 223"/>
                <a:gd name="T68" fmla="*/ 1 w 811"/>
                <a:gd name="T69" fmla="*/ 0 h 223"/>
                <a:gd name="T70" fmla="*/ 1 w 811"/>
                <a:gd name="T71" fmla="*/ 0 h 223"/>
                <a:gd name="T72" fmla="*/ 1 w 811"/>
                <a:gd name="T73" fmla="*/ 0 h 223"/>
                <a:gd name="T74" fmla="*/ 1 w 811"/>
                <a:gd name="T75" fmla="*/ 0 h 223"/>
                <a:gd name="T76" fmla="*/ 1 w 811"/>
                <a:gd name="T77" fmla="*/ 0 h 223"/>
                <a:gd name="T78" fmla="*/ 1 w 811"/>
                <a:gd name="T79" fmla="*/ 0 h 223"/>
                <a:gd name="T80" fmla="*/ 1 w 811"/>
                <a:gd name="T81" fmla="*/ 0 h 223"/>
                <a:gd name="T82" fmla="*/ 1 w 811"/>
                <a:gd name="T83" fmla="*/ 0 h 223"/>
                <a:gd name="T84" fmla="*/ 1 w 811"/>
                <a:gd name="T85" fmla="*/ 0 h 223"/>
                <a:gd name="T86" fmla="*/ 1 w 811"/>
                <a:gd name="T87" fmla="*/ 0 h 223"/>
                <a:gd name="T88" fmla="*/ 1 w 811"/>
                <a:gd name="T89" fmla="*/ 0 h 223"/>
                <a:gd name="T90" fmla="*/ 1 w 811"/>
                <a:gd name="T91" fmla="*/ 0 h 223"/>
                <a:gd name="T92" fmla="*/ 1 w 811"/>
                <a:gd name="T93" fmla="*/ 0 h 223"/>
                <a:gd name="T94" fmla="*/ 1 w 811"/>
                <a:gd name="T95" fmla="*/ 0 h 223"/>
                <a:gd name="T96" fmla="*/ 1 w 811"/>
                <a:gd name="T97" fmla="*/ 0 h 223"/>
                <a:gd name="T98" fmla="*/ 1 w 811"/>
                <a:gd name="T99" fmla="*/ 0 h 223"/>
                <a:gd name="T100" fmla="*/ 1 w 811"/>
                <a:gd name="T101" fmla="*/ 0 h 223"/>
                <a:gd name="T102" fmla="*/ 1 w 811"/>
                <a:gd name="T103" fmla="*/ 0 h 223"/>
                <a:gd name="T104" fmla="*/ 1 w 811"/>
                <a:gd name="T105" fmla="*/ 0 h 223"/>
                <a:gd name="T106" fmla="*/ 1 w 811"/>
                <a:gd name="T107" fmla="*/ 0 h 223"/>
                <a:gd name="T108" fmla="*/ 1 w 811"/>
                <a:gd name="T109" fmla="*/ 0 h 223"/>
                <a:gd name="T110" fmla="*/ 1 w 811"/>
                <a:gd name="T111" fmla="*/ 0 h 223"/>
                <a:gd name="T112" fmla="*/ 1 w 811"/>
                <a:gd name="T113" fmla="*/ 0 h 223"/>
                <a:gd name="T114" fmla="*/ 1 w 811"/>
                <a:gd name="T115" fmla="*/ 0 h 223"/>
                <a:gd name="T116" fmla="*/ 1 w 811"/>
                <a:gd name="T117" fmla="*/ 0 h 223"/>
                <a:gd name="T118" fmla="*/ 1 w 811"/>
                <a:gd name="T119" fmla="*/ 0 h 223"/>
                <a:gd name="T120" fmla="*/ 0 w 811"/>
                <a:gd name="T121" fmla="*/ 0 h 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223"/>
                <a:gd name="T185" fmla="*/ 811 w 811"/>
                <a:gd name="T186" fmla="*/ 223 h 22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223">
                  <a:moveTo>
                    <a:pt x="0" y="111"/>
                  </a:moveTo>
                  <a:lnTo>
                    <a:pt x="2" y="123"/>
                  </a:lnTo>
                  <a:lnTo>
                    <a:pt x="8" y="133"/>
                  </a:lnTo>
                  <a:lnTo>
                    <a:pt x="19" y="143"/>
                  </a:lnTo>
                  <a:lnTo>
                    <a:pt x="32" y="155"/>
                  </a:lnTo>
                  <a:lnTo>
                    <a:pt x="49" y="164"/>
                  </a:lnTo>
                  <a:lnTo>
                    <a:pt x="69" y="174"/>
                  </a:lnTo>
                  <a:lnTo>
                    <a:pt x="93" y="182"/>
                  </a:lnTo>
                  <a:lnTo>
                    <a:pt x="118" y="191"/>
                  </a:lnTo>
                  <a:lnTo>
                    <a:pt x="147" y="198"/>
                  </a:lnTo>
                  <a:lnTo>
                    <a:pt x="179" y="204"/>
                  </a:lnTo>
                  <a:lnTo>
                    <a:pt x="211" y="209"/>
                  </a:lnTo>
                  <a:lnTo>
                    <a:pt x="247" y="214"/>
                  </a:lnTo>
                  <a:lnTo>
                    <a:pt x="284" y="218"/>
                  </a:lnTo>
                  <a:lnTo>
                    <a:pt x="324" y="221"/>
                  </a:lnTo>
                  <a:lnTo>
                    <a:pt x="405" y="223"/>
                  </a:lnTo>
                  <a:lnTo>
                    <a:pt x="488" y="221"/>
                  </a:lnTo>
                  <a:lnTo>
                    <a:pt x="527" y="218"/>
                  </a:lnTo>
                  <a:lnTo>
                    <a:pt x="564" y="214"/>
                  </a:lnTo>
                  <a:lnTo>
                    <a:pt x="599" y="209"/>
                  </a:lnTo>
                  <a:lnTo>
                    <a:pt x="632" y="204"/>
                  </a:lnTo>
                  <a:lnTo>
                    <a:pt x="664" y="198"/>
                  </a:lnTo>
                  <a:lnTo>
                    <a:pt x="692" y="191"/>
                  </a:lnTo>
                  <a:lnTo>
                    <a:pt x="718" y="182"/>
                  </a:lnTo>
                  <a:lnTo>
                    <a:pt x="741" y="174"/>
                  </a:lnTo>
                  <a:lnTo>
                    <a:pt x="762" y="164"/>
                  </a:lnTo>
                  <a:lnTo>
                    <a:pt x="778" y="155"/>
                  </a:lnTo>
                  <a:lnTo>
                    <a:pt x="792" y="143"/>
                  </a:lnTo>
                  <a:lnTo>
                    <a:pt x="802" y="133"/>
                  </a:lnTo>
                  <a:lnTo>
                    <a:pt x="809" y="123"/>
                  </a:lnTo>
                  <a:lnTo>
                    <a:pt x="811" y="111"/>
                  </a:lnTo>
                  <a:lnTo>
                    <a:pt x="809" y="100"/>
                  </a:lnTo>
                  <a:lnTo>
                    <a:pt x="802" y="89"/>
                  </a:lnTo>
                  <a:lnTo>
                    <a:pt x="792" y="79"/>
                  </a:lnTo>
                  <a:lnTo>
                    <a:pt x="778" y="69"/>
                  </a:lnTo>
                  <a:lnTo>
                    <a:pt x="762" y="59"/>
                  </a:lnTo>
                  <a:lnTo>
                    <a:pt x="741" y="49"/>
                  </a:lnTo>
                  <a:lnTo>
                    <a:pt x="718" y="40"/>
                  </a:lnTo>
                  <a:lnTo>
                    <a:pt x="692" y="34"/>
                  </a:lnTo>
                  <a:lnTo>
                    <a:pt x="664" y="25"/>
                  </a:lnTo>
                  <a:lnTo>
                    <a:pt x="632" y="19"/>
                  </a:lnTo>
                  <a:lnTo>
                    <a:pt x="599" y="13"/>
                  </a:lnTo>
                  <a:lnTo>
                    <a:pt x="564" y="8"/>
                  </a:lnTo>
                  <a:lnTo>
                    <a:pt x="527" y="5"/>
                  </a:lnTo>
                  <a:lnTo>
                    <a:pt x="488" y="2"/>
                  </a:lnTo>
                  <a:lnTo>
                    <a:pt x="405" y="0"/>
                  </a:lnTo>
                  <a:lnTo>
                    <a:pt x="324" y="2"/>
                  </a:lnTo>
                  <a:lnTo>
                    <a:pt x="284" y="5"/>
                  </a:lnTo>
                  <a:lnTo>
                    <a:pt x="247" y="8"/>
                  </a:lnTo>
                  <a:lnTo>
                    <a:pt x="211" y="13"/>
                  </a:lnTo>
                  <a:lnTo>
                    <a:pt x="179" y="19"/>
                  </a:lnTo>
                  <a:lnTo>
                    <a:pt x="147" y="25"/>
                  </a:lnTo>
                  <a:lnTo>
                    <a:pt x="118" y="34"/>
                  </a:lnTo>
                  <a:lnTo>
                    <a:pt x="93" y="40"/>
                  </a:lnTo>
                  <a:lnTo>
                    <a:pt x="69" y="49"/>
                  </a:lnTo>
                  <a:lnTo>
                    <a:pt x="49" y="59"/>
                  </a:lnTo>
                  <a:lnTo>
                    <a:pt x="32" y="69"/>
                  </a:lnTo>
                  <a:lnTo>
                    <a:pt x="19" y="79"/>
                  </a:lnTo>
                  <a:lnTo>
                    <a:pt x="8" y="89"/>
                  </a:lnTo>
                  <a:lnTo>
                    <a:pt x="2" y="100"/>
                  </a:lnTo>
                  <a:lnTo>
                    <a:pt x="0"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91" name="Freeform 13">
              <a:extLst>
                <a:ext uri="{FF2B5EF4-FFF2-40B4-BE49-F238E27FC236}">
                  <a16:creationId xmlns:a16="http://schemas.microsoft.com/office/drawing/2014/main" id="{1A27B240-7DE8-C844-A25A-EB9E85155C5B}"/>
                </a:ext>
              </a:extLst>
            </p:cNvPr>
            <p:cNvSpPr>
              <a:spLocks/>
            </p:cNvSpPr>
            <p:nvPr/>
          </p:nvSpPr>
          <p:spPr bwMode="auto">
            <a:xfrm>
              <a:off x="2549" y="2004"/>
              <a:ext cx="406" cy="446"/>
            </a:xfrm>
            <a:custGeom>
              <a:avLst/>
              <a:gdLst>
                <a:gd name="T0" fmla="*/ 1 w 811"/>
                <a:gd name="T1" fmla="*/ 0 h 892"/>
                <a:gd name="T2" fmla="*/ 1 w 811"/>
                <a:gd name="T3" fmla="*/ 1 h 892"/>
                <a:gd name="T4" fmla="*/ 1 w 811"/>
                <a:gd name="T5" fmla="*/ 1 h 892"/>
                <a:gd name="T6" fmla="*/ 1 w 811"/>
                <a:gd name="T7" fmla="*/ 1 h 892"/>
                <a:gd name="T8" fmla="*/ 1 w 811"/>
                <a:gd name="T9" fmla="*/ 1 h 892"/>
                <a:gd name="T10" fmla="*/ 1 w 811"/>
                <a:gd name="T11" fmla="*/ 1 h 892"/>
                <a:gd name="T12" fmla="*/ 1 w 811"/>
                <a:gd name="T13" fmla="*/ 1 h 892"/>
                <a:gd name="T14" fmla="*/ 1 w 811"/>
                <a:gd name="T15" fmla="*/ 1 h 892"/>
                <a:gd name="T16" fmla="*/ 1 w 811"/>
                <a:gd name="T17" fmla="*/ 1 h 892"/>
                <a:gd name="T18" fmla="*/ 1 w 811"/>
                <a:gd name="T19" fmla="*/ 1 h 892"/>
                <a:gd name="T20" fmla="*/ 1 w 811"/>
                <a:gd name="T21" fmla="*/ 1 h 892"/>
                <a:gd name="T22" fmla="*/ 1 w 811"/>
                <a:gd name="T23" fmla="*/ 1 h 892"/>
                <a:gd name="T24" fmla="*/ 1 w 811"/>
                <a:gd name="T25" fmla="*/ 1 h 892"/>
                <a:gd name="T26" fmla="*/ 1 w 811"/>
                <a:gd name="T27" fmla="*/ 1 h 892"/>
                <a:gd name="T28" fmla="*/ 1 w 811"/>
                <a:gd name="T29" fmla="*/ 1 h 892"/>
                <a:gd name="T30" fmla="*/ 0 w 811"/>
                <a:gd name="T31" fmla="*/ 1 h 892"/>
                <a:gd name="T32" fmla="*/ 0 w 811"/>
                <a:gd name="T33" fmla="*/ 1 h 892"/>
                <a:gd name="T34" fmla="*/ 1 w 811"/>
                <a:gd name="T35" fmla="*/ 1 h 892"/>
                <a:gd name="T36" fmla="*/ 1 w 811"/>
                <a:gd name="T37" fmla="*/ 1 h 892"/>
                <a:gd name="T38" fmla="*/ 1 w 811"/>
                <a:gd name="T39" fmla="*/ 1 h 892"/>
                <a:gd name="T40" fmla="*/ 1 w 811"/>
                <a:gd name="T41" fmla="*/ 1 h 892"/>
                <a:gd name="T42" fmla="*/ 1 w 811"/>
                <a:gd name="T43" fmla="*/ 1 h 892"/>
                <a:gd name="T44" fmla="*/ 1 w 811"/>
                <a:gd name="T45" fmla="*/ 1 h 892"/>
                <a:gd name="T46" fmla="*/ 1 w 811"/>
                <a:gd name="T47" fmla="*/ 1 h 892"/>
                <a:gd name="T48" fmla="*/ 1 w 811"/>
                <a:gd name="T49" fmla="*/ 1 h 892"/>
                <a:gd name="T50" fmla="*/ 1 w 811"/>
                <a:gd name="T51" fmla="*/ 1 h 892"/>
                <a:gd name="T52" fmla="*/ 1 w 811"/>
                <a:gd name="T53" fmla="*/ 1 h 892"/>
                <a:gd name="T54" fmla="*/ 1 w 811"/>
                <a:gd name="T55" fmla="*/ 1 h 892"/>
                <a:gd name="T56" fmla="*/ 1 w 811"/>
                <a:gd name="T57" fmla="*/ 1 h 892"/>
                <a:gd name="T58" fmla="*/ 1 w 811"/>
                <a:gd name="T59" fmla="*/ 1 h 892"/>
                <a:gd name="T60" fmla="*/ 1 w 811"/>
                <a:gd name="T61" fmla="*/ 1 h 892"/>
                <a:gd name="T62" fmla="*/ 1 w 811"/>
                <a:gd name="T63" fmla="*/ 1 h 892"/>
                <a:gd name="T64" fmla="*/ 1 w 811"/>
                <a:gd name="T65" fmla="*/ 1 h 892"/>
                <a:gd name="T66" fmla="*/ 1 w 811"/>
                <a:gd name="T67" fmla="*/ 1 h 892"/>
                <a:gd name="T68" fmla="*/ 1 w 811"/>
                <a:gd name="T69" fmla="*/ 1 h 892"/>
                <a:gd name="T70" fmla="*/ 1 w 811"/>
                <a:gd name="T71" fmla="*/ 1 h 892"/>
                <a:gd name="T72" fmla="*/ 1 w 811"/>
                <a:gd name="T73" fmla="*/ 1 h 892"/>
                <a:gd name="T74" fmla="*/ 1 w 811"/>
                <a:gd name="T75" fmla="*/ 1 h 892"/>
                <a:gd name="T76" fmla="*/ 1 w 811"/>
                <a:gd name="T77" fmla="*/ 1 h 892"/>
                <a:gd name="T78" fmla="*/ 1 w 811"/>
                <a:gd name="T79" fmla="*/ 1 h 892"/>
                <a:gd name="T80" fmla="*/ 1 w 811"/>
                <a:gd name="T81" fmla="*/ 1 h 892"/>
                <a:gd name="T82" fmla="*/ 1 w 811"/>
                <a:gd name="T83" fmla="*/ 1 h 892"/>
                <a:gd name="T84" fmla="*/ 1 w 811"/>
                <a:gd name="T85" fmla="*/ 1 h 892"/>
                <a:gd name="T86" fmla="*/ 1 w 811"/>
                <a:gd name="T87" fmla="*/ 1 h 892"/>
                <a:gd name="T88" fmla="*/ 1 w 811"/>
                <a:gd name="T89" fmla="*/ 1 h 892"/>
                <a:gd name="T90" fmla="*/ 1 w 811"/>
                <a:gd name="T91" fmla="*/ 1 h 892"/>
                <a:gd name="T92" fmla="*/ 1 w 811"/>
                <a:gd name="T93" fmla="*/ 1 h 892"/>
                <a:gd name="T94" fmla="*/ 1 w 811"/>
                <a:gd name="T95" fmla="*/ 1 h 892"/>
                <a:gd name="T96" fmla="*/ 1 w 811"/>
                <a:gd name="T97" fmla="*/ 1 h 892"/>
                <a:gd name="T98" fmla="*/ 1 w 811"/>
                <a:gd name="T99" fmla="*/ 1 h 892"/>
                <a:gd name="T100" fmla="*/ 1 w 811"/>
                <a:gd name="T101" fmla="*/ 1 h 892"/>
                <a:gd name="T102" fmla="*/ 1 w 811"/>
                <a:gd name="T103" fmla="*/ 1 h 892"/>
                <a:gd name="T104" fmla="*/ 1 w 811"/>
                <a:gd name="T105" fmla="*/ 1 h 892"/>
                <a:gd name="T106" fmla="*/ 1 w 811"/>
                <a:gd name="T107" fmla="*/ 1 h 892"/>
                <a:gd name="T108" fmla="*/ 1 w 811"/>
                <a:gd name="T109" fmla="*/ 1 h 892"/>
                <a:gd name="T110" fmla="*/ 1 w 811"/>
                <a:gd name="T111" fmla="*/ 1 h 892"/>
                <a:gd name="T112" fmla="*/ 1 w 811"/>
                <a:gd name="T113" fmla="*/ 1 h 892"/>
                <a:gd name="T114" fmla="*/ 1 w 811"/>
                <a:gd name="T115" fmla="*/ 1 h 892"/>
                <a:gd name="T116" fmla="*/ 1 w 811"/>
                <a:gd name="T117" fmla="*/ 1 h 892"/>
                <a:gd name="T118" fmla="*/ 1 w 811"/>
                <a:gd name="T119" fmla="*/ 1 h 892"/>
                <a:gd name="T120" fmla="*/ 1 w 811"/>
                <a:gd name="T121" fmla="*/ 1 h 892"/>
                <a:gd name="T122" fmla="*/ 1 w 811"/>
                <a:gd name="T123" fmla="*/ 1 h 892"/>
                <a:gd name="T124" fmla="*/ 1 w 811"/>
                <a:gd name="T125" fmla="*/ 0 h 8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892"/>
                <a:gd name="T191" fmla="*/ 811 w 811"/>
                <a:gd name="T192" fmla="*/ 892 h 8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892">
                  <a:moveTo>
                    <a:pt x="405" y="0"/>
                  </a:moveTo>
                  <a:lnTo>
                    <a:pt x="324" y="2"/>
                  </a:lnTo>
                  <a:lnTo>
                    <a:pt x="284" y="5"/>
                  </a:lnTo>
                  <a:lnTo>
                    <a:pt x="247" y="8"/>
                  </a:lnTo>
                  <a:lnTo>
                    <a:pt x="211" y="13"/>
                  </a:lnTo>
                  <a:lnTo>
                    <a:pt x="179" y="19"/>
                  </a:lnTo>
                  <a:lnTo>
                    <a:pt x="147" y="25"/>
                  </a:lnTo>
                  <a:lnTo>
                    <a:pt x="118" y="34"/>
                  </a:lnTo>
                  <a:lnTo>
                    <a:pt x="93" y="40"/>
                  </a:lnTo>
                  <a:lnTo>
                    <a:pt x="69" y="49"/>
                  </a:lnTo>
                  <a:lnTo>
                    <a:pt x="49" y="59"/>
                  </a:lnTo>
                  <a:lnTo>
                    <a:pt x="32" y="69"/>
                  </a:lnTo>
                  <a:lnTo>
                    <a:pt x="19" y="79"/>
                  </a:lnTo>
                  <a:lnTo>
                    <a:pt x="8" y="89"/>
                  </a:lnTo>
                  <a:lnTo>
                    <a:pt x="2" y="100"/>
                  </a:lnTo>
                  <a:lnTo>
                    <a:pt x="0" y="111"/>
                  </a:lnTo>
                  <a:lnTo>
                    <a:pt x="0" y="780"/>
                  </a:lnTo>
                  <a:lnTo>
                    <a:pt x="2" y="792"/>
                  </a:lnTo>
                  <a:lnTo>
                    <a:pt x="8" y="802"/>
                  </a:lnTo>
                  <a:lnTo>
                    <a:pt x="19" y="812"/>
                  </a:lnTo>
                  <a:lnTo>
                    <a:pt x="32" y="824"/>
                  </a:lnTo>
                  <a:lnTo>
                    <a:pt x="49" y="832"/>
                  </a:lnTo>
                  <a:lnTo>
                    <a:pt x="69" y="843"/>
                  </a:lnTo>
                  <a:lnTo>
                    <a:pt x="93" y="851"/>
                  </a:lnTo>
                  <a:lnTo>
                    <a:pt x="118" y="859"/>
                  </a:lnTo>
                  <a:lnTo>
                    <a:pt x="147" y="866"/>
                  </a:lnTo>
                  <a:lnTo>
                    <a:pt x="179" y="873"/>
                  </a:lnTo>
                  <a:lnTo>
                    <a:pt x="211" y="878"/>
                  </a:lnTo>
                  <a:lnTo>
                    <a:pt x="247" y="883"/>
                  </a:lnTo>
                  <a:lnTo>
                    <a:pt x="284" y="886"/>
                  </a:lnTo>
                  <a:lnTo>
                    <a:pt x="324" y="890"/>
                  </a:lnTo>
                  <a:lnTo>
                    <a:pt x="405" y="892"/>
                  </a:lnTo>
                  <a:lnTo>
                    <a:pt x="488" y="890"/>
                  </a:lnTo>
                  <a:lnTo>
                    <a:pt x="527" y="886"/>
                  </a:lnTo>
                  <a:lnTo>
                    <a:pt x="564" y="883"/>
                  </a:lnTo>
                  <a:lnTo>
                    <a:pt x="599" y="878"/>
                  </a:lnTo>
                  <a:lnTo>
                    <a:pt x="632" y="873"/>
                  </a:lnTo>
                  <a:lnTo>
                    <a:pt x="664" y="866"/>
                  </a:lnTo>
                  <a:lnTo>
                    <a:pt x="692" y="859"/>
                  </a:lnTo>
                  <a:lnTo>
                    <a:pt x="718" y="851"/>
                  </a:lnTo>
                  <a:lnTo>
                    <a:pt x="741" y="843"/>
                  </a:lnTo>
                  <a:lnTo>
                    <a:pt x="762" y="832"/>
                  </a:lnTo>
                  <a:lnTo>
                    <a:pt x="778" y="824"/>
                  </a:lnTo>
                  <a:lnTo>
                    <a:pt x="792" y="812"/>
                  </a:lnTo>
                  <a:lnTo>
                    <a:pt x="802" y="802"/>
                  </a:lnTo>
                  <a:lnTo>
                    <a:pt x="809" y="792"/>
                  </a:lnTo>
                  <a:lnTo>
                    <a:pt x="811" y="780"/>
                  </a:lnTo>
                  <a:lnTo>
                    <a:pt x="811" y="111"/>
                  </a:lnTo>
                  <a:lnTo>
                    <a:pt x="809" y="100"/>
                  </a:lnTo>
                  <a:lnTo>
                    <a:pt x="802" y="89"/>
                  </a:lnTo>
                  <a:lnTo>
                    <a:pt x="792" y="79"/>
                  </a:lnTo>
                  <a:lnTo>
                    <a:pt x="778" y="69"/>
                  </a:lnTo>
                  <a:lnTo>
                    <a:pt x="762" y="59"/>
                  </a:lnTo>
                  <a:lnTo>
                    <a:pt x="741" y="49"/>
                  </a:lnTo>
                  <a:lnTo>
                    <a:pt x="718" y="40"/>
                  </a:lnTo>
                  <a:lnTo>
                    <a:pt x="692" y="34"/>
                  </a:lnTo>
                  <a:lnTo>
                    <a:pt x="664" y="25"/>
                  </a:lnTo>
                  <a:lnTo>
                    <a:pt x="632" y="19"/>
                  </a:lnTo>
                  <a:lnTo>
                    <a:pt x="599" y="13"/>
                  </a:lnTo>
                  <a:lnTo>
                    <a:pt x="564" y="8"/>
                  </a:lnTo>
                  <a:lnTo>
                    <a:pt x="527" y="5"/>
                  </a:lnTo>
                  <a:lnTo>
                    <a:pt x="488" y="2"/>
                  </a:lnTo>
                  <a:lnTo>
                    <a:pt x="405"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92" name="Freeform 14">
              <a:extLst>
                <a:ext uri="{FF2B5EF4-FFF2-40B4-BE49-F238E27FC236}">
                  <a16:creationId xmlns:a16="http://schemas.microsoft.com/office/drawing/2014/main" id="{3B36C1E7-2043-424A-AE2B-5E19565CCC04}"/>
                </a:ext>
              </a:extLst>
            </p:cNvPr>
            <p:cNvSpPr>
              <a:spLocks/>
            </p:cNvSpPr>
            <p:nvPr/>
          </p:nvSpPr>
          <p:spPr bwMode="auto">
            <a:xfrm>
              <a:off x="2549" y="2060"/>
              <a:ext cx="406" cy="55"/>
            </a:xfrm>
            <a:custGeom>
              <a:avLst/>
              <a:gdLst>
                <a:gd name="T0" fmla="*/ 0 w 811"/>
                <a:gd name="T1" fmla="*/ 0 h 112"/>
                <a:gd name="T2" fmla="*/ 1 w 811"/>
                <a:gd name="T3" fmla="*/ 0 h 112"/>
                <a:gd name="T4" fmla="*/ 1 w 811"/>
                <a:gd name="T5" fmla="*/ 0 h 112"/>
                <a:gd name="T6" fmla="*/ 1 w 811"/>
                <a:gd name="T7" fmla="*/ 0 h 112"/>
                <a:gd name="T8" fmla="*/ 1 w 811"/>
                <a:gd name="T9" fmla="*/ 0 h 112"/>
                <a:gd name="T10" fmla="*/ 1 w 811"/>
                <a:gd name="T11" fmla="*/ 0 h 112"/>
                <a:gd name="T12" fmla="*/ 1 w 811"/>
                <a:gd name="T13" fmla="*/ 0 h 112"/>
                <a:gd name="T14" fmla="*/ 1 w 811"/>
                <a:gd name="T15" fmla="*/ 0 h 112"/>
                <a:gd name="T16" fmla="*/ 1 w 811"/>
                <a:gd name="T17" fmla="*/ 0 h 112"/>
                <a:gd name="T18" fmla="*/ 1 w 811"/>
                <a:gd name="T19" fmla="*/ 0 h 112"/>
                <a:gd name="T20" fmla="*/ 1 w 811"/>
                <a:gd name="T21" fmla="*/ 0 h 112"/>
                <a:gd name="T22" fmla="*/ 1 w 811"/>
                <a:gd name="T23" fmla="*/ 0 h 112"/>
                <a:gd name="T24" fmla="*/ 1 w 811"/>
                <a:gd name="T25" fmla="*/ 0 h 112"/>
                <a:gd name="T26" fmla="*/ 1 w 811"/>
                <a:gd name="T27" fmla="*/ 0 h 112"/>
                <a:gd name="T28" fmla="*/ 1 w 811"/>
                <a:gd name="T29" fmla="*/ 0 h 112"/>
                <a:gd name="T30" fmla="*/ 1 w 811"/>
                <a:gd name="T31" fmla="*/ 0 h 112"/>
                <a:gd name="T32" fmla="*/ 1 w 811"/>
                <a:gd name="T33" fmla="*/ 0 h 112"/>
                <a:gd name="T34" fmla="*/ 1 w 811"/>
                <a:gd name="T35" fmla="*/ 0 h 112"/>
                <a:gd name="T36" fmla="*/ 1 w 811"/>
                <a:gd name="T37" fmla="*/ 0 h 112"/>
                <a:gd name="T38" fmla="*/ 1 w 811"/>
                <a:gd name="T39" fmla="*/ 0 h 112"/>
                <a:gd name="T40" fmla="*/ 1 w 811"/>
                <a:gd name="T41" fmla="*/ 0 h 112"/>
                <a:gd name="T42" fmla="*/ 1 w 811"/>
                <a:gd name="T43" fmla="*/ 0 h 112"/>
                <a:gd name="T44" fmla="*/ 1 w 811"/>
                <a:gd name="T45" fmla="*/ 0 h 112"/>
                <a:gd name="T46" fmla="*/ 1 w 811"/>
                <a:gd name="T47" fmla="*/ 0 h 112"/>
                <a:gd name="T48" fmla="*/ 1 w 811"/>
                <a:gd name="T49" fmla="*/ 0 h 112"/>
                <a:gd name="T50" fmla="*/ 1 w 811"/>
                <a:gd name="T51" fmla="*/ 0 h 112"/>
                <a:gd name="T52" fmla="*/ 1 w 811"/>
                <a:gd name="T53" fmla="*/ 0 h 112"/>
                <a:gd name="T54" fmla="*/ 1 w 811"/>
                <a:gd name="T55" fmla="*/ 0 h 112"/>
                <a:gd name="T56" fmla="*/ 1 w 811"/>
                <a:gd name="T57" fmla="*/ 0 h 112"/>
                <a:gd name="T58" fmla="*/ 1 w 811"/>
                <a:gd name="T59" fmla="*/ 0 h 112"/>
                <a:gd name="T60" fmla="*/ 1 w 811"/>
                <a:gd name="T61" fmla="*/ 0 h 1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1"/>
                <a:gd name="T94" fmla="*/ 0 h 112"/>
                <a:gd name="T95" fmla="*/ 811 w 811"/>
                <a:gd name="T96" fmla="*/ 112 h 1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1" h="112">
                  <a:moveTo>
                    <a:pt x="0" y="0"/>
                  </a:moveTo>
                  <a:lnTo>
                    <a:pt x="2" y="12"/>
                  </a:lnTo>
                  <a:lnTo>
                    <a:pt x="8" y="22"/>
                  </a:lnTo>
                  <a:lnTo>
                    <a:pt x="19" y="32"/>
                  </a:lnTo>
                  <a:lnTo>
                    <a:pt x="32" y="44"/>
                  </a:lnTo>
                  <a:lnTo>
                    <a:pt x="49" y="53"/>
                  </a:lnTo>
                  <a:lnTo>
                    <a:pt x="69" y="63"/>
                  </a:lnTo>
                  <a:lnTo>
                    <a:pt x="93" y="71"/>
                  </a:lnTo>
                  <a:lnTo>
                    <a:pt x="118" y="80"/>
                  </a:lnTo>
                  <a:lnTo>
                    <a:pt x="147" y="87"/>
                  </a:lnTo>
                  <a:lnTo>
                    <a:pt x="179" y="93"/>
                  </a:lnTo>
                  <a:lnTo>
                    <a:pt x="211" y="98"/>
                  </a:lnTo>
                  <a:lnTo>
                    <a:pt x="247" y="103"/>
                  </a:lnTo>
                  <a:lnTo>
                    <a:pt x="284" y="107"/>
                  </a:lnTo>
                  <a:lnTo>
                    <a:pt x="324" y="110"/>
                  </a:lnTo>
                  <a:lnTo>
                    <a:pt x="405" y="112"/>
                  </a:lnTo>
                  <a:lnTo>
                    <a:pt x="488" y="110"/>
                  </a:lnTo>
                  <a:lnTo>
                    <a:pt x="527" y="107"/>
                  </a:lnTo>
                  <a:lnTo>
                    <a:pt x="564" y="103"/>
                  </a:lnTo>
                  <a:lnTo>
                    <a:pt x="599" y="98"/>
                  </a:lnTo>
                  <a:lnTo>
                    <a:pt x="632" y="93"/>
                  </a:lnTo>
                  <a:lnTo>
                    <a:pt x="664" y="87"/>
                  </a:lnTo>
                  <a:lnTo>
                    <a:pt x="692" y="80"/>
                  </a:lnTo>
                  <a:lnTo>
                    <a:pt x="718" y="71"/>
                  </a:lnTo>
                  <a:lnTo>
                    <a:pt x="741" y="63"/>
                  </a:lnTo>
                  <a:lnTo>
                    <a:pt x="762" y="53"/>
                  </a:lnTo>
                  <a:lnTo>
                    <a:pt x="778" y="44"/>
                  </a:lnTo>
                  <a:lnTo>
                    <a:pt x="792" y="32"/>
                  </a:lnTo>
                  <a:lnTo>
                    <a:pt x="802" y="22"/>
                  </a:lnTo>
                  <a:lnTo>
                    <a:pt x="809" y="12"/>
                  </a:lnTo>
                  <a:lnTo>
                    <a:pt x="811"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79874" name="Group 15">
            <a:extLst>
              <a:ext uri="{FF2B5EF4-FFF2-40B4-BE49-F238E27FC236}">
                <a16:creationId xmlns:a16="http://schemas.microsoft.com/office/drawing/2014/main" id="{746D0250-374D-FE46-8565-059844019259}"/>
              </a:ext>
            </a:extLst>
          </p:cNvPr>
          <p:cNvGrpSpPr>
            <a:grpSpLocks/>
          </p:cNvGrpSpPr>
          <p:nvPr/>
        </p:nvGrpSpPr>
        <p:grpSpPr bwMode="auto">
          <a:xfrm>
            <a:off x="4800601" y="2597150"/>
            <a:ext cx="906463" cy="1320800"/>
            <a:chOff x="2549" y="2288"/>
            <a:chExt cx="406" cy="608"/>
          </a:xfrm>
        </p:grpSpPr>
        <p:sp>
          <p:nvSpPr>
            <p:cNvPr id="79885" name="Freeform 16">
              <a:extLst>
                <a:ext uri="{FF2B5EF4-FFF2-40B4-BE49-F238E27FC236}">
                  <a16:creationId xmlns:a16="http://schemas.microsoft.com/office/drawing/2014/main" id="{D30CDB8A-474F-B84E-B624-2FB5FF6ED276}"/>
                </a:ext>
              </a:extLst>
            </p:cNvPr>
            <p:cNvSpPr>
              <a:spLocks/>
            </p:cNvSpPr>
            <p:nvPr/>
          </p:nvSpPr>
          <p:spPr bwMode="auto">
            <a:xfrm>
              <a:off x="2549" y="2288"/>
              <a:ext cx="406" cy="608"/>
            </a:xfrm>
            <a:custGeom>
              <a:avLst/>
              <a:gdLst>
                <a:gd name="T0" fmla="*/ 1 w 811"/>
                <a:gd name="T1" fmla="*/ 0 h 1216"/>
                <a:gd name="T2" fmla="*/ 1 w 811"/>
                <a:gd name="T3" fmla="*/ 1 h 1216"/>
                <a:gd name="T4" fmla="*/ 1 w 811"/>
                <a:gd name="T5" fmla="*/ 1 h 1216"/>
                <a:gd name="T6" fmla="*/ 1 w 811"/>
                <a:gd name="T7" fmla="*/ 1 h 1216"/>
                <a:gd name="T8" fmla="*/ 1 w 811"/>
                <a:gd name="T9" fmla="*/ 1 h 1216"/>
                <a:gd name="T10" fmla="*/ 1 w 811"/>
                <a:gd name="T11" fmla="*/ 1 h 1216"/>
                <a:gd name="T12" fmla="*/ 1 w 811"/>
                <a:gd name="T13" fmla="*/ 1 h 1216"/>
                <a:gd name="T14" fmla="*/ 1 w 811"/>
                <a:gd name="T15" fmla="*/ 1 h 1216"/>
                <a:gd name="T16" fmla="*/ 1 w 811"/>
                <a:gd name="T17" fmla="*/ 1 h 1216"/>
                <a:gd name="T18" fmla="*/ 1 w 811"/>
                <a:gd name="T19" fmla="*/ 1 h 1216"/>
                <a:gd name="T20" fmla="*/ 1 w 811"/>
                <a:gd name="T21" fmla="*/ 1 h 1216"/>
                <a:gd name="T22" fmla="*/ 1 w 811"/>
                <a:gd name="T23" fmla="*/ 1 h 1216"/>
                <a:gd name="T24" fmla="*/ 1 w 811"/>
                <a:gd name="T25" fmla="*/ 1 h 1216"/>
                <a:gd name="T26" fmla="*/ 1 w 811"/>
                <a:gd name="T27" fmla="*/ 1 h 1216"/>
                <a:gd name="T28" fmla="*/ 1 w 811"/>
                <a:gd name="T29" fmla="*/ 1 h 1216"/>
                <a:gd name="T30" fmla="*/ 0 w 811"/>
                <a:gd name="T31" fmla="*/ 1 h 1216"/>
                <a:gd name="T32" fmla="*/ 0 w 811"/>
                <a:gd name="T33" fmla="*/ 1 h 1216"/>
                <a:gd name="T34" fmla="*/ 1 w 811"/>
                <a:gd name="T35" fmla="*/ 1 h 1216"/>
                <a:gd name="T36" fmla="*/ 1 w 811"/>
                <a:gd name="T37" fmla="*/ 1 h 1216"/>
                <a:gd name="T38" fmla="*/ 1 w 811"/>
                <a:gd name="T39" fmla="*/ 1 h 1216"/>
                <a:gd name="T40" fmla="*/ 1 w 811"/>
                <a:gd name="T41" fmla="*/ 1 h 1216"/>
                <a:gd name="T42" fmla="*/ 1 w 811"/>
                <a:gd name="T43" fmla="*/ 1 h 1216"/>
                <a:gd name="T44" fmla="*/ 1 w 811"/>
                <a:gd name="T45" fmla="*/ 1 h 1216"/>
                <a:gd name="T46" fmla="*/ 1 w 811"/>
                <a:gd name="T47" fmla="*/ 1 h 1216"/>
                <a:gd name="T48" fmla="*/ 1 w 811"/>
                <a:gd name="T49" fmla="*/ 1 h 1216"/>
                <a:gd name="T50" fmla="*/ 1 w 811"/>
                <a:gd name="T51" fmla="*/ 1 h 1216"/>
                <a:gd name="T52" fmla="*/ 1 w 811"/>
                <a:gd name="T53" fmla="*/ 1 h 1216"/>
                <a:gd name="T54" fmla="*/ 1 w 811"/>
                <a:gd name="T55" fmla="*/ 1 h 1216"/>
                <a:gd name="T56" fmla="*/ 1 w 811"/>
                <a:gd name="T57" fmla="*/ 1 h 1216"/>
                <a:gd name="T58" fmla="*/ 1 w 811"/>
                <a:gd name="T59" fmla="*/ 1 h 1216"/>
                <a:gd name="T60" fmla="*/ 1 w 811"/>
                <a:gd name="T61" fmla="*/ 1 h 1216"/>
                <a:gd name="T62" fmla="*/ 1 w 811"/>
                <a:gd name="T63" fmla="*/ 1 h 1216"/>
                <a:gd name="T64" fmla="*/ 1 w 811"/>
                <a:gd name="T65" fmla="*/ 1 h 1216"/>
                <a:gd name="T66" fmla="*/ 1 w 811"/>
                <a:gd name="T67" fmla="*/ 1 h 1216"/>
                <a:gd name="T68" fmla="*/ 1 w 811"/>
                <a:gd name="T69" fmla="*/ 1 h 1216"/>
                <a:gd name="T70" fmla="*/ 1 w 811"/>
                <a:gd name="T71" fmla="*/ 1 h 1216"/>
                <a:gd name="T72" fmla="*/ 1 w 811"/>
                <a:gd name="T73" fmla="*/ 1 h 1216"/>
                <a:gd name="T74" fmla="*/ 1 w 811"/>
                <a:gd name="T75" fmla="*/ 1 h 1216"/>
                <a:gd name="T76" fmla="*/ 1 w 811"/>
                <a:gd name="T77" fmla="*/ 1 h 1216"/>
                <a:gd name="T78" fmla="*/ 1 w 811"/>
                <a:gd name="T79" fmla="*/ 1 h 1216"/>
                <a:gd name="T80" fmla="*/ 1 w 811"/>
                <a:gd name="T81" fmla="*/ 1 h 1216"/>
                <a:gd name="T82" fmla="*/ 1 w 811"/>
                <a:gd name="T83" fmla="*/ 1 h 1216"/>
                <a:gd name="T84" fmla="*/ 1 w 811"/>
                <a:gd name="T85" fmla="*/ 1 h 1216"/>
                <a:gd name="T86" fmla="*/ 1 w 811"/>
                <a:gd name="T87" fmla="*/ 1 h 1216"/>
                <a:gd name="T88" fmla="*/ 1 w 811"/>
                <a:gd name="T89" fmla="*/ 1 h 1216"/>
                <a:gd name="T90" fmla="*/ 1 w 811"/>
                <a:gd name="T91" fmla="*/ 1 h 1216"/>
                <a:gd name="T92" fmla="*/ 1 w 811"/>
                <a:gd name="T93" fmla="*/ 1 h 1216"/>
                <a:gd name="T94" fmla="*/ 1 w 811"/>
                <a:gd name="T95" fmla="*/ 1 h 1216"/>
                <a:gd name="T96" fmla="*/ 1 w 811"/>
                <a:gd name="T97" fmla="*/ 1 h 1216"/>
                <a:gd name="T98" fmla="*/ 1 w 811"/>
                <a:gd name="T99" fmla="*/ 1 h 1216"/>
                <a:gd name="T100" fmla="*/ 1 w 811"/>
                <a:gd name="T101" fmla="*/ 1 h 1216"/>
                <a:gd name="T102" fmla="*/ 1 w 811"/>
                <a:gd name="T103" fmla="*/ 1 h 1216"/>
                <a:gd name="T104" fmla="*/ 1 w 811"/>
                <a:gd name="T105" fmla="*/ 1 h 1216"/>
                <a:gd name="T106" fmla="*/ 1 w 811"/>
                <a:gd name="T107" fmla="*/ 1 h 1216"/>
                <a:gd name="T108" fmla="*/ 1 w 811"/>
                <a:gd name="T109" fmla="*/ 1 h 1216"/>
                <a:gd name="T110" fmla="*/ 1 w 811"/>
                <a:gd name="T111" fmla="*/ 1 h 1216"/>
                <a:gd name="T112" fmla="*/ 1 w 811"/>
                <a:gd name="T113" fmla="*/ 1 h 1216"/>
                <a:gd name="T114" fmla="*/ 1 w 811"/>
                <a:gd name="T115" fmla="*/ 1 h 1216"/>
                <a:gd name="T116" fmla="*/ 1 w 811"/>
                <a:gd name="T117" fmla="*/ 1 h 1216"/>
                <a:gd name="T118" fmla="*/ 1 w 811"/>
                <a:gd name="T119" fmla="*/ 1 h 1216"/>
                <a:gd name="T120" fmla="*/ 1 w 811"/>
                <a:gd name="T121" fmla="*/ 1 h 1216"/>
                <a:gd name="T122" fmla="*/ 1 w 811"/>
                <a:gd name="T123" fmla="*/ 1 h 1216"/>
                <a:gd name="T124" fmla="*/ 1 w 811"/>
                <a:gd name="T125" fmla="*/ 0 h 1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1216"/>
                <a:gd name="T191" fmla="*/ 811 w 811"/>
                <a:gd name="T192" fmla="*/ 1216 h 12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1216">
                  <a:moveTo>
                    <a:pt x="405" y="0"/>
                  </a:moveTo>
                  <a:lnTo>
                    <a:pt x="324" y="4"/>
                  </a:lnTo>
                  <a:lnTo>
                    <a:pt x="284" y="7"/>
                  </a:lnTo>
                  <a:lnTo>
                    <a:pt x="247" y="12"/>
                  </a:lnTo>
                  <a:lnTo>
                    <a:pt x="211" y="19"/>
                  </a:lnTo>
                  <a:lnTo>
                    <a:pt x="179" y="26"/>
                  </a:lnTo>
                  <a:lnTo>
                    <a:pt x="147" y="34"/>
                  </a:lnTo>
                  <a:lnTo>
                    <a:pt x="118" y="44"/>
                  </a:lnTo>
                  <a:lnTo>
                    <a:pt x="93" y="56"/>
                  </a:lnTo>
                  <a:lnTo>
                    <a:pt x="69" y="68"/>
                  </a:lnTo>
                  <a:lnTo>
                    <a:pt x="49" y="80"/>
                  </a:lnTo>
                  <a:lnTo>
                    <a:pt x="32" y="93"/>
                  </a:lnTo>
                  <a:lnTo>
                    <a:pt x="19" y="107"/>
                  </a:lnTo>
                  <a:lnTo>
                    <a:pt x="8" y="122"/>
                  </a:lnTo>
                  <a:lnTo>
                    <a:pt x="2" y="137"/>
                  </a:lnTo>
                  <a:lnTo>
                    <a:pt x="0" y="152"/>
                  </a:lnTo>
                  <a:lnTo>
                    <a:pt x="0" y="1064"/>
                  </a:lnTo>
                  <a:lnTo>
                    <a:pt x="2" y="1079"/>
                  </a:lnTo>
                  <a:lnTo>
                    <a:pt x="8" y="1095"/>
                  </a:lnTo>
                  <a:lnTo>
                    <a:pt x="19" y="1110"/>
                  </a:lnTo>
                  <a:lnTo>
                    <a:pt x="32" y="1123"/>
                  </a:lnTo>
                  <a:lnTo>
                    <a:pt x="49" y="1137"/>
                  </a:lnTo>
                  <a:lnTo>
                    <a:pt x="69" y="1149"/>
                  </a:lnTo>
                  <a:lnTo>
                    <a:pt x="93" y="1160"/>
                  </a:lnTo>
                  <a:lnTo>
                    <a:pt x="118" y="1172"/>
                  </a:lnTo>
                  <a:lnTo>
                    <a:pt x="147" y="1182"/>
                  </a:lnTo>
                  <a:lnTo>
                    <a:pt x="179" y="1191"/>
                  </a:lnTo>
                  <a:lnTo>
                    <a:pt x="211" y="1198"/>
                  </a:lnTo>
                  <a:lnTo>
                    <a:pt x="247" y="1204"/>
                  </a:lnTo>
                  <a:lnTo>
                    <a:pt x="284" y="1209"/>
                  </a:lnTo>
                  <a:lnTo>
                    <a:pt x="324" y="1213"/>
                  </a:lnTo>
                  <a:lnTo>
                    <a:pt x="405" y="1216"/>
                  </a:lnTo>
                  <a:lnTo>
                    <a:pt x="488" y="1213"/>
                  </a:lnTo>
                  <a:lnTo>
                    <a:pt x="527" y="1209"/>
                  </a:lnTo>
                  <a:lnTo>
                    <a:pt x="564" y="1204"/>
                  </a:lnTo>
                  <a:lnTo>
                    <a:pt x="599" y="1198"/>
                  </a:lnTo>
                  <a:lnTo>
                    <a:pt x="632" y="1191"/>
                  </a:lnTo>
                  <a:lnTo>
                    <a:pt x="664" y="1182"/>
                  </a:lnTo>
                  <a:lnTo>
                    <a:pt x="692" y="1172"/>
                  </a:lnTo>
                  <a:lnTo>
                    <a:pt x="718" y="1160"/>
                  </a:lnTo>
                  <a:lnTo>
                    <a:pt x="741" y="1149"/>
                  </a:lnTo>
                  <a:lnTo>
                    <a:pt x="762" y="1137"/>
                  </a:lnTo>
                  <a:lnTo>
                    <a:pt x="778" y="1123"/>
                  </a:lnTo>
                  <a:lnTo>
                    <a:pt x="792" y="1110"/>
                  </a:lnTo>
                  <a:lnTo>
                    <a:pt x="802" y="1095"/>
                  </a:lnTo>
                  <a:lnTo>
                    <a:pt x="809" y="1079"/>
                  </a:lnTo>
                  <a:lnTo>
                    <a:pt x="811" y="1064"/>
                  </a:lnTo>
                  <a:lnTo>
                    <a:pt x="811" y="152"/>
                  </a:lnTo>
                  <a:lnTo>
                    <a:pt x="809" y="137"/>
                  </a:lnTo>
                  <a:lnTo>
                    <a:pt x="802" y="122"/>
                  </a:lnTo>
                  <a:lnTo>
                    <a:pt x="792" y="107"/>
                  </a:lnTo>
                  <a:lnTo>
                    <a:pt x="778" y="93"/>
                  </a:lnTo>
                  <a:lnTo>
                    <a:pt x="762" y="80"/>
                  </a:lnTo>
                  <a:lnTo>
                    <a:pt x="741" y="68"/>
                  </a:lnTo>
                  <a:lnTo>
                    <a:pt x="718" y="56"/>
                  </a:lnTo>
                  <a:lnTo>
                    <a:pt x="692" y="44"/>
                  </a:lnTo>
                  <a:lnTo>
                    <a:pt x="664" y="34"/>
                  </a:lnTo>
                  <a:lnTo>
                    <a:pt x="632" y="26"/>
                  </a:lnTo>
                  <a:lnTo>
                    <a:pt x="599" y="19"/>
                  </a:lnTo>
                  <a:lnTo>
                    <a:pt x="564" y="12"/>
                  </a:lnTo>
                  <a:lnTo>
                    <a:pt x="527" y="7"/>
                  </a:lnTo>
                  <a:lnTo>
                    <a:pt x="488" y="4"/>
                  </a:lnTo>
                  <a:lnTo>
                    <a:pt x="405"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86" name="Freeform 17">
              <a:extLst>
                <a:ext uri="{FF2B5EF4-FFF2-40B4-BE49-F238E27FC236}">
                  <a16:creationId xmlns:a16="http://schemas.microsoft.com/office/drawing/2014/main" id="{52D64F92-72D8-564C-B03F-7B14AC5E9303}"/>
                </a:ext>
              </a:extLst>
            </p:cNvPr>
            <p:cNvSpPr>
              <a:spLocks/>
            </p:cNvSpPr>
            <p:nvPr/>
          </p:nvSpPr>
          <p:spPr bwMode="auto">
            <a:xfrm>
              <a:off x="2549" y="2288"/>
              <a:ext cx="406" cy="152"/>
            </a:xfrm>
            <a:custGeom>
              <a:avLst/>
              <a:gdLst>
                <a:gd name="T0" fmla="*/ 0 w 811"/>
                <a:gd name="T1" fmla="*/ 1 h 304"/>
                <a:gd name="T2" fmla="*/ 1 w 811"/>
                <a:gd name="T3" fmla="*/ 1 h 304"/>
                <a:gd name="T4" fmla="*/ 1 w 811"/>
                <a:gd name="T5" fmla="*/ 1 h 304"/>
                <a:gd name="T6" fmla="*/ 1 w 811"/>
                <a:gd name="T7" fmla="*/ 1 h 304"/>
                <a:gd name="T8" fmla="*/ 1 w 811"/>
                <a:gd name="T9" fmla="*/ 1 h 304"/>
                <a:gd name="T10" fmla="*/ 1 w 811"/>
                <a:gd name="T11" fmla="*/ 1 h 304"/>
                <a:gd name="T12" fmla="*/ 1 w 811"/>
                <a:gd name="T13" fmla="*/ 1 h 304"/>
                <a:gd name="T14" fmla="*/ 1 w 811"/>
                <a:gd name="T15" fmla="*/ 1 h 304"/>
                <a:gd name="T16" fmla="*/ 1 w 811"/>
                <a:gd name="T17" fmla="*/ 1 h 304"/>
                <a:gd name="T18" fmla="*/ 1 w 811"/>
                <a:gd name="T19" fmla="*/ 1 h 304"/>
                <a:gd name="T20" fmla="*/ 1 w 811"/>
                <a:gd name="T21" fmla="*/ 1 h 304"/>
                <a:gd name="T22" fmla="*/ 1 w 811"/>
                <a:gd name="T23" fmla="*/ 1 h 304"/>
                <a:gd name="T24" fmla="*/ 1 w 811"/>
                <a:gd name="T25" fmla="*/ 1 h 304"/>
                <a:gd name="T26" fmla="*/ 1 w 811"/>
                <a:gd name="T27" fmla="*/ 1 h 304"/>
                <a:gd name="T28" fmla="*/ 1 w 811"/>
                <a:gd name="T29" fmla="*/ 1 h 304"/>
                <a:gd name="T30" fmla="*/ 1 w 811"/>
                <a:gd name="T31" fmla="*/ 1 h 304"/>
                <a:gd name="T32" fmla="*/ 1 w 811"/>
                <a:gd name="T33" fmla="*/ 1 h 304"/>
                <a:gd name="T34" fmla="*/ 1 w 811"/>
                <a:gd name="T35" fmla="*/ 1 h 304"/>
                <a:gd name="T36" fmla="*/ 1 w 811"/>
                <a:gd name="T37" fmla="*/ 1 h 304"/>
                <a:gd name="T38" fmla="*/ 1 w 811"/>
                <a:gd name="T39" fmla="*/ 1 h 304"/>
                <a:gd name="T40" fmla="*/ 1 w 811"/>
                <a:gd name="T41" fmla="*/ 1 h 304"/>
                <a:gd name="T42" fmla="*/ 1 w 811"/>
                <a:gd name="T43" fmla="*/ 1 h 304"/>
                <a:gd name="T44" fmla="*/ 1 w 811"/>
                <a:gd name="T45" fmla="*/ 1 h 304"/>
                <a:gd name="T46" fmla="*/ 1 w 811"/>
                <a:gd name="T47" fmla="*/ 1 h 304"/>
                <a:gd name="T48" fmla="*/ 1 w 811"/>
                <a:gd name="T49" fmla="*/ 1 h 304"/>
                <a:gd name="T50" fmla="*/ 1 w 811"/>
                <a:gd name="T51" fmla="*/ 1 h 304"/>
                <a:gd name="T52" fmla="*/ 1 w 811"/>
                <a:gd name="T53" fmla="*/ 1 h 304"/>
                <a:gd name="T54" fmla="*/ 1 w 811"/>
                <a:gd name="T55" fmla="*/ 1 h 304"/>
                <a:gd name="T56" fmla="*/ 1 w 811"/>
                <a:gd name="T57" fmla="*/ 1 h 304"/>
                <a:gd name="T58" fmla="*/ 1 w 811"/>
                <a:gd name="T59" fmla="*/ 1 h 304"/>
                <a:gd name="T60" fmla="*/ 1 w 811"/>
                <a:gd name="T61" fmla="*/ 1 h 304"/>
                <a:gd name="T62" fmla="*/ 1 w 811"/>
                <a:gd name="T63" fmla="*/ 1 h 304"/>
                <a:gd name="T64" fmla="*/ 1 w 811"/>
                <a:gd name="T65" fmla="*/ 1 h 304"/>
                <a:gd name="T66" fmla="*/ 1 w 811"/>
                <a:gd name="T67" fmla="*/ 1 h 304"/>
                <a:gd name="T68" fmla="*/ 1 w 811"/>
                <a:gd name="T69" fmla="*/ 1 h 304"/>
                <a:gd name="T70" fmla="*/ 1 w 811"/>
                <a:gd name="T71" fmla="*/ 1 h 304"/>
                <a:gd name="T72" fmla="*/ 1 w 811"/>
                <a:gd name="T73" fmla="*/ 1 h 304"/>
                <a:gd name="T74" fmla="*/ 1 w 811"/>
                <a:gd name="T75" fmla="*/ 1 h 304"/>
                <a:gd name="T76" fmla="*/ 1 w 811"/>
                <a:gd name="T77" fmla="*/ 1 h 304"/>
                <a:gd name="T78" fmla="*/ 1 w 811"/>
                <a:gd name="T79" fmla="*/ 1 h 304"/>
                <a:gd name="T80" fmla="*/ 1 w 811"/>
                <a:gd name="T81" fmla="*/ 1 h 304"/>
                <a:gd name="T82" fmla="*/ 1 w 811"/>
                <a:gd name="T83" fmla="*/ 1 h 304"/>
                <a:gd name="T84" fmla="*/ 1 w 811"/>
                <a:gd name="T85" fmla="*/ 1 h 304"/>
                <a:gd name="T86" fmla="*/ 1 w 811"/>
                <a:gd name="T87" fmla="*/ 1 h 304"/>
                <a:gd name="T88" fmla="*/ 1 w 811"/>
                <a:gd name="T89" fmla="*/ 1 h 304"/>
                <a:gd name="T90" fmla="*/ 1 w 811"/>
                <a:gd name="T91" fmla="*/ 0 h 304"/>
                <a:gd name="T92" fmla="*/ 1 w 811"/>
                <a:gd name="T93" fmla="*/ 1 h 304"/>
                <a:gd name="T94" fmla="*/ 1 w 811"/>
                <a:gd name="T95" fmla="*/ 1 h 304"/>
                <a:gd name="T96" fmla="*/ 1 w 811"/>
                <a:gd name="T97" fmla="*/ 1 h 304"/>
                <a:gd name="T98" fmla="*/ 1 w 811"/>
                <a:gd name="T99" fmla="*/ 1 h 304"/>
                <a:gd name="T100" fmla="*/ 1 w 811"/>
                <a:gd name="T101" fmla="*/ 1 h 304"/>
                <a:gd name="T102" fmla="*/ 1 w 811"/>
                <a:gd name="T103" fmla="*/ 1 h 304"/>
                <a:gd name="T104" fmla="*/ 1 w 811"/>
                <a:gd name="T105" fmla="*/ 1 h 304"/>
                <a:gd name="T106" fmla="*/ 1 w 811"/>
                <a:gd name="T107" fmla="*/ 1 h 304"/>
                <a:gd name="T108" fmla="*/ 1 w 811"/>
                <a:gd name="T109" fmla="*/ 1 h 304"/>
                <a:gd name="T110" fmla="*/ 1 w 811"/>
                <a:gd name="T111" fmla="*/ 1 h 304"/>
                <a:gd name="T112" fmla="*/ 1 w 811"/>
                <a:gd name="T113" fmla="*/ 1 h 304"/>
                <a:gd name="T114" fmla="*/ 1 w 811"/>
                <a:gd name="T115" fmla="*/ 1 h 304"/>
                <a:gd name="T116" fmla="*/ 1 w 811"/>
                <a:gd name="T117" fmla="*/ 1 h 304"/>
                <a:gd name="T118" fmla="*/ 1 w 811"/>
                <a:gd name="T119" fmla="*/ 1 h 304"/>
                <a:gd name="T120" fmla="*/ 0 w 811"/>
                <a:gd name="T121" fmla="*/ 1 h 3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11"/>
                <a:gd name="T184" fmla="*/ 0 h 304"/>
                <a:gd name="T185" fmla="*/ 811 w 811"/>
                <a:gd name="T186" fmla="*/ 304 h 3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11" h="304">
                  <a:moveTo>
                    <a:pt x="0" y="152"/>
                  </a:moveTo>
                  <a:lnTo>
                    <a:pt x="2" y="168"/>
                  </a:lnTo>
                  <a:lnTo>
                    <a:pt x="8" y="183"/>
                  </a:lnTo>
                  <a:lnTo>
                    <a:pt x="19" y="198"/>
                  </a:lnTo>
                  <a:lnTo>
                    <a:pt x="32" y="211"/>
                  </a:lnTo>
                  <a:lnTo>
                    <a:pt x="49" y="225"/>
                  </a:lnTo>
                  <a:lnTo>
                    <a:pt x="69" y="237"/>
                  </a:lnTo>
                  <a:lnTo>
                    <a:pt x="93" y="249"/>
                  </a:lnTo>
                  <a:lnTo>
                    <a:pt x="118" y="260"/>
                  </a:lnTo>
                  <a:lnTo>
                    <a:pt x="147" y="271"/>
                  </a:lnTo>
                  <a:lnTo>
                    <a:pt x="179" y="279"/>
                  </a:lnTo>
                  <a:lnTo>
                    <a:pt x="211" y="286"/>
                  </a:lnTo>
                  <a:lnTo>
                    <a:pt x="247" y="292"/>
                  </a:lnTo>
                  <a:lnTo>
                    <a:pt x="284" y="298"/>
                  </a:lnTo>
                  <a:lnTo>
                    <a:pt x="324" y="301"/>
                  </a:lnTo>
                  <a:lnTo>
                    <a:pt x="405" y="304"/>
                  </a:lnTo>
                  <a:lnTo>
                    <a:pt x="488" y="301"/>
                  </a:lnTo>
                  <a:lnTo>
                    <a:pt x="527" y="298"/>
                  </a:lnTo>
                  <a:lnTo>
                    <a:pt x="564" y="292"/>
                  </a:lnTo>
                  <a:lnTo>
                    <a:pt x="599" y="286"/>
                  </a:lnTo>
                  <a:lnTo>
                    <a:pt x="632" y="279"/>
                  </a:lnTo>
                  <a:lnTo>
                    <a:pt x="664" y="271"/>
                  </a:lnTo>
                  <a:lnTo>
                    <a:pt x="692" y="260"/>
                  </a:lnTo>
                  <a:lnTo>
                    <a:pt x="718" y="249"/>
                  </a:lnTo>
                  <a:lnTo>
                    <a:pt x="741" y="237"/>
                  </a:lnTo>
                  <a:lnTo>
                    <a:pt x="762" y="225"/>
                  </a:lnTo>
                  <a:lnTo>
                    <a:pt x="778" y="211"/>
                  </a:lnTo>
                  <a:lnTo>
                    <a:pt x="792" y="198"/>
                  </a:lnTo>
                  <a:lnTo>
                    <a:pt x="802" y="183"/>
                  </a:lnTo>
                  <a:lnTo>
                    <a:pt x="809" y="168"/>
                  </a:lnTo>
                  <a:lnTo>
                    <a:pt x="811" y="152"/>
                  </a:lnTo>
                  <a:lnTo>
                    <a:pt x="809" y="137"/>
                  </a:lnTo>
                  <a:lnTo>
                    <a:pt x="802" y="122"/>
                  </a:lnTo>
                  <a:lnTo>
                    <a:pt x="792" y="107"/>
                  </a:lnTo>
                  <a:lnTo>
                    <a:pt x="778" y="93"/>
                  </a:lnTo>
                  <a:lnTo>
                    <a:pt x="762" y="80"/>
                  </a:lnTo>
                  <a:lnTo>
                    <a:pt x="741" y="68"/>
                  </a:lnTo>
                  <a:lnTo>
                    <a:pt x="718" y="56"/>
                  </a:lnTo>
                  <a:lnTo>
                    <a:pt x="692" y="44"/>
                  </a:lnTo>
                  <a:lnTo>
                    <a:pt x="664" y="34"/>
                  </a:lnTo>
                  <a:lnTo>
                    <a:pt x="632" y="26"/>
                  </a:lnTo>
                  <a:lnTo>
                    <a:pt x="599" y="19"/>
                  </a:lnTo>
                  <a:lnTo>
                    <a:pt x="564" y="12"/>
                  </a:lnTo>
                  <a:lnTo>
                    <a:pt x="527" y="7"/>
                  </a:lnTo>
                  <a:lnTo>
                    <a:pt x="488" y="4"/>
                  </a:lnTo>
                  <a:lnTo>
                    <a:pt x="405" y="0"/>
                  </a:lnTo>
                  <a:lnTo>
                    <a:pt x="324" y="4"/>
                  </a:lnTo>
                  <a:lnTo>
                    <a:pt x="284" y="7"/>
                  </a:lnTo>
                  <a:lnTo>
                    <a:pt x="247" y="12"/>
                  </a:lnTo>
                  <a:lnTo>
                    <a:pt x="211" y="19"/>
                  </a:lnTo>
                  <a:lnTo>
                    <a:pt x="179" y="26"/>
                  </a:lnTo>
                  <a:lnTo>
                    <a:pt x="147" y="34"/>
                  </a:lnTo>
                  <a:lnTo>
                    <a:pt x="118" y="44"/>
                  </a:lnTo>
                  <a:lnTo>
                    <a:pt x="93" y="56"/>
                  </a:lnTo>
                  <a:lnTo>
                    <a:pt x="69" y="68"/>
                  </a:lnTo>
                  <a:lnTo>
                    <a:pt x="49" y="80"/>
                  </a:lnTo>
                  <a:lnTo>
                    <a:pt x="32" y="93"/>
                  </a:lnTo>
                  <a:lnTo>
                    <a:pt x="19" y="107"/>
                  </a:lnTo>
                  <a:lnTo>
                    <a:pt x="8" y="122"/>
                  </a:lnTo>
                  <a:lnTo>
                    <a:pt x="2" y="137"/>
                  </a:lnTo>
                  <a:lnTo>
                    <a:pt x="0" y="152"/>
                  </a:lnTo>
                  <a:close/>
                </a:path>
              </a:pathLst>
            </a:custGeom>
            <a:solidFill>
              <a:srgbClr val="FFD6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9887" name="Freeform 18">
              <a:extLst>
                <a:ext uri="{FF2B5EF4-FFF2-40B4-BE49-F238E27FC236}">
                  <a16:creationId xmlns:a16="http://schemas.microsoft.com/office/drawing/2014/main" id="{8B97EAA3-B72C-AE4A-AD6D-D6C04A8AAD20}"/>
                </a:ext>
              </a:extLst>
            </p:cNvPr>
            <p:cNvSpPr>
              <a:spLocks/>
            </p:cNvSpPr>
            <p:nvPr/>
          </p:nvSpPr>
          <p:spPr bwMode="auto">
            <a:xfrm>
              <a:off x="2549" y="2288"/>
              <a:ext cx="406" cy="608"/>
            </a:xfrm>
            <a:custGeom>
              <a:avLst/>
              <a:gdLst>
                <a:gd name="T0" fmla="*/ 1 w 811"/>
                <a:gd name="T1" fmla="*/ 0 h 1216"/>
                <a:gd name="T2" fmla="*/ 1 w 811"/>
                <a:gd name="T3" fmla="*/ 1 h 1216"/>
                <a:gd name="T4" fmla="*/ 1 w 811"/>
                <a:gd name="T5" fmla="*/ 1 h 1216"/>
                <a:gd name="T6" fmla="*/ 1 w 811"/>
                <a:gd name="T7" fmla="*/ 1 h 1216"/>
                <a:gd name="T8" fmla="*/ 1 w 811"/>
                <a:gd name="T9" fmla="*/ 1 h 1216"/>
                <a:gd name="T10" fmla="*/ 1 w 811"/>
                <a:gd name="T11" fmla="*/ 1 h 1216"/>
                <a:gd name="T12" fmla="*/ 1 w 811"/>
                <a:gd name="T13" fmla="*/ 1 h 1216"/>
                <a:gd name="T14" fmla="*/ 1 w 811"/>
                <a:gd name="T15" fmla="*/ 1 h 1216"/>
                <a:gd name="T16" fmla="*/ 1 w 811"/>
                <a:gd name="T17" fmla="*/ 1 h 1216"/>
                <a:gd name="T18" fmla="*/ 1 w 811"/>
                <a:gd name="T19" fmla="*/ 1 h 1216"/>
                <a:gd name="T20" fmla="*/ 1 w 811"/>
                <a:gd name="T21" fmla="*/ 1 h 1216"/>
                <a:gd name="T22" fmla="*/ 1 w 811"/>
                <a:gd name="T23" fmla="*/ 1 h 1216"/>
                <a:gd name="T24" fmla="*/ 1 w 811"/>
                <a:gd name="T25" fmla="*/ 1 h 1216"/>
                <a:gd name="T26" fmla="*/ 1 w 811"/>
                <a:gd name="T27" fmla="*/ 1 h 1216"/>
                <a:gd name="T28" fmla="*/ 1 w 811"/>
                <a:gd name="T29" fmla="*/ 1 h 1216"/>
                <a:gd name="T30" fmla="*/ 0 w 811"/>
                <a:gd name="T31" fmla="*/ 1 h 1216"/>
                <a:gd name="T32" fmla="*/ 0 w 811"/>
                <a:gd name="T33" fmla="*/ 1 h 1216"/>
                <a:gd name="T34" fmla="*/ 1 w 811"/>
                <a:gd name="T35" fmla="*/ 1 h 1216"/>
                <a:gd name="T36" fmla="*/ 1 w 811"/>
                <a:gd name="T37" fmla="*/ 1 h 1216"/>
                <a:gd name="T38" fmla="*/ 1 w 811"/>
                <a:gd name="T39" fmla="*/ 1 h 1216"/>
                <a:gd name="T40" fmla="*/ 1 w 811"/>
                <a:gd name="T41" fmla="*/ 1 h 1216"/>
                <a:gd name="T42" fmla="*/ 1 w 811"/>
                <a:gd name="T43" fmla="*/ 1 h 1216"/>
                <a:gd name="T44" fmla="*/ 1 w 811"/>
                <a:gd name="T45" fmla="*/ 1 h 1216"/>
                <a:gd name="T46" fmla="*/ 1 w 811"/>
                <a:gd name="T47" fmla="*/ 1 h 1216"/>
                <a:gd name="T48" fmla="*/ 1 w 811"/>
                <a:gd name="T49" fmla="*/ 1 h 1216"/>
                <a:gd name="T50" fmla="*/ 1 w 811"/>
                <a:gd name="T51" fmla="*/ 1 h 1216"/>
                <a:gd name="T52" fmla="*/ 1 w 811"/>
                <a:gd name="T53" fmla="*/ 1 h 1216"/>
                <a:gd name="T54" fmla="*/ 1 w 811"/>
                <a:gd name="T55" fmla="*/ 1 h 1216"/>
                <a:gd name="T56" fmla="*/ 1 w 811"/>
                <a:gd name="T57" fmla="*/ 1 h 1216"/>
                <a:gd name="T58" fmla="*/ 1 w 811"/>
                <a:gd name="T59" fmla="*/ 1 h 1216"/>
                <a:gd name="T60" fmla="*/ 1 w 811"/>
                <a:gd name="T61" fmla="*/ 1 h 1216"/>
                <a:gd name="T62" fmla="*/ 1 w 811"/>
                <a:gd name="T63" fmla="*/ 1 h 1216"/>
                <a:gd name="T64" fmla="*/ 1 w 811"/>
                <a:gd name="T65" fmla="*/ 1 h 1216"/>
                <a:gd name="T66" fmla="*/ 1 w 811"/>
                <a:gd name="T67" fmla="*/ 1 h 1216"/>
                <a:gd name="T68" fmla="*/ 1 w 811"/>
                <a:gd name="T69" fmla="*/ 1 h 1216"/>
                <a:gd name="T70" fmla="*/ 1 w 811"/>
                <a:gd name="T71" fmla="*/ 1 h 1216"/>
                <a:gd name="T72" fmla="*/ 1 w 811"/>
                <a:gd name="T73" fmla="*/ 1 h 1216"/>
                <a:gd name="T74" fmla="*/ 1 w 811"/>
                <a:gd name="T75" fmla="*/ 1 h 1216"/>
                <a:gd name="T76" fmla="*/ 1 w 811"/>
                <a:gd name="T77" fmla="*/ 1 h 1216"/>
                <a:gd name="T78" fmla="*/ 1 w 811"/>
                <a:gd name="T79" fmla="*/ 1 h 1216"/>
                <a:gd name="T80" fmla="*/ 1 w 811"/>
                <a:gd name="T81" fmla="*/ 1 h 1216"/>
                <a:gd name="T82" fmla="*/ 1 w 811"/>
                <a:gd name="T83" fmla="*/ 1 h 1216"/>
                <a:gd name="T84" fmla="*/ 1 w 811"/>
                <a:gd name="T85" fmla="*/ 1 h 1216"/>
                <a:gd name="T86" fmla="*/ 1 w 811"/>
                <a:gd name="T87" fmla="*/ 1 h 1216"/>
                <a:gd name="T88" fmla="*/ 1 w 811"/>
                <a:gd name="T89" fmla="*/ 1 h 1216"/>
                <a:gd name="T90" fmla="*/ 1 w 811"/>
                <a:gd name="T91" fmla="*/ 1 h 1216"/>
                <a:gd name="T92" fmla="*/ 1 w 811"/>
                <a:gd name="T93" fmla="*/ 1 h 1216"/>
                <a:gd name="T94" fmla="*/ 1 w 811"/>
                <a:gd name="T95" fmla="*/ 1 h 1216"/>
                <a:gd name="T96" fmla="*/ 1 w 811"/>
                <a:gd name="T97" fmla="*/ 1 h 1216"/>
                <a:gd name="T98" fmla="*/ 1 w 811"/>
                <a:gd name="T99" fmla="*/ 1 h 1216"/>
                <a:gd name="T100" fmla="*/ 1 w 811"/>
                <a:gd name="T101" fmla="*/ 1 h 1216"/>
                <a:gd name="T102" fmla="*/ 1 w 811"/>
                <a:gd name="T103" fmla="*/ 1 h 1216"/>
                <a:gd name="T104" fmla="*/ 1 w 811"/>
                <a:gd name="T105" fmla="*/ 1 h 1216"/>
                <a:gd name="T106" fmla="*/ 1 w 811"/>
                <a:gd name="T107" fmla="*/ 1 h 1216"/>
                <a:gd name="T108" fmla="*/ 1 w 811"/>
                <a:gd name="T109" fmla="*/ 1 h 1216"/>
                <a:gd name="T110" fmla="*/ 1 w 811"/>
                <a:gd name="T111" fmla="*/ 1 h 1216"/>
                <a:gd name="T112" fmla="*/ 1 w 811"/>
                <a:gd name="T113" fmla="*/ 1 h 1216"/>
                <a:gd name="T114" fmla="*/ 1 w 811"/>
                <a:gd name="T115" fmla="*/ 1 h 1216"/>
                <a:gd name="T116" fmla="*/ 1 w 811"/>
                <a:gd name="T117" fmla="*/ 1 h 1216"/>
                <a:gd name="T118" fmla="*/ 1 w 811"/>
                <a:gd name="T119" fmla="*/ 1 h 1216"/>
                <a:gd name="T120" fmla="*/ 1 w 811"/>
                <a:gd name="T121" fmla="*/ 1 h 1216"/>
                <a:gd name="T122" fmla="*/ 1 w 811"/>
                <a:gd name="T123" fmla="*/ 1 h 1216"/>
                <a:gd name="T124" fmla="*/ 1 w 811"/>
                <a:gd name="T125" fmla="*/ 0 h 1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1"/>
                <a:gd name="T190" fmla="*/ 0 h 1216"/>
                <a:gd name="T191" fmla="*/ 811 w 811"/>
                <a:gd name="T192" fmla="*/ 1216 h 12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1" h="1216">
                  <a:moveTo>
                    <a:pt x="405" y="0"/>
                  </a:moveTo>
                  <a:lnTo>
                    <a:pt x="324" y="4"/>
                  </a:lnTo>
                  <a:lnTo>
                    <a:pt x="284" y="7"/>
                  </a:lnTo>
                  <a:lnTo>
                    <a:pt x="247" y="12"/>
                  </a:lnTo>
                  <a:lnTo>
                    <a:pt x="211" y="19"/>
                  </a:lnTo>
                  <a:lnTo>
                    <a:pt x="179" y="26"/>
                  </a:lnTo>
                  <a:lnTo>
                    <a:pt x="147" y="34"/>
                  </a:lnTo>
                  <a:lnTo>
                    <a:pt x="118" y="44"/>
                  </a:lnTo>
                  <a:lnTo>
                    <a:pt x="93" y="56"/>
                  </a:lnTo>
                  <a:lnTo>
                    <a:pt x="69" y="68"/>
                  </a:lnTo>
                  <a:lnTo>
                    <a:pt x="49" y="80"/>
                  </a:lnTo>
                  <a:lnTo>
                    <a:pt x="32" y="93"/>
                  </a:lnTo>
                  <a:lnTo>
                    <a:pt x="19" y="107"/>
                  </a:lnTo>
                  <a:lnTo>
                    <a:pt x="8" y="122"/>
                  </a:lnTo>
                  <a:lnTo>
                    <a:pt x="2" y="137"/>
                  </a:lnTo>
                  <a:lnTo>
                    <a:pt x="0" y="152"/>
                  </a:lnTo>
                  <a:lnTo>
                    <a:pt x="0" y="1064"/>
                  </a:lnTo>
                  <a:lnTo>
                    <a:pt x="2" y="1079"/>
                  </a:lnTo>
                  <a:lnTo>
                    <a:pt x="8" y="1095"/>
                  </a:lnTo>
                  <a:lnTo>
                    <a:pt x="19" y="1110"/>
                  </a:lnTo>
                  <a:lnTo>
                    <a:pt x="32" y="1123"/>
                  </a:lnTo>
                  <a:lnTo>
                    <a:pt x="49" y="1137"/>
                  </a:lnTo>
                  <a:lnTo>
                    <a:pt x="69" y="1149"/>
                  </a:lnTo>
                  <a:lnTo>
                    <a:pt x="93" y="1160"/>
                  </a:lnTo>
                  <a:lnTo>
                    <a:pt x="118" y="1172"/>
                  </a:lnTo>
                  <a:lnTo>
                    <a:pt x="147" y="1182"/>
                  </a:lnTo>
                  <a:lnTo>
                    <a:pt x="179" y="1191"/>
                  </a:lnTo>
                  <a:lnTo>
                    <a:pt x="211" y="1198"/>
                  </a:lnTo>
                  <a:lnTo>
                    <a:pt x="247" y="1204"/>
                  </a:lnTo>
                  <a:lnTo>
                    <a:pt x="284" y="1209"/>
                  </a:lnTo>
                  <a:lnTo>
                    <a:pt x="324" y="1213"/>
                  </a:lnTo>
                  <a:lnTo>
                    <a:pt x="405" y="1216"/>
                  </a:lnTo>
                  <a:lnTo>
                    <a:pt x="488" y="1213"/>
                  </a:lnTo>
                  <a:lnTo>
                    <a:pt x="527" y="1209"/>
                  </a:lnTo>
                  <a:lnTo>
                    <a:pt x="564" y="1204"/>
                  </a:lnTo>
                  <a:lnTo>
                    <a:pt x="599" y="1198"/>
                  </a:lnTo>
                  <a:lnTo>
                    <a:pt x="632" y="1191"/>
                  </a:lnTo>
                  <a:lnTo>
                    <a:pt x="664" y="1182"/>
                  </a:lnTo>
                  <a:lnTo>
                    <a:pt x="692" y="1172"/>
                  </a:lnTo>
                  <a:lnTo>
                    <a:pt x="718" y="1160"/>
                  </a:lnTo>
                  <a:lnTo>
                    <a:pt x="741" y="1149"/>
                  </a:lnTo>
                  <a:lnTo>
                    <a:pt x="762" y="1137"/>
                  </a:lnTo>
                  <a:lnTo>
                    <a:pt x="778" y="1123"/>
                  </a:lnTo>
                  <a:lnTo>
                    <a:pt x="792" y="1110"/>
                  </a:lnTo>
                  <a:lnTo>
                    <a:pt x="802" y="1095"/>
                  </a:lnTo>
                  <a:lnTo>
                    <a:pt x="809" y="1079"/>
                  </a:lnTo>
                  <a:lnTo>
                    <a:pt x="811" y="1064"/>
                  </a:lnTo>
                  <a:lnTo>
                    <a:pt x="811" y="152"/>
                  </a:lnTo>
                  <a:lnTo>
                    <a:pt x="809" y="137"/>
                  </a:lnTo>
                  <a:lnTo>
                    <a:pt x="802" y="122"/>
                  </a:lnTo>
                  <a:lnTo>
                    <a:pt x="792" y="107"/>
                  </a:lnTo>
                  <a:lnTo>
                    <a:pt x="778" y="93"/>
                  </a:lnTo>
                  <a:lnTo>
                    <a:pt x="762" y="80"/>
                  </a:lnTo>
                  <a:lnTo>
                    <a:pt x="741" y="68"/>
                  </a:lnTo>
                  <a:lnTo>
                    <a:pt x="718" y="56"/>
                  </a:lnTo>
                  <a:lnTo>
                    <a:pt x="692" y="44"/>
                  </a:lnTo>
                  <a:lnTo>
                    <a:pt x="664" y="34"/>
                  </a:lnTo>
                  <a:lnTo>
                    <a:pt x="632" y="26"/>
                  </a:lnTo>
                  <a:lnTo>
                    <a:pt x="599" y="19"/>
                  </a:lnTo>
                  <a:lnTo>
                    <a:pt x="564" y="12"/>
                  </a:lnTo>
                  <a:lnTo>
                    <a:pt x="527" y="7"/>
                  </a:lnTo>
                  <a:lnTo>
                    <a:pt x="488" y="4"/>
                  </a:lnTo>
                  <a:lnTo>
                    <a:pt x="405"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888" name="Freeform 19">
              <a:extLst>
                <a:ext uri="{FF2B5EF4-FFF2-40B4-BE49-F238E27FC236}">
                  <a16:creationId xmlns:a16="http://schemas.microsoft.com/office/drawing/2014/main" id="{737C8587-F3CF-EB49-B1EC-FA0A831F5990}"/>
                </a:ext>
              </a:extLst>
            </p:cNvPr>
            <p:cNvSpPr>
              <a:spLocks/>
            </p:cNvSpPr>
            <p:nvPr/>
          </p:nvSpPr>
          <p:spPr bwMode="auto">
            <a:xfrm>
              <a:off x="2549" y="2364"/>
              <a:ext cx="406" cy="76"/>
            </a:xfrm>
            <a:custGeom>
              <a:avLst/>
              <a:gdLst>
                <a:gd name="T0" fmla="*/ 0 w 811"/>
                <a:gd name="T1" fmla="*/ 0 h 152"/>
                <a:gd name="T2" fmla="*/ 1 w 811"/>
                <a:gd name="T3" fmla="*/ 1 h 152"/>
                <a:gd name="T4" fmla="*/ 1 w 811"/>
                <a:gd name="T5" fmla="*/ 1 h 152"/>
                <a:gd name="T6" fmla="*/ 1 w 811"/>
                <a:gd name="T7" fmla="*/ 1 h 152"/>
                <a:gd name="T8" fmla="*/ 1 w 811"/>
                <a:gd name="T9" fmla="*/ 1 h 152"/>
                <a:gd name="T10" fmla="*/ 1 w 811"/>
                <a:gd name="T11" fmla="*/ 1 h 152"/>
                <a:gd name="T12" fmla="*/ 1 w 811"/>
                <a:gd name="T13" fmla="*/ 1 h 152"/>
                <a:gd name="T14" fmla="*/ 1 w 811"/>
                <a:gd name="T15" fmla="*/ 1 h 152"/>
                <a:gd name="T16" fmla="*/ 1 w 811"/>
                <a:gd name="T17" fmla="*/ 1 h 152"/>
                <a:gd name="T18" fmla="*/ 1 w 811"/>
                <a:gd name="T19" fmla="*/ 1 h 152"/>
                <a:gd name="T20" fmla="*/ 1 w 811"/>
                <a:gd name="T21" fmla="*/ 1 h 152"/>
                <a:gd name="T22" fmla="*/ 1 w 811"/>
                <a:gd name="T23" fmla="*/ 1 h 152"/>
                <a:gd name="T24" fmla="*/ 1 w 811"/>
                <a:gd name="T25" fmla="*/ 1 h 152"/>
                <a:gd name="T26" fmla="*/ 1 w 811"/>
                <a:gd name="T27" fmla="*/ 1 h 152"/>
                <a:gd name="T28" fmla="*/ 1 w 811"/>
                <a:gd name="T29" fmla="*/ 1 h 152"/>
                <a:gd name="T30" fmla="*/ 1 w 811"/>
                <a:gd name="T31" fmla="*/ 1 h 152"/>
                <a:gd name="T32" fmla="*/ 1 w 811"/>
                <a:gd name="T33" fmla="*/ 1 h 152"/>
                <a:gd name="T34" fmla="*/ 1 w 811"/>
                <a:gd name="T35" fmla="*/ 1 h 152"/>
                <a:gd name="T36" fmla="*/ 1 w 811"/>
                <a:gd name="T37" fmla="*/ 1 h 152"/>
                <a:gd name="T38" fmla="*/ 1 w 811"/>
                <a:gd name="T39" fmla="*/ 1 h 152"/>
                <a:gd name="T40" fmla="*/ 1 w 811"/>
                <a:gd name="T41" fmla="*/ 1 h 152"/>
                <a:gd name="T42" fmla="*/ 1 w 811"/>
                <a:gd name="T43" fmla="*/ 1 h 152"/>
                <a:gd name="T44" fmla="*/ 1 w 811"/>
                <a:gd name="T45" fmla="*/ 1 h 152"/>
                <a:gd name="T46" fmla="*/ 1 w 811"/>
                <a:gd name="T47" fmla="*/ 1 h 152"/>
                <a:gd name="T48" fmla="*/ 1 w 811"/>
                <a:gd name="T49" fmla="*/ 1 h 152"/>
                <a:gd name="T50" fmla="*/ 1 w 811"/>
                <a:gd name="T51" fmla="*/ 1 h 152"/>
                <a:gd name="T52" fmla="*/ 1 w 811"/>
                <a:gd name="T53" fmla="*/ 1 h 152"/>
                <a:gd name="T54" fmla="*/ 1 w 811"/>
                <a:gd name="T55" fmla="*/ 1 h 152"/>
                <a:gd name="T56" fmla="*/ 1 w 811"/>
                <a:gd name="T57" fmla="*/ 1 h 152"/>
                <a:gd name="T58" fmla="*/ 1 w 811"/>
                <a:gd name="T59" fmla="*/ 1 h 152"/>
                <a:gd name="T60" fmla="*/ 1 w 811"/>
                <a:gd name="T61" fmla="*/ 0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1"/>
                <a:gd name="T94" fmla="*/ 0 h 152"/>
                <a:gd name="T95" fmla="*/ 811 w 811"/>
                <a:gd name="T96" fmla="*/ 152 h 1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1" h="152">
                  <a:moveTo>
                    <a:pt x="0" y="0"/>
                  </a:moveTo>
                  <a:lnTo>
                    <a:pt x="2" y="16"/>
                  </a:lnTo>
                  <a:lnTo>
                    <a:pt x="8" y="31"/>
                  </a:lnTo>
                  <a:lnTo>
                    <a:pt x="19" y="46"/>
                  </a:lnTo>
                  <a:lnTo>
                    <a:pt x="32" y="59"/>
                  </a:lnTo>
                  <a:lnTo>
                    <a:pt x="49" y="73"/>
                  </a:lnTo>
                  <a:lnTo>
                    <a:pt x="69" y="85"/>
                  </a:lnTo>
                  <a:lnTo>
                    <a:pt x="93" y="97"/>
                  </a:lnTo>
                  <a:lnTo>
                    <a:pt x="118" y="108"/>
                  </a:lnTo>
                  <a:lnTo>
                    <a:pt x="147" y="119"/>
                  </a:lnTo>
                  <a:lnTo>
                    <a:pt x="179" y="127"/>
                  </a:lnTo>
                  <a:lnTo>
                    <a:pt x="211" y="134"/>
                  </a:lnTo>
                  <a:lnTo>
                    <a:pt x="247" y="140"/>
                  </a:lnTo>
                  <a:lnTo>
                    <a:pt x="284" y="146"/>
                  </a:lnTo>
                  <a:lnTo>
                    <a:pt x="324" y="149"/>
                  </a:lnTo>
                  <a:lnTo>
                    <a:pt x="405" y="152"/>
                  </a:lnTo>
                  <a:lnTo>
                    <a:pt x="488" y="149"/>
                  </a:lnTo>
                  <a:lnTo>
                    <a:pt x="527" y="146"/>
                  </a:lnTo>
                  <a:lnTo>
                    <a:pt x="564" y="140"/>
                  </a:lnTo>
                  <a:lnTo>
                    <a:pt x="599" y="134"/>
                  </a:lnTo>
                  <a:lnTo>
                    <a:pt x="632" y="127"/>
                  </a:lnTo>
                  <a:lnTo>
                    <a:pt x="664" y="119"/>
                  </a:lnTo>
                  <a:lnTo>
                    <a:pt x="692" y="108"/>
                  </a:lnTo>
                  <a:lnTo>
                    <a:pt x="718" y="97"/>
                  </a:lnTo>
                  <a:lnTo>
                    <a:pt x="741" y="85"/>
                  </a:lnTo>
                  <a:lnTo>
                    <a:pt x="762" y="73"/>
                  </a:lnTo>
                  <a:lnTo>
                    <a:pt x="778" y="59"/>
                  </a:lnTo>
                  <a:lnTo>
                    <a:pt x="792" y="46"/>
                  </a:lnTo>
                  <a:lnTo>
                    <a:pt x="802" y="31"/>
                  </a:lnTo>
                  <a:lnTo>
                    <a:pt x="809" y="16"/>
                  </a:lnTo>
                  <a:lnTo>
                    <a:pt x="811"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79875" name="Text Box 21">
            <a:extLst>
              <a:ext uri="{FF2B5EF4-FFF2-40B4-BE49-F238E27FC236}">
                <a16:creationId xmlns:a16="http://schemas.microsoft.com/office/drawing/2014/main" id="{0455DA91-F0C0-1B4D-92FF-B8E4E2EB9B7E}"/>
              </a:ext>
            </a:extLst>
          </p:cNvPr>
          <p:cNvSpPr txBox="1">
            <a:spLocks noChangeArrowheads="1"/>
          </p:cNvSpPr>
          <p:nvPr/>
        </p:nvSpPr>
        <p:spPr bwMode="auto">
          <a:xfrm>
            <a:off x="6105525" y="2298700"/>
            <a:ext cx="3817938"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a:solidFill>
                  <a:srgbClr val="FF3300"/>
                </a:solidFill>
              </a:rPr>
              <a:t>Total Demir Bağlama Kapasitesi</a:t>
            </a:r>
          </a:p>
          <a:p>
            <a:pPr eaLnBrk="1" hangingPunct="1"/>
            <a:r>
              <a:rPr lang="tr-TR" altLang="tr-TR" sz="2000"/>
              <a:t>= Serum Transferrin Aktivitesi </a:t>
            </a:r>
          </a:p>
          <a:p>
            <a:pPr eaLnBrk="1" hangingPunct="1"/>
            <a:r>
              <a:rPr lang="tr-TR" altLang="tr-TR" sz="2000"/>
              <a:t>(</a:t>
            </a:r>
            <a:r>
              <a:rPr lang="tr-TR" altLang="tr-TR" sz="2000">
                <a:cs typeface="Times New Roman" panose="02020603050405020304" pitchFamily="18" charset="0"/>
              </a:rPr>
              <a:t>~</a:t>
            </a:r>
            <a:r>
              <a:rPr lang="tr-TR" altLang="tr-TR" sz="2000"/>
              <a:t>Düzeyi)</a:t>
            </a:r>
          </a:p>
        </p:txBody>
      </p:sp>
      <p:sp>
        <p:nvSpPr>
          <p:cNvPr id="34838" name="AutoShape 22">
            <a:extLst>
              <a:ext uri="{FF2B5EF4-FFF2-40B4-BE49-F238E27FC236}">
                <a16:creationId xmlns:a16="http://schemas.microsoft.com/office/drawing/2014/main" id="{94FF1DDE-DCFB-DF4E-B922-6F3D935928EB}"/>
              </a:ext>
            </a:extLst>
          </p:cNvPr>
          <p:cNvSpPr>
            <a:spLocks/>
          </p:cNvSpPr>
          <p:nvPr/>
        </p:nvSpPr>
        <p:spPr bwMode="auto">
          <a:xfrm>
            <a:off x="4572000" y="2774950"/>
            <a:ext cx="152400" cy="990600"/>
          </a:xfrm>
          <a:prstGeom prst="leftBrace">
            <a:avLst>
              <a:gd name="adj1" fmla="val 54167"/>
              <a:gd name="adj2" fmla="val 50000"/>
            </a:avLst>
          </a:prstGeom>
          <a:noFill/>
          <a:ln w="38100">
            <a:solidFill>
              <a:schemeClr val="bg2">
                <a:lumMod val="75000"/>
              </a:schemeClr>
            </a:solidFill>
            <a:round/>
            <a:headEnd/>
            <a:tailEnd/>
          </a:ln>
          <a:effectLst/>
        </p:spPr>
        <p:txBody>
          <a:bodyPr wrap="none" lIns="90000" tIns="46800" rIns="90000" bIns="46800" anchor="ctr"/>
          <a:lstStyle/>
          <a:p>
            <a:pPr eaLnBrk="1" hangingPunct="1">
              <a:defRPr/>
            </a:pPr>
            <a:endParaRPr lang="tr-TR" dirty="0">
              <a:solidFill>
                <a:schemeClr val="accent1">
                  <a:lumMod val="50000"/>
                </a:schemeClr>
              </a:solidFill>
            </a:endParaRPr>
          </a:p>
        </p:txBody>
      </p:sp>
      <p:sp>
        <p:nvSpPr>
          <p:cNvPr id="34839" name="AutoShape 23">
            <a:extLst>
              <a:ext uri="{FF2B5EF4-FFF2-40B4-BE49-F238E27FC236}">
                <a16:creationId xmlns:a16="http://schemas.microsoft.com/office/drawing/2014/main" id="{10E09025-D72E-BE44-8A32-44F9E85DC51A}"/>
              </a:ext>
            </a:extLst>
          </p:cNvPr>
          <p:cNvSpPr>
            <a:spLocks/>
          </p:cNvSpPr>
          <p:nvPr/>
        </p:nvSpPr>
        <p:spPr bwMode="auto">
          <a:xfrm>
            <a:off x="5791200" y="2165350"/>
            <a:ext cx="381000" cy="1600200"/>
          </a:xfrm>
          <a:prstGeom prst="rightBrace">
            <a:avLst>
              <a:gd name="adj1" fmla="val 35000"/>
              <a:gd name="adj2" fmla="val 50000"/>
            </a:avLst>
          </a:prstGeom>
          <a:noFill/>
          <a:ln w="38100">
            <a:solidFill>
              <a:schemeClr val="bg2">
                <a:lumMod val="75000"/>
              </a:schemeClr>
            </a:solidFill>
            <a:round/>
            <a:headEnd/>
            <a:tailEnd/>
          </a:ln>
          <a:effectLst/>
        </p:spPr>
        <p:txBody>
          <a:bodyPr wrap="none" lIns="90000" tIns="46800" rIns="90000" bIns="46800" anchor="ctr"/>
          <a:lstStyle/>
          <a:p>
            <a:pPr eaLnBrk="1" hangingPunct="1">
              <a:defRPr/>
            </a:pPr>
            <a:endParaRPr lang="tr-TR">
              <a:solidFill>
                <a:srgbClr val="FFFF00"/>
              </a:solidFill>
            </a:endParaRPr>
          </a:p>
        </p:txBody>
      </p:sp>
      <p:sp>
        <p:nvSpPr>
          <p:cNvPr id="34840" name="AutoShape 24">
            <a:extLst>
              <a:ext uri="{FF2B5EF4-FFF2-40B4-BE49-F238E27FC236}">
                <a16:creationId xmlns:a16="http://schemas.microsoft.com/office/drawing/2014/main" id="{2DC5D24D-1995-F342-9855-B0A12389DEB6}"/>
              </a:ext>
            </a:extLst>
          </p:cNvPr>
          <p:cNvSpPr>
            <a:spLocks/>
          </p:cNvSpPr>
          <p:nvPr/>
        </p:nvSpPr>
        <p:spPr bwMode="auto">
          <a:xfrm>
            <a:off x="4572000" y="2165350"/>
            <a:ext cx="152400" cy="533400"/>
          </a:xfrm>
          <a:prstGeom prst="leftBrace">
            <a:avLst>
              <a:gd name="adj1" fmla="val 29167"/>
              <a:gd name="adj2" fmla="val 50000"/>
            </a:avLst>
          </a:prstGeom>
          <a:noFill/>
          <a:ln w="38100">
            <a:solidFill>
              <a:schemeClr val="bg2">
                <a:lumMod val="75000"/>
              </a:schemeClr>
            </a:solidFill>
            <a:round/>
            <a:headEnd/>
            <a:tailEnd/>
          </a:ln>
          <a:effectLst/>
        </p:spPr>
        <p:txBody>
          <a:bodyPr wrap="none" lIns="90000" tIns="46800" rIns="90000" bIns="46800" anchor="ctr"/>
          <a:lstStyle/>
          <a:p>
            <a:pPr eaLnBrk="1" hangingPunct="1">
              <a:defRPr/>
            </a:pPr>
            <a:endParaRPr lang="tr-TR"/>
          </a:p>
        </p:txBody>
      </p:sp>
      <p:sp>
        <p:nvSpPr>
          <p:cNvPr id="79879" name="Text Box 25">
            <a:extLst>
              <a:ext uri="{FF2B5EF4-FFF2-40B4-BE49-F238E27FC236}">
                <a16:creationId xmlns:a16="http://schemas.microsoft.com/office/drawing/2014/main" id="{970ACB97-8999-2243-8210-E74178AB0FD2}"/>
              </a:ext>
            </a:extLst>
          </p:cNvPr>
          <p:cNvSpPr txBox="1">
            <a:spLocks noChangeArrowheads="1"/>
          </p:cNvSpPr>
          <p:nvPr/>
        </p:nvSpPr>
        <p:spPr bwMode="auto">
          <a:xfrm>
            <a:off x="2057400" y="3121025"/>
            <a:ext cx="2667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a:solidFill>
                  <a:srgbClr val="FF3300"/>
                </a:solidFill>
              </a:rPr>
              <a:t>Serum Demiri</a:t>
            </a:r>
            <a:r>
              <a:rPr lang="tr-TR" altLang="tr-TR" sz="2000"/>
              <a:t> = Demir Bağlamış </a:t>
            </a:r>
          </a:p>
          <a:p>
            <a:pPr eaLnBrk="1" hangingPunct="1"/>
            <a:r>
              <a:rPr lang="tr-TR" altLang="tr-TR" sz="2000"/>
              <a:t>Olan Transferrin</a:t>
            </a:r>
          </a:p>
        </p:txBody>
      </p:sp>
      <p:sp>
        <p:nvSpPr>
          <p:cNvPr id="79880" name="Text Box 26">
            <a:extLst>
              <a:ext uri="{FF2B5EF4-FFF2-40B4-BE49-F238E27FC236}">
                <a16:creationId xmlns:a16="http://schemas.microsoft.com/office/drawing/2014/main" id="{6268AA0D-3064-5F4C-90CF-AFB3E4B306FE}"/>
              </a:ext>
            </a:extLst>
          </p:cNvPr>
          <p:cNvSpPr txBox="1">
            <a:spLocks noChangeArrowheads="1"/>
          </p:cNvSpPr>
          <p:nvPr/>
        </p:nvSpPr>
        <p:spPr bwMode="auto">
          <a:xfrm>
            <a:off x="1927226" y="2000250"/>
            <a:ext cx="274002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tr-TR" altLang="tr-TR" sz="2000">
                <a:solidFill>
                  <a:srgbClr val="FF3300"/>
                </a:solidFill>
              </a:rPr>
              <a:t>Serbest Demir </a:t>
            </a:r>
          </a:p>
          <a:p>
            <a:pPr eaLnBrk="1" hangingPunct="1"/>
            <a:r>
              <a:rPr lang="tr-TR" altLang="tr-TR" sz="2000">
                <a:solidFill>
                  <a:srgbClr val="FF3300"/>
                </a:solidFill>
              </a:rPr>
              <a:t>Bağlama Kapasitesi </a:t>
            </a:r>
            <a:r>
              <a:rPr lang="tr-TR" altLang="tr-TR" sz="2000"/>
              <a:t>=</a:t>
            </a:r>
            <a:r>
              <a:rPr lang="tr-TR" altLang="tr-TR" sz="2000">
                <a:solidFill>
                  <a:srgbClr val="FF3300"/>
                </a:solidFill>
              </a:rPr>
              <a:t> </a:t>
            </a:r>
          </a:p>
          <a:p>
            <a:pPr eaLnBrk="1" hangingPunct="1"/>
            <a:r>
              <a:rPr lang="tr-TR" altLang="tr-TR" sz="2000"/>
              <a:t>Serbest Transferrin</a:t>
            </a:r>
          </a:p>
        </p:txBody>
      </p:sp>
      <p:sp>
        <p:nvSpPr>
          <p:cNvPr id="34843" name="Text Box 27">
            <a:extLst>
              <a:ext uri="{FF2B5EF4-FFF2-40B4-BE49-F238E27FC236}">
                <a16:creationId xmlns:a16="http://schemas.microsoft.com/office/drawing/2014/main" id="{5B1D39CF-EA9A-0C45-8C64-51F5842B1F14}"/>
              </a:ext>
            </a:extLst>
          </p:cNvPr>
          <p:cNvSpPr txBox="1">
            <a:spLocks noChangeArrowheads="1"/>
          </p:cNvSpPr>
          <p:nvPr/>
        </p:nvSpPr>
        <p:spPr bwMode="auto">
          <a:xfrm>
            <a:off x="1938338" y="4857751"/>
            <a:ext cx="7072106" cy="371513"/>
          </a:xfrm>
          <a:prstGeom prst="rect">
            <a:avLst/>
          </a:prstGeom>
          <a:solidFill>
            <a:schemeClr val="bg1">
              <a:lumMod val="60000"/>
              <a:lumOff val="40000"/>
            </a:schemeClr>
          </a:solidFill>
          <a:ln w="38100">
            <a:solidFill>
              <a:schemeClr val="accent4">
                <a:lumMod val="10000"/>
              </a:schemeClr>
            </a:solidFill>
            <a:miter lim="800000"/>
            <a:headEnd/>
            <a:tailEnd/>
          </a:ln>
          <a:effectLst/>
        </p:spPr>
        <p:txBody>
          <a:bodyPr wrap="none" lIns="90000" tIns="46800" rIns="90000" bIns="46800">
            <a:spAutoFit/>
          </a:bodyPr>
          <a:lstStyle/>
          <a:p>
            <a:pPr eaLnBrk="1" hangingPunct="1">
              <a:defRPr/>
            </a:pPr>
            <a:r>
              <a:rPr lang="tr-TR" b="1" dirty="0"/>
              <a:t>Transferrin Saturasyonu = Serum Demiri / Total Demir Bağlama Kapasitesi</a:t>
            </a:r>
          </a:p>
        </p:txBody>
      </p:sp>
      <p:sp>
        <p:nvSpPr>
          <p:cNvPr id="34844" name="Text Box 28">
            <a:extLst>
              <a:ext uri="{FF2B5EF4-FFF2-40B4-BE49-F238E27FC236}">
                <a16:creationId xmlns:a16="http://schemas.microsoft.com/office/drawing/2014/main" id="{266A5890-6D1F-8944-B7E0-9BA72BFE5FE3}"/>
              </a:ext>
            </a:extLst>
          </p:cNvPr>
          <p:cNvSpPr txBox="1">
            <a:spLocks noChangeArrowheads="1"/>
          </p:cNvSpPr>
          <p:nvPr/>
        </p:nvSpPr>
        <p:spPr bwMode="auto">
          <a:xfrm>
            <a:off x="1676400" y="5645150"/>
            <a:ext cx="8763000" cy="649288"/>
          </a:xfrm>
          <a:prstGeom prst="rect">
            <a:avLst/>
          </a:prstGeom>
          <a:solidFill>
            <a:schemeClr val="bg1">
              <a:lumMod val="60000"/>
              <a:lumOff val="40000"/>
            </a:schemeClr>
          </a:solidFill>
          <a:ln w="38100">
            <a:solidFill>
              <a:schemeClr val="accent4">
                <a:lumMod val="10000"/>
              </a:schemeClr>
            </a:solidFill>
            <a:miter lim="800000"/>
            <a:headEnd/>
            <a:tailEnd/>
          </a:ln>
          <a:effectLst/>
        </p:spPr>
        <p:txBody>
          <a:bodyPr lIns="90000" tIns="46800" rIns="90000" bIns="46800">
            <a:spAutoFit/>
          </a:bodyPr>
          <a:lstStyle/>
          <a:p>
            <a:pPr algn="ctr" eaLnBrk="1" hangingPunct="1">
              <a:defRPr/>
            </a:pPr>
            <a:r>
              <a:rPr lang="tr-TR" b="1" dirty="0"/>
              <a:t>Transferrin Saturasyonu = Serum Demiri / (Serum Demiri  + Serbest Demir Bağlama Kapasitesi)</a:t>
            </a:r>
          </a:p>
        </p:txBody>
      </p:sp>
      <p:sp>
        <p:nvSpPr>
          <p:cNvPr id="34845" name="Text Box 29">
            <a:extLst>
              <a:ext uri="{FF2B5EF4-FFF2-40B4-BE49-F238E27FC236}">
                <a16:creationId xmlns:a16="http://schemas.microsoft.com/office/drawing/2014/main" id="{1F8A0466-C2DB-8D46-AC3B-2AA398C2CC38}"/>
              </a:ext>
            </a:extLst>
          </p:cNvPr>
          <p:cNvSpPr txBox="1">
            <a:spLocks noChangeArrowheads="1"/>
          </p:cNvSpPr>
          <p:nvPr/>
        </p:nvSpPr>
        <p:spPr bwMode="auto">
          <a:xfrm>
            <a:off x="1752600" y="304801"/>
            <a:ext cx="8534400" cy="371513"/>
          </a:xfrm>
          <a:prstGeom prst="rect">
            <a:avLst/>
          </a:prstGeom>
          <a:solidFill>
            <a:schemeClr val="bg1">
              <a:lumMod val="60000"/>
              <a:lumOff val="40000"/>
            </a:schemeClr>
          </a:solidFill>
          <a:ln w="38100">
            <a:solidFill>
              <a:srgbClr val="000066"/>
            </a:solidFill>
            <a:miter lim="800000"/>
            <a:headEnd/>
            <a:tailEnd/>
          </a:ln>
          <a:effectLst/>
        </p:spPr>
        <p:txBody>
          <a:bodyPr lIns="90000" tIns="46800" rIns="90000" bIns="46800">
            <a:spAutoFit/>
          </a:bodyPr>
          <a:lstStyle/>
          <a:p>
            <a:pPr algn="ctr" eaLnBrk="1" hangingPunct="1">
              <a:defRPr/>
            </a:pPr>
            <a:r>
              <a:rPr lang="tr-TR" b="1" dirty="0"/>
              <a:t>Transferrin Saturasyonu, Total ve Serbest Demir Bağlama Kapasiteleri Nelerdir ?</a:t>
            </a:r>
          </a:p>
        </p:txBody>
      </p:sp>
      <p:sp>
        <p:nvSpPr>
          <p:cNvPr id="79884" name="Rectangle 30">
            <a:extLst>
              <a:ext uri="{FF2B5EF4-FFF2-40B4-BE49-F238E27FC236}">
                <a16:creationId xmlns:a16="http://schemas.microsoft.com/office/drawing/2014/main" id="{4419D318-6740-D542-B861-DFB41C52F46C}"/>
              </a:ext>
            </a:extLst>
          </p:cNvPr>
          <p:cNvSpPr>
            <a:spLocks noChangeArrowheads="1"/>
          </p:cNvSpPr>
          <p:nvPr/>
        </p:nvSpPr>
        <p:spPr bwMode="auto">
          <a:xfrm>
            <a:off x="1905000" y="1828800"/>
            <a:ext cx="8001000" cy="2667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tr-TR" alt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43"/>
                                        </p:tgtEl>
                                        <p:attrNameLst>
                                          <p:attrName>style.visibility</p:attrName>
                                        </p:attrNameLst>
                                      </p:cBhvr>
                                      <p:to>
                                        <p:strVal val="visible"/>
                                      </p:to>
                                    </p:set>
                                    <p:animEffect transition="in" filter="slide(fromBottom)">
                                      <p:cBhvr>
                                        <p:cTn id="7" dur="500"/>
                                        <p:tgtEl>
                                          <p:spTgt spid="34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44"/>
                                        </p:tgtEl>
                                        <p:attrNameLst>
                                          <p:attrName>style.visibility</p:attrName>
                                        </p:attrNameLst>
                                      </p:cBhvr>
                                      <p:to>
                                        <p:strVal val="visible"/>
                                      </p:to>
                                    </p:set>
                                    <p:animEffect transition="in" filter="slide(fromBottom)">
                                      <p:cBhvr>
                                        <p:cTn id="12" dur="5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3" grpId="0" animBg="1" autoUpdateAnimBg="0"/>
      <p:bldP spid="3484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4842243-8D8F-4D37-8FC3-09A660E7A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1 Başlık">
            <a:extLst>
              <a:ext uri="{FF2B5EF4-FFF2-40B4-BE49-F238E27FC236}">
                <a16:creationId xmlns:a16="http://schemas.microsoft.com/office/drawing/2014/main" id="{DF8D5E12-04D3-6448-937A-1CCF348EDCA8}"/>
              </a:ext>
            </a:extLst>
          </p:cNvPr>
          <p:cNvSpPr>
            <a:spLocks noGrp="1"/>
          </p:cNvSpPr>
          <p:nvPr>
            <p:ph type="title"/>
          </p:nvPr>
        </p:nvSpPr>
        <p:spPr>
          <a:xfrm>
            <a:off x="327925" y="3070302"/>
            <a:ext cx="3100038" cy="924732"/>
          </a:xfrm>
        </p:spPr>
        <p:txBody>
          <a:bodyPr anchor="b">
            <a:normAutofit/>
          </a:bodyPr>
          <a:lstStyle/>
          <a:p>
            <a:pPr>
              <a:defRPr/>
            </a:pPr>
            <a:r>
              <a:rPr lang="tr-TR" altLang="tr-TR" sz="2400" dirty="0"/>
              <a:t>Aneminin Klinik Belirtileri -II</a:t>
            </a:r>
          </a:p>
        </p:txBody>
      </p:sp>
      <p:sp>
        <p:nvSpPr>
          <p:cNvPr id="75" name="Rectangle 74">
            <a:extLst>
              <a:ext uri="{FF2B5EF4-FFF2-40B4-BE49-F238E27FC236}">
                <a16:creationId xmlns:a16="http://schemas.microsoft.com/office/drawing/2014/main" id="{02FF53E3-0DDC-4270-9698-6F5D68343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074" y="0"/>
            <a:ext cx="8707926"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508" name="2 İçerik Yer Tutucusu">
            <a:extLst>
              <a:ext uri="{FF2B5EF4-FFF2-40B4-BE49-F238E27FC236}">
                <a16:creationId xmlns:a16="http://schemas.microsoft.com/office/drawing/2014/main" id="{4DFEA472-D5E9-43ED-A554-74BC75C2CAA1}"/>
              </a:ext>
            </a:extLst>
          </p:cNvPr>
          <p:cNvGraphicFramePr>
            <a:graphicFrameLocks noGrp="1"/>
          </p:cNvGraphicFramePr>
          <p:nvPr>
            <p:ph idx="1"/>
            <p:extLst>
              <p:ext uri="{D42A27DB-BD31-4B8C-83A1-F6EECF244321}">
                <p14:modId xmlns:p14="http://schemas.microsoft.com/office/powerpoint/2010/main" val="2190780883"/>
              </p:ext>
            </p:extLst>
          </p:nvPr>
        </p:nvGraphicFramePr>
        <p:xfrm>
          <a:off x="4505325" y="942975"/>
          <a:ext cx="66093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EB97D9D-48FC-0D4A-8A54-B6A00001B5C2}"/>
              </a:ext>
            </a:extLst>
          </p:cNvPr>
          <p:cNvSpPr>
            <a:spLocks noGrp="1" noChangeArrowheads="1"/>
          </p:cNvSpPr>
          <p:nvPr>
            <p:ph type="title"/>
          </p:nvPr>
        </p:nvSpPr>
        <p:spPr>
          <a:xfrm>
            <a:off x="1424940" y="1653540"/>
            <a:ext cx="3246119" cy="2608006"/>
          </a:xfrm>
        </p:spPr>
        <p:txBody>
          <a:bodyPr anchor="ctr">
            <a:normAutofit/>
          </a:bodyPr>
          <a:lstStyle/>
          <a:p>
            <a:pPr algn="ctr">
              <a:defRPr/>
            </a:pPr>
            <a:r>
              <a:rPr lang="tr-TR"/>
              <a:t>MCV</a:t>
            </a:r>
          </a:p>
        </p:txBody>
      </p:sp>
      <p:graphicFrame>
        <p:nvGraphicFramePr>
          <p:cNvPr id="52229" name="Rectangle 3">
            <a:extLst>
              <a:ext uri="{FF2B5EF4-FFF2-40B4-BE49-F238E27FC236}">
                <a16:creationId xmlns:a16="http://schemas.microsoft.com/office/drawing/2014/main" id="{CAB50145-6355-4D4E-892B-A90150E6B7E7}"/>
              </a:ext>
            </a:extLst>
          </p:cNvPr>
          <p:cNvGraphicFramePr>
            <a:graphicFrameLocks noGrp="1"/>
          </p:cNvGraphicFramePr>
          <p:nvPr>
            <p:ph idx="1"/>
          </p:nvPr>
        </p:nvGraphicFramePr>
        <p:xfrm>
          <a:off x="5952683" y="1042449"/>
          <a:ext cx="5210616" cy="478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a:extLst>
              <a:ext uri="{FF2B5EF4-FFF2-40B4-BE49-F238E27FC236}">
                <a16:creationId xmlns:a16="http://schemas.microsoft.com/office/drawing/2014/main" id="{7219C2A6-02E7-3041-AFAB-AA5E453DD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827B5D2-29B6-B447-AF88-60F7EEFFC15B}"/>
              </a:ext>
            </a:extLst>
          </p:cNvPr>
          <p:cNvSpPr>
            <a:spLocks noGrp="1" noChangeArrowheads="1"/>
          </p:cNvSpPr>
          <p:nvPr>
            <p:ph type="title"/>
          </p:nvPr>
        </p:nvSpPr>
        <p:spPr>
          <a:xfrm>
            <a:off x="947086" y="451454"/>
            <a:ext cx="10134600" cy="1036994"/>
          </a:xfrm>
        </p:spPr>
        <p:txBody>
          <a:bodyPr anchor="b">
            <a:normAutofit/>
          </a:bodyPr>
          <a:lstStyle/>
          <a:p>
            <a:pPr algn="ctr">
              <a:defRPr/>
            </a:pPr>
            <a:r>
              <a:rPr lang="tr-TR" dirty="0"/>
              <a:t>DEA-Tedavi-1</a:t>
            </a:r>
          </a:p>
        </p:txBody>
      </p:sp>
      <p:graphicFrame>
        <p:nvGraphicFramePr>
          <p:cNvPr id="56325" name="Rectangle 3">
            <a:extLst>
              <a:ext uri="{FF2B5EF4-FFF2-40B4-BE49-F238E27FC236}">
                <a16:creationId xmlns:a16="http://schemas.microsoft.com/office/drawing/2014/main" id="{2B64B5AB-F572-458E-B549-FB54BFF29D26}"/>
              </a:ext>
            </a:extLst>
          </p:cNvPr>
          <p:cNvGraphicFramePr>
            <a:graphicFrameLocks noGrp="1"/>
          </p:cNvGraphicFramePr>
          <p:nvPr>
            <p:ph idx="1"/>
          </p:nvPr>
        </p:nvGraphicFramePr>
        <p:xfrm>
          <a:off x="758283" y="2022087"/>
          <a:ext cx="10697737" cy="42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C1B0DE0-159F-5046-AEC2-B2C9A1180466}"/>
              </a:ext>
            </a:extLst>
          </p:cNvPr>
          <p:cNvSpPr>
            <a:spLocks noGrp="1" noChangeArrowheads="1"/>
          </p:cNvSpPr>
          <p:nvPr>
            <p:ph type="title"/>
          </p:nvPr>
        </p:nvSpPr>
        <p:spPr>
          <a:xfrm>
            <a:off x="1028701" y="963919"/>
            <a:ext cx="10134600" cy="1036994"/>
          </a:xfrm>
        </p:spPr>
        <p:txBody>
          <a:bodyPr anchor="b">
            <a:normAutofit/>
          </a:bodyPr>
          <a:lstStyle/>
          <a:p>
            <a:pPr algn="ctr">
              <a:defRPr/>
            </a:pPr>
            <a:r>
              <a:rPr lang="tr-TR"/>
              <a:t>DEA-Tedavi-2</a:t>
            </a:r>
          </a:p>
        </p:txBody>
      </p:sp>
      <p:graphicFrame>
        <p:nvGraphicFramePr>
          <p:cNvPr id="57349" name="Rectangle 3">
            <a:extLst>
              <a:ext uri="{FF2B5EF4-FFF2-40B4-BE49-F238E27FC236}">
                <a16:creationId xmlns:a16="http://schemas.microsoft.com/office/drawing/2014/main" id="{1678177F-A639-4DA8-BBD5-5E7C8C1BC89E}"/>
              </a:ext>
            </a:extLst>
          </p:cNvPr>
          <p:cNvGraphicFramePr>
            <a:graphicFrameLocks noGrp="1"/>
          </p:cNvGraphicFramePr>
          <p:nvPr>
            <p:ph idx="1"/>
          </p:nvPr>
        </p:nvGraphicFramePr>
        <p:xfrm>
          <a:off x="1028700" y="2384785"/>
          <a:ext cx="10134600" cy="3969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6526CAA-6AE3-A442-B4DF-57AFA084D9F4}"/>
              </a:ext>
            </a:extLst>
          </p:cNvPr>
          <p:cNvSpPr>
            <a:spLocks noGrp="1" noChangeArrowheads="1"/>
          </p:cNvSpPr>
          <p:nvPr>
            <p:ph type="title"/>
          </p:nvPr>
        </p:nvSpPr>
        <p:spPr>
          <a:xfrm>
            <a:off x="424347" y="1028700"/>
            <a:ext cx="4038600" cy="4800600"/>
          </a:xfrm>
        </p:spPr>
        <p:txBody>
          <a:bodyPr anchor="ctr">
            <a:normAutofit/>
          </a:bodyPr>
          <a:lstStyle/>
          <a:p>
            <a:pPr algn="ctr">
              <a:defRPr/>
            </a:pPr>
            <a:r>
              <a:rPr lang="tr-TR" b="1" dirty="0">
                <a:latin typeface="Comic Sans MS" pitchFamily="66" charset="0"/>
              </a:rPr>
              <a:t>Tedaviye cevapsızlık nedenleri</a:t>
            </a:r>
          </a:p>
        </p:txBody>
      </p:sp>
      <p:graphicFrame>
        <p:nvGraphicFramePr>
          <p:cNvPr id="58373" name="Rectangle 3">
            <a:extLst>
              <a:ext uri="{FF2B5EF4-FFF2-40B4-BE49-F238E27FC236}">
                <a16:creationId xmlns:a16="http://schemas.microsoft.com/office/drawing/2014/main" id="{44E23091-5AE3-49E6-B666-82CA4FB27DA9}"/>
              </a:ext>
            </a:extLst>
          </p:cNvPr>
          <p:cNvGraphicFramePr>
            <a:graphicFrameLocks noGrp="1"/>
          </p:cNvGraphicFramePr>
          <p:nvPr>
            <p:ph idx="1"/>
          </p:nvPr>
        </p:nvGraphicFramePr>
        <p:xfrm>
          <a:off x="5067301" y="661639"/>
          <a:ext cx="6371782" cy="532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833BE53-AC29-724B-9ACC-4D7E592A3E92}"/>
              </a:ext>
            </a:extLst>
          </p:cNvPr>
          <p:cNvSpPr>
            <a:spLocks noGrp="1" noChangeArrowheads="1"/>
          </p:cNvSpPr>
          <p:nvPr>
            <p:ph type="title"/>
          </p:nvPr>
        </p:nvSpPr>
        <p:spPr>
          <a:xfrm>
            <a:off x="1028700" y="723901"/>
            <a:ext cx="5836920" cy="1288884"/>
          </a:xfrm>
        </p:spPr>
        <p:txBody>
          <a:bodyPr vert="horz" lIns="91440" tIns="45720" rIns="91440" bIns="45720" rtlCol="0" anchor="b">
            <a:normAutofit/>
          </a:bodyPr>
          <a:lstStyle/>
          <a:p>
            <a:pPr algn="ctr">
              <a:defRPr/>
            </a:pPr>
            <a:r>
              <a:rPr lang="en-US" spc="390"/>
              <a:t>Parenteral doz</a:t>
            </a:r>
          </a:p>
        </p:txBody>
      </p:sp>
      <p:sp>
        <p:nvSpPr>
          <p:cNvPr id="91138" name="Text Box 4">
            <a:extLst>
              <a:ext uri="{FF2B5EF4-FFF2-40B4-BE49-F238E27FC236}">
                <a16:creationId xmlns:a16="http://schemas.microsoft.com/office/drawing/2014/main" id="{05654B7C-4332-A64D-ABD2-BE7E74A283CC}"/>
              </a:ext>
            </a:extLst>
          </p:cNvPr>
          <p:cNvSpPr txBox="1">
            <a:spLocks noChangeArrowheads="1"/>
          </p:cNvSpPr>
          <p:nvPr/>
        </p:nvSpPr>
        <p:spPr bwMode="auto">
          <a:xfrm>
            <a:off x="-938737" y="3547081"/>
            <a:ext cx="11110264" cy="3232826"/>
          </a:xfrm>
          <a:prstGeom prst="rect">
            <a:avLst/>
          </a:prstGeom>
        </p:spPr>
        <p:txBody>
          <a:bodyPr vert="horz" lIns="91440" tIns="45720" rIns="91440" bIns="45720" rtlCol="0" anchor="t">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10000"/>
              </a:lnSpc>
              <a:spcBef>
                <a:spcPts val="1000"/>
              </a:spcBef>
            </a:pPr>
            <a:r>
              <a:rPr lang="en-US" altLang="tr-TR" sz="2400" dirty="0" err="1">
                <a:solidFill>
                  <a:schemeClr val="tx2"/>
                </a:solidFill>
                <a:latin typeface="+mn-lt"/>
              </a:rPr>
              <a:t>Verilcek</a:t>
            </a:r>
            <a:r>
              <a:rPr lang="en-US" altLang="tr-TR" sz="2400" dirty="0">
                <a:solidFill>
                  <a:schemeClr val="tx2"/>
                </a:solidFill>
                <a:latin typeface="+mn-lt"/>
              </a:rPr>
              <a:t> </a:t>
            </a:r>
            <a:r>
              <a:rPr lang="en-US" altLang="tr-TR" sz="2400" dirty="0" err="1">
                <a:solidFill>
                  <a:schemeClr val="tx2"/>
                </a:solidFill>
                <a:latin typeface="+mn-lt"/>
              </a:rPr>
              <a:t>demir</a:t>
            </a:r>
            <a:r>
              <a:rPr lang="en-US" altLang="tr-TR" sz="2400" dirty="0">
                <a:solidFill>
                  <a:schemeClr val="tx2"/>
                </a:solidFill>
                <a:latin typeface="+mn-lt"/>
              </a:rPr>
              <a:t> </a:t>
            </a:r>
            <a:r>
              <a:rPr lang="en-US" altLang="tr-TR" sz="2400" dirty="0" err="1">
                <a:solidFill>
                  <a:schemeClr val="tx2"/>
                </a:solidFill>
                <a:latin typeface="+mn-lt"/>
              </a:rPr>
              <a:t>dozu</a:t>
            </a:r>
            <a:r>
              <a:rPr lang="en-US" altLang="tr-TR" sz="2400" dirty="0">
                <a:solidFill>
                  <a:schemeClr val="tx2"/>
                </a:solidFill>
                <a:latin typeface="+mn-lt"/>
              </a:rPr>
              <a:t>=Kilo x (</a:t>
            </a:r>
            <a:r>
              <a:rPr lang="en-US" altLang="tr-TR" sz="2400" dirty="0" err="1">
                <a:solidFill>
                  <a:schemeClr val="tx2"/>
                </a:solidFill>
                <a:latin typeface="+mn-lt"/>
              </a:rPr>
              <a:t>normalHb-hastanın</a:t>
            </a:r>
            <a:r>
              <a:rPr lang="en-US" altLang="tr-TR" sz="2400" dirty="0">
                <a:solidFill>
                  <a:schemeClr val="tx2"/>
                </a:solidFill>
                <a:latin typeface="+mn-lt"/>
              </a:rPr>
              <a:t> Hb) x 2.4+500</a:t>
            </a:r>
          </a:p>
        </p:txBody>
      </p:sp>
      <p:pic>
        <p:nvPicPr>
          <p:cNvPr id="71" name="Graphic 70" descr="Pound">
            <a:extLst>
              <a:ext uri="{FF2B5EF4-FFF2-40B4-BE49-F238E27FC236}">
                <a16:creationId xmlns:a16="http://schemas.microsoft.com/office/drawing/2014/main" id="{B45DEC7F-3595-4C51-8ABB-CCE19E241695}"/>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1239" y="1547707"/>
            <a:ext cx="3666392" cy="366639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Metin kutusu 1">
            <a:extLst>
              <a:ext uri="{FF2B5EF4-FFF2-40B4-BE49-F238E27FC236}">
                <a16:creationId xmlns:a16="http://schemas.microsoft.com/office/drawing/2014/main" id="{C07FE8C7-4877-C041-891F-329512DADB88}"/>
              </a:ext>
            </a:extLst>
          </p:cNvPr>
          <p:cNvSpPr txBox="1">
            <a:spLocks noChangeArrowheads="1"/>
          </p:cNvSpPr>
          <p:nvPr/>
        </p:nvSpPr>
        <p:spPr bwMode="auto">
          <a:xfrm>
            <a:off x="5124450" y="4759325"/>
            <a:ext cx="194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tr-TR" altLang="tr-TR"/>
              <a:t>Teşekkürler…</a:t>
            </a:r>
          </a:p>
        </p:txBody>
      </p:sp>
      <p:pic>
        <p:nvPicPr>
          <p:cNvPr id="70658" name="Resim 3">
            <a:extLst>
              <a:ext uri="{FF2B5EF4-FFF2-40B4-BE49-F238E27FC236}">
                <a16:creationId xmlns:a16="http://schemas.microsoft.com/office/drawing/2014/main" id="{4CBF85EF-F2F6-BB45-BD67-A5DBA7012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31170" y="1735933"/>
            <a:ext cx="3813175"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a16="http://schemas.microsoft.com/office/drawing/2014/main" id="{1E0B3CD0-DBF3-D84D-BE7E-96D99294AF32}"/>
              </a:ext>
            </a:extLst>
          </p:cNvPr>
          <p:cNvSpPr>
            <a:spLocks noGrp="1"/>
          </p:cNvSpPr>
          <p:nvPr>
            <p:ph type="title"/>
          </p:nvPr>
        </p:nvSpPr>
        <p:spPr>
          <a:xfrm>
            <a:off x="2209800" y="-42863"/>
            <a:ext cx="7772400" cy="905224"/>
          </a:xfrm>
        </p:spPr>
        <p:txBody>
          <a:bodyPr/>
          <a:lstStyle/>
          <a:p>
            <a:pPr>
              <a:defRPr/>
            </a:pPr>
            <a:r>
              <a:rPr lang="tr-TR" altLang="tr-TR" sz="4000" dirty="0"/>
              <a:t>Aneminin Klinik Belirtileri -III</a:t>
            </a:r>
          </a:p>
        </p:txBody>
      </p:sp>
      <p:grpSp>
        <p:nvGrpSpPr>
          <p:cNvPr id="2" name="Grup 1">
            <a:extLst>
              <a:ext uri="{FF2B5EF4-FFF2-40B4-BE49-F238E27FC236}">
                <a16:creationId xmlns:a16="http://schemas.microsoft.com/office/drawing/2014/main" id="{E90F4843-FBC7-EE48-A700-BEFDBA9D50E5}"/>
              </a:ext>
            </a:extLst>
          </p:cNvPr>
          <p:cNvGrpSpPr/>
          <p:nvPr/>
        </p:nvGrpSpPr>
        <p:grpSpPr>
          <a:xfrm>
            <a:off x="2984182" y="977320"/>
            <a:ext cx="6223634" cy="5253701"/>
            <a:chOff x="2984182" y="977320"/>
            <a:chExt cx="6223634" cy="5253701"/>
          </a:xfrm>
        </p:grpSpPr>
        <p:sp>
          <p:nvSpPr>
            <p:cNvPr id="3" name="Serbest Form 2">
              <a:extLst>
                <a:ext uri="{FF2B5EF4-FFF2-40B4-BE49-F238E27FC236}">
                  <a16:creationId xmlns:a16="http://schemas.microsoft.com/office/drawing/2014/main" id="{FF276234-EFFB-D94E-85C2-D8F483F9811B}"/>
                </a:ext>
              </a:extLst>
            </p:cNvPr>
            <p:cNvSpPr/>
            <p:nvPr/>
          </p:nvSpPr>
          <p:spPr>
            <a:xfrm>
              <a:off x="2984182" y="979829"/>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Yakınmalar:</a:t>
              </a:r>
              <a:endParaRPr lang="en-US" sz="1200" kern="1200"/>
            </a:p>
          </p:txBody>
        </p:sp>
        <p:sp>
          <p:nvSpPr>
            <p:cNvPr id="4" name="Serbest Form 3">
              <a:extLst>
                <a:ext uri="{FF2B5EF4-FFF2-40B4-BE49-F238E27FC236}">
                  <a16:creationId xmlns:a16="http://schemas.microsoft.com/office/drawing/2014/main" id="{CC5903BE-4B99-7545-AD08-140CCC16905A}"/>
                </a:ext>
              </a:extLst>
            </p:cNvPr>
            <p:cNvSpPr/>
            <p:nvPr/>
          </p:nvSpPr>
          <p:spPr>
            <a:xfrm>
              <a:off x="5123557" y="97732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Halsizlik, yorgunluk ve kolay yorulma</a:t>
              </a:r>
              <a:endParaRPr lang="en-US" sz="1200" kern="1200" dirty="0"/>
            </a:p>
          </p:txBody>
        </p:sp>
        <p:sp>
          <p:nvSpPr>
            <p:cNvPr id="5" name="Serbest Form 4">
              <a:extLst>
                <a:ext uri="{FF2B5EF4-FFF2-40B4-BE49-F238E27FC236}">
                  <a16:creationId xmlns:a16="http://schemas.microsoft.com/office/drawing/2014/main" id="{CCB488CA-D3FD-B54B-8F6D-83B0E3BB9E02}"/>
                </a:ext>
              </a:extLst>
            </p:cNvPr>
            <p:cNvSpPr/>
            <p:nvPr/>
          </p:nvSpPr>
          <p:spPr>
            <a:xfrm>
              <a:off x="7262931" y="979829"/>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Efor dispnesi, hiperpne</a:t>
              </a:r>
              <a:endParaRPr lang="en-US" sz="1200" kern="1200"/>
            </a:p>
          </p:txBody>
        </p:sp>
        <p:sp>
          <p:nvSpPr>
            <p:cNvPr id="6" name="Serbest Form 5">
              <a:extLst>
                <a:ext uri="{FF2B5EF4-FFF2-40B4-BE49-F238E27FC236}">
                  <a16:creationId xmlns:a16="http://schemas.microsoft.com/office/drawing/2014/main" id="{2AB2D39C-C53A-8B45-8578-D0CBE55605E3}"/>
                </a:ext>
              </a:extLst>
            </p:cNvPr>
            <p:cNvSpPr/>
            <p:nvPr/>
          </p:nvSpPr>
          <p:spPr>
            <a:xfrm>
              <a:off x="2984182" y="234125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Çarpıntı</a:t>
              </a:r>
              <a:endParaRPr lang="en-US" sz="1200" kern="1200"/>
            </a:p>
          </p:txBody>
        </p:sp>
        <p:sp>
          <p:nvSpPr>
            <p:cNvPr id="7" name="Serbest Form 6">
              <a:extLst>
                <a:ext uri="{FF2B5EF4-FFF2-40B4-BE49-F238E27FC236}">
                  <a16:creationId xmlns:a16="http://schemas.microsoft.com/office/drawing/2014/main" id="{F2098F13-3B46-E14F-9BD3-ADFC53A55881}"/>
                </a:ext>
              </a:extLst>
            </p:cNvPr>
            <p:cNvSpPr/>
            <p:nvPr/>
          </p:nvSpPr>
          <p:spPr>
            <a:xfrm>
              <a:off x="5123557" y="234125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Göğüs ağrısı</a:t>
              </a:r>
              <a:endParaRPr lang="en-US" sz="1200" kern="1200"/>
            </a:p>
          </p:txBody>
        </p:sp>
        <p:sp>
          <p:nvSpPr>
            <p:cNvPr id="8" name="Serbest Form 7">
              <a:extLst>
                <a:ext uri="{FF2B5EF4-FFF2-40B4-BE49-F238E27FC236}">
                  <a16:creationId xmlns:a16="http://schemas.microsoft.com/office/drawing/2014/main" id="{C1DA8348-9BEB-E04B-B7F3-E122F1D752B3}"/>
                </a:ext>
              </a:extLst>
            </p:cNvPr>
            <p:cNvSpPr/>
            <p:nvPr/>
          </p:nvSpPr>
          <p:spPr>
            <a:xfrm>
              <a:off x="7262931" y="234125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Baş dönmesi, baş ağrısı, kulakta çınlama ve uğultu, gözlerde sinek uçuşmaları</a:t>
              </a:r>
              <a:endParaRPr lang="en-US" sz="1200" kern="1200"/>
            </a:p>
          </p:txBody>
        </p:sp>
        <p:sp>
          <p:nvSpPr>
            <p:cNvPr id="9" name="Serbest Form 8">
              <a:extLst>
                <a:ext uri="{FF2B5EF4-FFF2-40B4-BE49-F238E27FC236}">
                  <a16:creationId xmlns:a16="http://schemas.microsoft.com/office/drawing/2014/main" id="{AF34BF38-5B28-6E47-AE2E-279452299294}"/>
                </a:ext>
              </a:extLst>
            </p:cNvPr>
            <p:cNvSpPr/>
            <p:nvPr/>
          </p:nvSpPr>
          <p:spPr>
            <a:xfrm>
              <a:off x="2984182" y="370267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Ekstremitelerde uyuşma, iğnelenme</a:t>
              </a:r>
              <a:endParaRPr lang="en-US" sz="1200" kern="1200"/>
            </a:p>
          </p:txBody>
        </p:sp>
        <p:sp>
          <p:nvSpPr>
            <p:cNvPr id="10" name="Serbest Form 9">
              <a:extLst>
                <a:ext uri="{FF2B5EF4-FFF2-40B4-BE49-F238E27FC236}">
                  <a16:creationId xmlns:a16="http://schemas.microsoft.com/office/drawing/2014/main" id="{47E08894-CF7D-7443-834F-6256BA6DF97B}"/>
                </a:ext>
              </a:extLst>
            </p:cNvPr>
            <p:cNvSpPr/>
            <p:nvPr/>
          </p:nvSpPr>
          <p:spPr>
            <a:xfrm>
              <a:off x="5123557" y="370267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İştahsızlık, bulantı, yutma güçlüğü (Plummer-Vinson sendromu), dilde yanma, tad alamama</a:t>
              </a:r>
              <a:endParaRPr lang="en-US" sz="1200" kern="1200"/>
            </a:p>
          </p:txBody>
        </p:sp>
        <p:sp>
          <p:nvSpPr>
            <p:cNvPr id="11" name="Serbest Form 10">
              <a:extLst>
                <a:ext uri="{FF2B5EF4-FFF2-40B4-BE49-F238E27FC236}">
                  <a16:creationId xmlns:a16="http://schemas.microsoft.com/office/drawing/2014/main" id="{B26AAACA-3359-F645-B46A-DB6F7A3594AB}"/>
                </a:ext>
              </a:extLst>
            </p:cNvPr>
            <p:cNvSpPr/>
            <p:nvPr/>
          </p:nvSpPr>
          <p:spPr>
            <a:xfrm>
              <a:off x="7262931" y="370267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Menstruel bozukluklar</a:t>
              </a:r>
              <a:endParaRPr lang="en-US" sz="1200" kern="1200"/>
            </a:p>
          </p:txBody>
        </p:sp>
        <p:sp>
          <p:nvSpPr>
            <p:cNvPr id="12" name="Serbest Form 11">
              <a:extLst>
                <a:ext uri="{FF2B5EF4-FFF2-40B4-BE49-F238E27FC236}">
                  <a16:creationId xmlns:a16="http://schemas.microsoft.com/office/drawing/2014/main" id="{941D1F8B-8FB4-264C-ABF1-FF63CC86E228}"/>
                </a:ext>
              </a:extLst>
            </p:cNvPr>
            <p:cNvSpPr/>
            <p:nvPr/>
          </p:nvSpPr>
          <p:spPr>
            <a:xfrm>
              <a:off x="2984182" y="506409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Libido azalması, empotans</a:t>
              </a:r>
              <a:endParaRPr lang="en-US" sz="1200" kern="1200"/>
            </a:p>
          </p:txBody>
        </p:sp>
        <p:sp>
          <p:nvSpPr>
            <p:cNvPr id="13" name="Serbest Form 12">
              <a:extLst>
                <a:ext uri="{FF2B5EF4-FFF2-40B4-BE49-F238E27FC236}">
                  <a16:creationId xmlns:a16="http://schemas.microsoft.com/office/drawing/2014/main" id="{A16B4001-7E0A-484A-B14D-389518E39620}"/>
                </a:ext>
              </a:extLst>
            </p:cNvPr>
            <p:cNvSpPr/>
            <p:nvPr/>
          </p:nvSpPr>
          <p:spPr>
            <a:xfrm>
              <a:off x="5123557" y="506409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Ateş (ender)</a:t>
              </a:r>
              <a:endParaRPr lang="en-US" sz="1200" kern="1200"/>
            </a:p>
          </p:txBody>
        </p:sp>
        <p:sp>
          <p:nvSpPr>
            <p:cNvPr id="14" name="Serbest Form 13">
              <a:extLst>
                <a:ext uri="{FF2B5EF4-FFF2-40B4-BE49-F238E27FC236}">
                  <a16:creationId xmlns:a16="http://schemas.microsoft.com/office/drawing/2014/main" id="{E4631909-4CC3-8C4C-9FB7-462600172032}"/>
                </a:ext>
              </a:extLst>
            </p:cNvPr>
            <p:cNvSpPr/>
            <p:nvPr/>
          </p:nvSpPr>
          <p:spPr>
            <a:xfrm>
              <a:off x="7262931" y="5064090"/>
              <a:ext cx="1944885" cy="1166931"/>
            </a:xfrm>
            <a:custGeom>
              <a:avLst/>
              <a:gdLst>
                <a:gd name="connsiteX0" fmla="*/ 0 w 1944885"/>
                <a:gd name="connsiteY0" fmla="*/ 0 h 1166931"/>
                <a:gd name="connsiteX1" fmla="*/ 1944885 w 1944885"/>
                <a:gd name="connsiteY1" fmla="*/ 0 h 1166931"/>
                <a:gd name="connsiteX2" fmla="*/ 1944885 w 1944885"/>
                <a:gd name="connsiteY2" fmla="*/ 1166931 h 1166931"/>
                <a:gd name="connsiteX3" fmla="*/ 0 w 1944885"/>
                <a:gd name="connsiteY3" fmla="*/ 1166931 h 1166931"/>
                <a:gd name="connsiteX4" fmla="*/ 0 w 1944885"/>
                <a:gd name="connsiteY4" fmla="*/ 0 h 1166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85" h="1166931">
                  <a:moveTo>
                    <a:pt x="0" y="0"/>
                  </a:moveTo>
                  <a:lnTo>
                    <a:pt x="1944885" y="0"/>
                  </a:lnTo>
                  <a:lnTo>
                    <a:pt x="1944885" y="1166931"/>
                  </a:lnTo>
                  <a:lnTo>
                    <a:pt x="0" y="1166931"/>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t>Kronik bacak ülserleri (konjenital hemolitik anemilerden orak hücreli anemi ve herediter sferositozda ayak bileği üzerinde gelişebilir)</a:t>
              </a:r>
              <a:endParaRPr lang="en-US" sz="1200" kern="12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1 Başlık">
            <a:extLst>
              <a:ext uri="{FF2B5EF4-FFF2-40B4-BE49-F238E27FC236}">
                <a16:creationId xmlns:a16="http://schemas.microsoft.com/office/drawing/2014/main" id="{715FB5AE-77BA-AE45-9750-C10D12051FAE}"/>
              </a:ext>
            </a:extLst>
          </p:cNvPr>
          <p:cNvSpPr>
            <a:spLocks noGrp="1"/>
          </p:cNvSpPr>
          <p:nvPr>
            <p:ph type="title"/>
          </p:nvPr>
        </p:nvSpPr>
        <p:spPr>
          <a:xfrm>
            <a:off x="1077361" y="720436"/>
            <a:ext cx="5695145" cy="528502"/>
          </a:xfrm>
        </p:spPr>
        <p:txBody>
          <a:bodyPr>
            <a:normAutofit fontScale="90000"/>
          </a:bodyPr>
          <a:lstStyle/>
          <a:p>
            <a:pPr>
              <a:defRPr/>
            </a:pPr>
            <a:r>
              <a:rPr lang="tr-TR" altLang="tr-TR" dirty="0"/>
              <a:t>Aneminin Klinik Bulguları -I</a:t>
            </a:r>
          </a:p>
        </p:txBody>
      </p:sp>
      <p:sp>
        <p:nvSpPr>
          <p:cNvPr id="10242" name="2 İçerik Yer Tutucusu">
            <a:extLst>
              <a:ext uri="{FF2B5EF4-FFF2-40B4-BE49-F238E27FC236}">
                <a16:creationId xmlns:a16="http://schemas.microsoft.com/office/drawing/2014/main" id="{8C7089E4-3F0F-2D4A-89F5-B5919030C15F}"/>
              </a:ext>
            </a:extLst>
          </p:cNvPr>
          <p:cNvSpPr>
            <a:spLocks noGrp="1" noChangeArrowheads="1"/>
          </p:cNvSpPr>
          <p:nvPr>
            <p:ph idx="1"/>
          </p:nvPr>
        </p:nvSpPr>
        <p:spPr>
          <a:xfrm>
            <a:off x="438615" y="2653840"/>
            <a:ext cx="6333891" cy="2485437"/>
          </a:xfrm>
        </p:spPr>
        <p:txBody>
          <a:bodyPr>
            <a:normAutofit/>
          </a:bodyPr>
          <a:lstStyle/>
          <a:p>
            <a:pPr>
              <a:lnSpc>
                <a:spcPct val="110000"/>
              </a:lnSpc>
              <a:spcAft>
                <a:spcPct val="0"/>
              </a:spcAft>
              <a:buFont typeface="Wingdings" pitchFamily="2" charset="2"/>
              <a:buChar char="q"/>
            </a:pPr>
            <a:r>
              <a:rPr lang="tr-TR" altLang="tr-TR" sz="1500" b="1" dirty="0">
                <a:latin typeface="Comic Sans MS" panose="030F0902030302020204" pitchFamily="66" charset="0"/>
              </a:rPr>
              <a:t>Deri, tırnak yatağı, mukoza ve </a:t>
            </a:r>
            <a:r>
              <a:rPr lang="tr-TR" altLang="tr-TR" sz="1500" b="1" dirty="0" err="1">
                <a:latin typeface="Comic Sans MS" panose="030F0902030302020204" pitchFamily="66" charset="0"/>
              </a:rPr>
              <a:t>konjunktivalarda</a:t>
            </a:r>
            <a:r>
              <a:rPr lang="tr-TR" altLang="tr-TR" sz="1500" b="1" dirty="0">
                <a:latin typeface="Comic Sans MS" panose="030F0902030302020204" pitchFamily="66" charset="0"/>
              </a:rPr>
              <a:t> belirgindir: </a:t>
            </a:r>
            <a:r>
              <a:rPr lang="tr-TR" altLang="tr-TR" sz="1500" dirty="0"/>
              <a:t>Deri ve mukozaları besleyen kandaki </a:t>
            </a:r>
            <a:r>
              <a:rPr lang="tr-TR" altLang="tr-TR" sz="1500" b="1" dirty="0" err="1"/>
              <a:t>Hb</a:t>
            </a:r>
            <a:r>
              <a:rPr lang="tr-TR" altLang="tr-TR" sz="1500" b="1" dirty="0"/>
              <a:t> azalması</a:t>
            </a:r>
            <a:r>
              <a:rPr lang="tr-TR" altLang="tr-TR" sz="1500" dirty="0"/>
              <a:t>, deri damarlarının </a:t>
            </a:r>
            <a:r>
              <a:rPr lang="tr-TR" altLang="tr-TR" sz="1500" b="1" dirty="0" err="1"/>
              <a:t>vazokonstrüksiyon</a:t>
            </a:r>
            <a:r>
              <a:rPr lang="tr-TR" altLang="tr-TR" sz="1500" dirty="0"/>
              <a:t> yaparak kanın daha hayati organlara yönlendirilmesi</a:t>
            </a:r>
          </a:p>
          <a:p>
            <a:pPr>
              <a:lnSpc>
                <a:spcPct val="110000"/>
              </a:lnSpc>
              <a:spcAft>
                <a:spcPct val="0"/>
              </a:spcAft>
              <a:buFont typeface="Wingdings" pitchFamily="2" charset="2"/>
              <a:buChar char="q"/>
            </a:pPr>
            <a:r>
              <a:rPr lang="tr-TR" altLang="tr-TR" sz="1500" b="1" dirty="0">
                <a:latin typeface="Comic Sans MS" panose="030F0902030302020204" pitchFamily="66" charset="0"/>
              </a:rPr>
              <a:t>Tanıda deri muayenesi aldatıcı olabilir </a:t>
            </a:r>
            <a:r>
              <a:rPr lang="tr-TR" altLang="tr-TR" sz="1500" dirty="0"/>
              <a:t>(zemindeki ek hastalıklar-durumlar nedeniyle)</a:t>
            </a:r>
          </a:p>
          <a:p>
            <a:pPr>
              <a:lnSpc>
                <a:spcPct val="110000"/>
              </a:lnSpc>
              <a:spcAft>
                <a:spcPct val="0"/>
              </a:spcAft>
              <a:buFont typeface="Wingdings" pitchFamily="2" charset="2"/>
              <a:buChar char="q"/>
            </a:pPr>
            <a:r>
              <a:rPr lang="tr-TR" altLang="tr-TR" sz="1500" dirty="0"/>
              <a:t> </a:t>
            </a:r>
            <a:r>
              <a:rPr lang="tr-TR" altLang="tr-TR" sz="1600" b="1" dirty="0"/>
              <a:t>Ağız mukozası, dudaklar, </a:t>
            </a:r>
            <a:r>
              <a:rPr lang="tr-TR" altLang="tr-TR" sz="1600" b="1" dirty="0" err="1"/>
              <a:t>konjunktivalar</a:t>
            </a:r>
            <a:r>
              <a:rPr lang="tr-TR" altLang="tr-TR" sz="1600" b="1" dirty="0"/>
              <a:t>, tırnak yatakları ve el ayası muayene edilir</a:t>
            </a:r>
          </a:p>
          <a:p>
            <a:pPr marL="0" indent="0">
              <a:lnSpc>
                <a:spcPct val="110000"/>
              </a:lnSpc>
              <a:spcAft>
                <a:spcPct val="0"/>
              </a:spcAft>
              <a:buNone/>
            </a:pPr>
            <a:endParaRPr lang="tr-TR" altLang="tr-TR" sz="1500" dirty="0"/>
          </a:p>
        </p:txBody>
      </p:sp>
      <p:sp>
        <p:nvSpPr>
          <p:cNvPr id="75" name="Freeform: Shape 74">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6" name="Picture 23555" descr="Spa düzeninde mumlar">
            <a:extLst>
              <a:ext uri="{FF2B5EF4-FFF2-40B4-BE49-F238E27FC236}">
                <a16:creationId xmlns:a16="http://schemas.microsoft.com/office/drawing/2014/main" id="{C61DC09B-0579-447F-9872-FB7EE342AC03}"/>
              </a:ext>
            </a:extLst>
          </p:cNvPr>
          <p:cNvPicPr>
            <a:picLocks noChangeAspect="1"/>
          </p:cNvPicPr>
          <p:nvPr/>
        </p:nvPicPr>
        <p:blipFill rotWithShape="1">
          <a:blip r:embed="rId2"/>
          <a:srcRect l="18945" r="30428" b="-2"/>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
        <p:nvSpPr>
          <p:cNvPr id="13" name="Metin kutusu 12">
            <a:extLst>
              <a:ext uri="{FF2B5EF4-FFF2-40B4-BE49-F238E27FC236}">
                <a16:creationId xmlns:a16="http://schemas.microsoft.com/office/drawing/2014/main" id="{14089EBE-B9DE-E84E-95EC-C3174A90D4CB}"/>
              </a:ext>
            </a:extLst>
          </p:cNvPr>
          <p:cNvSpPr txBox="1"/>
          <p:nvPr/>
        </p:nvSpPr>
        <p:spPr>
          <a:xfrm>
            <a:off x="2988792" y="1470951"/>
            <a:ext cx="1516301" cy="474297"/>
          </a:xfrm>
          <a:prstGeom prst="rect">
            <a:avLst/>
          </a:prstGeom>
          <a:noFill/>
        </p:spPr>
        <p:txBody>
          <a:bodyPr wrap="square">
            <a:spAutoFit/>
          </a:bodyPr>
          <a:lstStyle/>
          <a:p>
            <a:pPr>
              <a:lnSpc>
                <a:spcPct val="110000"/>
              </a:lnSpc>
              <a:spcAft>
                <a:spcPct val="0"/>
              </a:spcAft>
            </a:pPr>
            <a:r>
              <a:rPr lang="tr-TR" altLang="tr-TR" sz="2400" b="1" u="sng" dirty="0">
                <a:solidFill>
                  <a:srgbClr val="FF0000"/>
                </a:solidFill>
                <a:latin typeface="Comic Sans MS" panose="030F0902030302020204" pitchFamily="66" charset="0"/>
              </a:rPr>
              <a:t>Solukluk</a:t>
            </a:r>
          </a:p>
        </p:txBody>
      </p:sp>
    </p:spTree>
  </p:cSld>
  <p:clrMapOvr>
    <a:masterClrMapping/>
  </p:clrMapOvr>
</p:sld>
</file>

<file path=ppt/theme/theme1.xml><?xml version="1.0" encoding="utf-8"?>
<a:theme xmlns:a="http://schemas.openxmlformats.org/drawingml/2006/main" name="BlocksVTI">
  <a:themeElements>
    <a:clrScheme name="AnalogousFromLightSeedRightStep">
      <a:dk1>
        <a:srgbClr val="000000"/>
      </a:dk1>
      <a:lt1>
        <a:srgbClr val="FFFFFF"/>
      </a:lt1>
      <a:dk2>
        <a:srgbClr val="2E213B"/>
      </a:dk2>
      <a:lt2>
        <a:srgbClr val="E2E2E8"/>
      </a:lt2>
      <a:accent1>
        <a:srgbClr val="9EA365"/>
      </a:accent1>
      <a:accent2>
        <a:srgbClr val="83AC59"/>
      </a:accent2>
      <a:accent3>
        <a:srgbClr val="6BAF64"/>
      </a:accent3>
      <a:accent4>
        <a:srgbClr val="5CB178"/>
      </a:accent4>
      <a:accent5>
        <a:srgbClr val="6BAD9C"/>
      </a:accent5>
      <a:accent6>
        <a:srgbClr val="5CABBA"/>
      </a:accent6>
      <a:hlink>
        <a:srgbClr val="6F69A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3460</Words>
  <Application>Microsoft Macintosh PowerPoint</Application>
  <PresentationFormat>Geniş ekran</PresentationFormat>
  <Paragraphs>564</Paragraphs>
  <Slides>76</Slides>
  <Notes>37</Notes>
  <HiddenSlides>0</HiddenSlides>
  <MMClips>0</MMClips>
  <ScaleCrop>false</ScaleCrop>
  <HeadingPairs>
    <vt:vector size="8" baseType="variant">
      <vt:variant>
        <vt:lpstr>Kullanılan Yazı Tipleri</vt:lpstr>
      </vt:variant>
      <vt:variant>
        <vt:i4>18</vt:i4>
      </vt:variant>
      <vt:variant>
        <vt:lpstr>Tema</vt:lpstr>
      </vt:variant>
      <vt:variant>
        <vt:i4>1</vt:i4>
      </vt:variant>
      <vt:variant>
        <vt:lpstr>Eklenmiş OLE Hizmet Programları</vt:lpstr>
      </vt:variant>
      <vt:variant>
        <vt:i4>2</vt:i4>
      </vt:variant>
      <vt:variant>
        <vt:lpstr>Slayt Başlıkları</vt:lpstr>
      </vt:variant>
      <vt:variant>
        <vt:i4>76</vt:i4>
      </vt:variant>
    </vt:vector>
  </HeadingPairs>
  <TitlesOfParts>
    <vt:vector size="97" baseType="lpstr">
      <vt:lpstr>Arial</vt:lpstr>
      <vt:lpstr>Avenir Next LT Pro</vt:lpstr>
      <vt:lpstr>Avenir Next LT Pro Light</vt:lpstr>
      <vt:lpstr>Calibri</vt:lpstr>
      <vt:lpstr>Cavolini</vt:lpstr>
      <vt:lpstr>Comic Sans MS</vt:lpstr>
      <vt:lpstr>Corbel</vt:lpstr>
      <vt:lpstr>Georgia</vt:lpstr>
      <vt:lpstr>Lucida Sans Unicode</vt:lpstr>
      <vt:lpstr>Mistral</vt:lpstr>
      <vt:lpstr>MV Boli</vt:lpstr>
      <vt:lpstr>PHOSPHATE INLINE</vt:lpstr>
      <vt:lpstr>StarSymbol</vt:lpstr>
      <vt:lpstr>Tahoma</vt:lpstr>
      <vt:lpstr>Times New Roman</vt:lpstr>
      <vt:lpstr>Tw Cen MT</vt:lpstr>
      <vt:lpstr>Verdana</vt:lpstr>
      <vt:lpstr>Wingdings</vt:lpstr>
      <vt:lpstr>BlocksVTI</vt:lpstr>
      <vt:lpstr>Bit Eşlem Resmi</vt:lpstr>
      <vt:lpstr>Image</vt:lpstr>
      <vt:lpstr>PowerPoint Sunusu</vt:lpstr>
      <vt:lpstr>Anemi</vt:lpstr>
      <vt:lpstr>PowerPoint Sunusu</vt:lpstr>
      <vt:lpstr>PowerPoint Sunusu</vt:lpstr>
      <vt:lpstr>PowerPoint Sunusu</vt:lpstr>
      <vt:lpstr>Aneminin Klinik Belirtileri -I</vt:lpstr>
      <vt:lpstr>Aneminin Klinik Belirtileri -II</vt:lpstr>
      <vt:lpstr>Aneminin Klinik Belirtileri -III</vt:lpstr>
      <vt:lpstr>Aneminin Klinik Bulguları -I</vt:lpstr>
      <vt:lpstr>PowerPoint Sunusu</vt:lpstr>
      <vt:lpstr>Aneminin Klinik Bulguları -II</vt:lpstr>
      <vt:lpstr>Aneminin Klinik Bulguları -III</vt:lpstr>
      <vt:lpstr>SINIFLANDIRMA</vt:lpstr>
      <vt:lpstr>Etiyopatogeneze dayanan sınıflandırma</vt:lpstr>
      <vt:lpstr>PowerPoint Sunusu</vt:lpstr>
      <vt:lpstr>PowerPoint Sunusu</vt:lpstr>
      <vt:lpstr>MORFOLOJİK SINIFLANDIRMA</vt:lpstr>
      <vt:lpstr>MORFOLOJİK SINIFLANDIRMA</vt:lpstr>
      <vt:lpstr>MORFOLOJİK SINIFLANDIRMA</vt:lpstr>
      <vt:lpstr>MORFOLOJİK SINIFLANDIRMA</vt:lpstr>
      <vt:lpstr>PowerPoint Sunusu</vt:lpstr>
      <vt:lpstr>Anemili Hastaya Yaklaşım</vt:lpstr>
      <vt:lpstr>Anemili Hastaya Yaklaşım</vt:lpstr>
      <vt:lpstr>Anemili Hastaya Yaklaşım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Akut kan kaybı</vt:lpstr>
      <vt:lpstr>A. Düşük veya normal retikülosit sayıları yetersiz üretim anemilerinde görülür. B. Yüksek retikülosit sayıları kemik iliğinin kan kaybına, hemolize veya demir, B12 vitamini ya da folat replasmanına normal yanıt verdiği durumlarda görülür.</vt:lpstr>
      <vt:lpstr>PowerPoint Sunusu</vt:lpstr>
      <vt:lpstr>MCV’yi düşüncenizi organize etmek için kullanın, bir anemi nedenini teşhis etmek için değil. </vt:lpstr>
      <vt:lpstr>Üretim Azlığına Bağlı Anemiler (MCV kullanılarak sınıflandırma)</vt:lpstr>
      <vt:lpstr>NUTRİSYONEL ANEMİLER</vt:lpstr>
      <vt:lpstr>PowerPoint Sunusu</vt:lpstr>
      <vt:lpstr>Nütrisyonel Anemiler-Vitamin eksiklikleri </vt:lpstr>
      <vt:lpstr>Nütrisyonel Anemiler Eser Elementler</vt:lpstr>
      <vt:lpstr>DEMİR EKSİKLİĞİ ANEMİSİ</vt:lpstr>
      <vt:lpstr>Eritropoez için gerekli elemanlar</vt:lpstr>
      <vt:lpstr>PowerPoint Sunusu</vt:lpstr>
      <vt:lpstr>DEMİR</vt:lpstr>
      <vt:lpstr>Demir Dengesi</vt:lpstr>
      <vt:lpstr>PowerPoint Sunusu</vt:lpstr>
      <vt:lpstr>Demir Dağılımı</vt:lpstr>
      <vt:lpstr>DEPO DEMİRİ</vt:lpstr>
      <vt:lpstr>Demir-Emilim</vt:lpstr>
      <vt:lpstr>PowerPoint Sunusu</vt:lpstr>
      <vt:lpstr>PowerPoint Sunusu</vt:lpstr>
      <vt:lpstr>PowerPoint Sunusu</vt:lpstr>
      <vt:lpstr>PowerPoint Sunusu</vt:lpstr>
      <vt:lpstr>Taşınması</vt:lpstr>
      <vt:lpstr>PowerPoint Sunusu</vt:lpstr>
      <vt:lpstr>PowerPoint Sunusu</vt:lpstr>
      <vt:lpstr>PowerPoint Sunusu</vt:lpstr>
      <vt:lpstr>PowerPoint Sunusu</vt:lpstr>
      <vt:lpstr>PowerPoint Sunusu</vt:lpstr>
      <vt:lpstr>PowerPoint Sunusu</vt:lpstr>
      <vt:lpstr>DEA-Etiyoloji</vt:lpstr>
      <vt:lpstr>DEA-Semptomlar</vt:lpstr>
      <vt:lpstr>DEA-Bulgular</vt:lpstr>
      <vt:lpstr>DEA-Lab</vt:lpstr>
      <vt:lpstr>PowerPoint Sunusu</vt:lpstr>
      <vt:lpstr>PowerPoint Sunusu</vt:lpstr>
      <vt:lpstr>MCV</vt:lpstr>
      <vt:lpstr>PowerPoint Sunusu</vt:lpstr>
      <vt:lpstr>DEA-Tedavi-1</vt:lpstr>
      <vt:lpstr>DEA-Tedavi-2</vt:lpstr>
      <vt:lpstr>Tedaviye cevapsızlık nedenleri</vt:lpstr>
      <vt:lpstr>Parenteral doz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Engin Kelkitli</dc:creator>
  <cp:lastModifiedBy>Engin Kelkitli</cp:lastModifiedBy>
  <cp:revision>5</cp:revision>
  <dcterms:created xsi:type="dcterms:W3CDTF">2021-10-24T20:06:02Z</dcterms:created>
  <dcterms:modified xsi:type="dcterms:W3CDTF">2025-09-15T17:36:11Z</dcterms:modified>
</cp:coreProperties>
</file>