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ee+tYBGYQe35t/hzK7cT7jT0D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cab2e15d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cab2e15d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2acab2e15d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cab2e15d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cab2e15d4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2acab2e15d4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acab2e15d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acab2e15d4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acab2e15d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cab2e15d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acab2e15d4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acab2e15d4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a:solidFill>
                  <a:schemeClr val="dk1"/>
                </a:solidFill>
                <a:latin typeface="Calibri"/>
                <a:ea typeface="Calibri"/>
                <a:cs typeface="Calibri"/>
                <a:sym typeface="Calibri"/>
              </a:rPr>
              <a:t>Anemia may be classified into several subtypes based on the following methods:</a:t>
            </a:r>
            <a:endParaRPr/>
          </a:p>
          <a:p>
            <a:pPr marL="0" lvl="0" indent="0" algn="l" rtl="0">
              <a:spcBef>
                <a:spcPts val="0"/>
              </a:spcBef>
              <a:spcAft>
                <a:spcPts val="0"/>
              </a:spcAft>
              <a:buNone/>
            </a:pPr>
            <a:endParaRPr/>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acab2e15d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acab2e15d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acab2e15d4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acab2e15d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acab2e15d4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acab2e15d4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cab2e15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acab2e15d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acab2e15d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76072" y="1124712"/>
            <a:ext cx="11036808" cy="3172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576072" y="4727448"/>
            <a:ext cx="11036808" cy="1481328"/>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8"/>
          <p:cNvSpPr txBox="1">
            <a:spLocks noGrp="1"/>
          </p:cNvSpPr>
          <p:nvPr>
            <p:ph type="dt" idx="10"/>
          </p:nvPr>
        </p:nvSpPr>
        <p:spPr>
          <a:xfrm>
            <a:off x="576072"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86968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21" name="Google Shape;21;p28"/>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8"/>
          <p:cNvSpPr/>
          <p:nvPr/>
        </p:nvSpPr>
        <p:spPr>
          <a:xfrm rot="10800000" flipH="1">
            <a:off x="578652" y="4501201"/>
            <a:ext cx="11034696" cy="18288"/>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6"/>
          <p:cNvSpPr/>
          <p:nvPr/>
        </p:nvSpPr>
        <p:spPr>
          <a:xfrm>
            <a:off x="558210" y="1162033"/>
            <a:ext cx="3740740" cy="4643344"/>
          </a:xfrm>
          <a:prstGeom prst="rect">
            <a:avLst/>
          </a:prstGeom>
          <a:solidFill>
            <a:schemeClr val="lt1"/>
          </a:solidFill>
          <a:ln w="12700"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36"/>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 name="Google Shape;99;p36"/>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6"/>
          <p:cNvSpPr txBox="1">
            <a:spLocks noGrp="1"/>
          </p:cNvSpPr>
          <p:nvPr>
            <p:ph type="body" idx="1"/>
          </p:nvPr>
        </p:nvSpPr>
        <p:spPr>
          <a:xfrm>
            <a:off x="4965192" y="1709928"/>
            <a:ext cx="6729984" cy="4096512"/>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 name="Google Shape;101;p36"/>
          <p:cNvSpPr txBox="1">
            <a:spLocks noGrp="1"/>
          </p:cNvSpPr>
          <p:nvPr>
            <p:ph type="body" idx="2"/>
          </p:nvPr>
        </p:nvSpPr>
        <p:spPr>
          <a:xfrm>
            <a:off x="868680" y="3429000"/>
            <a:ext cx="3099816" cy="206654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36"/>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37"/>
          <p:cNvSpPr/>
          <p:nvPr/>
        </p:nvSpPr>
        <p:spPr>
          <a:xfrm>
            <a:off x="558210" y="1162033"/>
            <a:ext cx="3740740" cy="4643344"/>
          </a:xfrm>
          <a:prstGeom prst="rect">
            <a:avLst/>
          </a:prstGeom>
          <a:solidFill>
            <a:schemeClr val="lt1"/>
          </a:solidFill>
          <a:ln w="12700"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 name="Google Shape;107;p37"/>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37"/>
          <p:cNvSpPr txBox="1">
            <a:spLocks noGrp="1"/>
          </p:cNvSpPr>
          <p:nvPr>
            <p:ph type="title"/>
          </p:nvPr>
        </p:nvSpPr>
        <p:spPr>
          <a:xfrm>
            <a:off x="868680" y="1709928"/>
            <a:ext cx="3099816" cy="170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7"/>
          <p:cNvSpPr>
            <a:spLocks noGrp="1"/>
          </p:cNvSpPr>
          <p:nvPr>
            <p:ph type="pic" idx="2"/>
          </p:nvPr>
        </p:nvSpPr>
        <p:spPr>
          <a:xfrm>
            <a:off x="4965192" y="1161288"/>
            <a:ext cx="6729984" cy="4645152"/>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1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1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0" name="Google Shape;110;p37"/>
          <p:cNvSpPr txBox="1">
            <a:spLocks noGrp="1"/>
          </p:cNvSpPr>
          <p:nvPr>
            <p:ph type="body" idx="1"/>
          </p:nvPr>
        </p:nvSpPr>
        <p:spPr>
          <a:xfrm>
            <a:off x="868680" y="3438144"/>
            <a:ext cx="3099816"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1800"/>
              <a:buNone/>
              <a:defRPr sz="18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37"/>
          <p:cNvSpPr txBox="1">
            <a:spLocks noGrp="1"/>
          </p:cNvSpPr>
          <p:nvPr>
            <p:ph type="dt" idx="10"/>
          </p:nvPr>
        </p:nvSpPr>
        <p:spPr>
          <a:xfrm>
            <a:off x="8686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0"/>
          <p:cNvSpPr/>
          <p:nvPr/>
        </p:nvSpPr>
        <p:spPr>
          <a:xfrm>
            <a:off x="558209" y="0"/>
            <a:ext cx="11167447" cy="2018806"/>
          </a:xfrm>
          <a:prstGeom prst="rect">
            <a:avLst/>
          </a:prstGeom>
          <a:solidFill>
            <a:schemeClr val="dk1"/>
          </a:solidFill>
          <a:ln w="9525" cap="flat" cmpd="sng">
            <a:solidFill>
              <a:srgbClr val="FEFEFE"/>
            </a:solidFill>
            <a:prstDash val="solid"/>
            <a:miter lim="800000"/>
            <a:headEnd type="none" w="sm" len="sm"/>
            <a:tailEnd type="none" w="sm" len="sm"/>
          </a:ln>
          <a:effectLst>
            <a:outerShdw blurRad="50800" dist="38100" dir="2700000" algn="tl" rotWithShape="0">
              <a:schemeClr val="dk1">
                <a:alpha val="29803"/>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25;p30"/>
          <p:cNvSpPr/>
          <p:nvPr/>
        </p:nvSpPr>
        <p:spPr>
          <a:xfrm>
            <a:off x="566928" y="0"/>
            <a:ext cx="11155680" cy="20116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p30"/>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27;p30"/>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500"/>
              </a:spcBef>
              <a:spcAft>
                <a:spcPts val="0"/>
              </a:spcAft>
              <a:buClr>
                <a:schemeClr val="lt1"/>
              </a:buClr>
              <a:buSzPts val="1800"/>
              <a:buChar char="•"/>
              <a:defRPr/>
            </a:lvl2pPr>
            <a:lvl3pPr marL="1371600" lvl="2" indent="-342900" algn="l">
              <a:lnSpc>
                <a:spcPct val="110000"/>
              </a:lnSpc>
              <a:spcBef>
                <a:spcPts val="500"/>
              </a:spcBef>
              <a:spcAft>
                <a:spcPts val="0"/>
              </a:spcAft>
              <a:buClr>
                <a:schemeClr val="lt1"/>
              </a:buClr>
              <a:buSzPts val="1800"/>
              <a:buChar char="•"/>
              <a:defRPr/>
            </a:lvl3pPr>
            <a:lvl4pPr marL="1828800" lvl="3" indent="-342900" algn="l">
              <a:lnSpc>
                <a:spcPct val="110000"/>
              </a:lnSpc>
              <a:spcBef>
                <a:spcPts val="500"/>
              </a:spcBef>
              <a:spcAft>
                <a:spcPts val="0"/>
              </a:spcAft>
              <a:buClr>
                <a:schemeClr val="lt1"/>
              </a:buClr>
              <a:buSzPts val="1800"/>
              <a:buChar char="•"/>
              <a:defRPr/>
            </a:lvl4pPr>
            <a:lvl5pPr marL="2286000" lvl="4" indent="-342900" algn="l">
              <a:lnSpc>
                <a:spcPct val="11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30"/>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p:nvPr/>
        </p:nvSpPr>
        <p:spPr>
          <a:xfrm>
            <a:off x="558209" y="0"/>
            <a:ext cx="11167447" cy="2018806"/>
          </a:xfrm>
          <a:prstGeom prst="rect">
            <a:avLst/>
          </a:prstGeom>
          <a:solidFill>
            <a:schemeClr val="lt1"/>
          </a:solidFill>
          <a:ln w="9525"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40;p29"/>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41;p29"/>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42;p29"/>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27"/>
          <p:cNvSpPr txBox="1">
            <a:spLocks noGrp="1"/>
          </p:cNvSpPr>
          <p:nvPr>
            <p:ph type="ctrTitle"/>
          </p:nvPr>
        </p:nvSpPr>
        <p:spPr>
          <a:xfrm>
            <a:off x="576072" y="1124712"/>
            <a:ext cx="11036808" cy="3172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7"/>
          <p:cNvSpPr txBox="1">
            <a:spLocks noGrp="1"/>
          </p:cNvSpPr>
          <p:nvPr>
            <p:ph type="subTitle" idx="1"/>
          </p:nvPr>
        </p:nvSpPr>
        <p:spPr>
          <a:xfrm>
            <a:off x="576072" y="4727448"/>
            <a:ext cx="11036808" cy="1481328"/>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27"/>
          <p:cNvSpPr txBox="1">
            <a:spLocks noGrp="1"/>
          </p:cNvSpPr>
          <p:nvPr>
            <p:ph type="dt" idx="10"/>
          </p:nvPr>
        </p:nvSpPr>
        <p:spPr>
          <a:xfrm>
            <a:off x="576072"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886968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7" name="Google Shape;57;p27"/>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 name="Google Shape;58;p27"/>
          <p:cNvSpPr/>
          <p:nvPr/>
        </p:nvSpPr>
        <p:spPr>
          <a:xfrm rot="10800000" flipH="1">
            <a:off x="578652" y="4501201"/>
            <a:ext cx="11034696" cy="18288"/>
          </a:xfrm>
          <a:prstGeom prst="rect">
            <a:avLst/>
          </a:prstGeom>
          <a:solidFill>
            <a:srgbClr val="C8C8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2"/>
          <p:cNvSpPr/>
          <p:nvPr/>
        </p:nvSpPr>
        <p:spPr>
          <a:xfrm>
            <a:off x="558210" y="4981421"/>
            <a:ext cx="11134956" cy="822960"/>
          </a:xfrm>
          <a:prstGeom prst="rect">
            <a:avLst/>
          </a:prstGeom>
          <a:solidFill>
            <a:schemeClr val="lt1"/>
          </a:solidFill>
          <a:ln w="12700"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 name="Google Shape;61;p32"/>
          <p:cNvSpPr/>
          <p:nvPr/>
        </p:nvSpPr>
        <p:spPr>
          <a:xfrm>
            <a:off x="498834" y="5118581"/>
            <a:ext cx="146304"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32"/>
          <p:cNvSpPr txBox="1">
            <a:spLocks noGrp="1"/>
          </p:cNvSpPr>
          <p:nvPr>
            <p:ph type="title"/>
          </p:nvPr>
        </p:nvSpPr>
        <p:spPr>
          <a:xfrm>
            <a:off x="557784" y="640080"/>
            <a:ext cx="10890504" cy="411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Arial"/>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841248" y="5102352"/>
            <a:ext cx="10607040" cy="585216"/>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000"/>
              </a:spcBef>
              <a:spcAft>
                <a:spcPts val="0"/>
              </a:spcAft>
              <a:buClr>
                <a:schemeClr val="dk1"/>
              </a:buClr>
              <a:buSzPts val="2000"/>
              <a:buNone/>
              <a:defRPr sz="2000">
                <a:solidFill>
                  <a:schemeClr val="dk1"/>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33"/>
          <p:cNvSpPr/>
          <p:nvPr/>
        </p:nvSpPr>
        <p:spPr>
          <a:xfrm>
            <a:off x="558209" y="0"/>
            <a:ext cx="11167447" cy="2018806"/>
          </a:xfrm>
          <a:prstGeom prst="rect">
            <a:avLst/>
          </a:prstGeom>
          <a:solidFill>
            <a:schemeClr val="lt1"/>
          </a:solidFill>
          <a:ln w="9525"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 name="Google Shape;69;p33"/>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 name="Google Shape;70;p33"/>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3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1115568"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3"/>
          <p:cNvSpPr txBox="1">
            <a:spLocks noGrp="1"/>
          </p:cNvSpPr>
          <p:nvPr>
            <p:ph type="body" idx="2"/>
          </p:nvPr>
        </p:nvSpPr>
        <p:spPr>
          <a:xfrm>
            <a:off x="6345936" y="2478024"/>
            <a:ext cx="4937760" cy="3694176"/>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3"/>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34"/>
          <p:cNvSpPr/>
          <p:nvPr/>
        </p:nvSpPr>
        <p:spPr>
          <a:xfrm>
            <a:off x="558209" y="0"/>
            <a:ext cx="11167447" cy="2018806"/>
          </a:xfrm>
          <a:prstGeom prst="rect">
            <a:avLst/>
          </a:prstGeom>
          <a:solidFill>
            <a:schemeClr val="lt1"/>
          </a:solidFill>
          <a:ln w="9525"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 name="Google Shape;79;p34"/>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34"/>
          <p:cNvSpPr/>
          <p:nvPr/>
        </p:nvSpPr>
        <p:spPr>
          <a:xfrm>
            <a:off x="498834" y="787352"/>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3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a:off x="1115568"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34"/>
          <p:cNvSpPr txBox="1">
            <a:spLocks noGrp="1"/>
          </p:cNvSpPr>
          <p:nvPr>
            <p:ph type="body" idx="2"/>
          </p:nvPr>
        </p:nvSpPr>
        <p:spPr>
          <a:xfrm>
            <a:off x="1115568" y="3203688"/>
            <a:ext cx="4937760" cy="2968512"/>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4"/>
          <p:cNvSpPr txBox="1">
            <a:spLocks noGrp="1"/>
          </p:cNvSpPr>
          <p:nvPr>
            <p:ph type="body" idx="3"/>
          </p:nvPr>
        </p:nvSpPr>
        <p:spPr>
          <a:xfrm>
            <a:off x="6345936" y="2372650"/>
            <a:ext cx="49377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2400"/>
              <a:buNone/>
              <a:defRPr sz="2400" b="1" cap="none"/>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34"/>
          <p:cNvSpPr txBox="1">
            <a:spLocks noGrp="1"/>
          </p:cNvSpPr>
          <p:nvPr>
            <p:ph type="body" idx="4"/>
          </p:nvPr>
        </p:nvSpPr>
        <p:spPr>
          <a:xfrm>
            <a:off x="6345936" y="3203687"/>
            <a:ext cx="4937760" cy="2968511"/>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55600" algn="l">
              <a:lnSpc>
                <a:spcPct val="110000"/>
              </a:lnSpc>
              <a:spcBef>
                <a:spcPts val="500"/>
              </a:spcBef>
              <a:spcAft>
                <a:spcPts val="0"/>
              </a:spcAft>
              <a:buClr>
                <a:schemeClr val="dk1"/>
              </a:buClr>
              <a:buSzPts val="2000"/>
              <a:buChar char="•"/>
              <a:defRPr sz="2000"/>
            </a:lvl2pPr>
            <a:lvl3pPr marL="1371600" lvl="2" indent="-342900" algn="l">
              <a:lnSpc>
                <a:spcPct val="110000"/>
              </a:lnSpc>
              <a:spcBef>
                <a:spcPts val="500"/>
              </a:spcBef>
              <a:spcAft>
                <a:spcPts val="0"/>
              </a:spcAft>
              <a:buClr>
                <a:schemeClr val="dk1"/>
              </a:buClr>
              <a:buSzPts val="1800"/>
              <a:buChar char="•"/>
              <a:defRPr sz="1800"/>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4"/>
          <p:cNvSpPr txBox="1">
            <a:spLocks noGrp="1"/>
          </p:cNvSpPr>
          <p:nvPr>
            <p:ph type="dt" idx="10"/>
          </p:nvPr>
        </p:nvSpPr>
        <p:spPr>
          <a:xfrm>
            <a:off x="11155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sldNum" idx="12"/>
          </p:nvPr>
        </p:nvSpPr>
        <p:spPr>
          <a:xfrm>
            <a:off x="8540496"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35"/>
          <p:cNvSpPr/>
          <p:nvPr/>
        </p:nvSpPr>
        <p:spPr>
          <a:xfrm>
            <a:off x="665853" y="1533525"/>
            <a:ext cx="10917063" cy="3790950"/>
          </a:xfrm>
          <a:prstGeom prst="rect">
            <a:avLst/>
          </a:prstGeom>
          <a:solidFill>
            <a:schemeClr val="lt1"/>
          </a:solidFill>
          <a:ln w="12700"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 name="Google Shape;91;p35"/>
          <p:cNvSpPr/>
          <p:nvPr/>
        </p:nvSpPr>
        <p:spPr>
          <a:xfrm>
            <a:off x="609084" y="2971798"/>
            <a:ext cx="128016" cy="91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 name="Google Shape;92;p35"/>
          <p:cNvSpPr txBox="1">
            <a:spLocks noGrp="1"/>
          </p:cNvSpPr>
          <p:nvPr>
            <p:ph type="title"/>
          </p:nvPr>
        </p:nvSpPr>
        <p:spPr>
          <a:xfrm>
            <a:off x="1078992" y="1938528"/>
            <a:ext cx="10177272" cy="29900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1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1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1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1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Arial"/>
                <a:ea typeface="Arial"/>
                <a:cs typeface="Arial"/>
                <a:sym typeface="Arial"/>
              </a:defRPr>
            </a:lvl1pPr>
            <a:lvl2pPr marL="0" marR="0" lvl="1" indent="0" algn="r" rtl="0">
              <a:spcBef>
                <a:spcPts val="0"/>
              </a:spcBef>
              <a:buNone/>
              <a:defRPr sz="1200" b="0" u="none">
                <a:solidFill>
                  <a:srgbClr val="888888"/>
                </a:solidFill>
                <a:latin typeface="Arial"/>
                <a:ea typeface="Arial"/>
                <a:cs typeface="Arial"/>
                <a:sym typeface="Arial"/>
              </a:defRPr>
            </a:lvl2pPr>
            <a:lvl3pPr marL="0" marR="0" lvl="2" indent="0" algn="r" rtl="0">
              <a:spcBef>
                <a:spcPts val="0"/>
              </a:spcBef>
              <a:buNone/>
              <a:defRPr sz="1200" b="0" u="none">
                <a:solidFill>
                  <a:srgbClr val="888888"/>
                </a:solidFill>
                <a:latin typeface="Arial"/>
                <a:ea typeface="Arial"/>
                <a:cs typeface="Arial"/>
                <a:sym typeface="Arial"/>
              </a:defRPr>
            </a:lvl3pPr>
            <a:lvl4pPr marL="0" marR="0" lvl="3" indent="0" algn="r" rtl="0">
              <a:spcBef>
                <a:spcPts val="0"/>
              </a:spcBef>
              <a:buNone/>
              <a:defRPr sz="1200" b="0" u="none">
                <a:solidFill>
                  <a:srgbClr val="888888"/>
                </a:solidFill>
                <a:latin typeface="Arial"/>
                <a:ea typeface="Arial"/>
                <a:cs typeface="Arial"/>
                <a:sym typeface="Arial"/>
              </a:defRPr>
            </a:lvl4pPr>
            <a:lvl5pPr marL="0" marR="0" lvl="4" indent="0" algn="r" rtl="0">
              <a:spcBef>
                <a:spcPts val="0"/>
              </a:spcBef>
              <a:buNone/>
              <a:defRPr sz="1200" b="0" u="none">
                <a:solidFill>
                  <a:srgbClr val="888888"/>
                </a:solidFill>
                <a:latin typeface="Arial"/>
                <a:ea typeface="Arial"/>
                <a:cs typeface="Arial"/>
                <a:sym typeface="Arial"/>
              </a:defRPr>
            </a:lvl5pPr>
            <a:lvl6pPr marL="0" marR="0" lvl="5" indent="0" algn="r" rtl="0">
              <a:spcBef>
                <a:spcPts val="0"/>
              </a:spcBef>
              <a:buNone/>
              <a:defRPr sz="1200" b="0" u="none">
                <a:solidFill>
                  <a:srgbClr val="888888"/>
                </a:solidFill>
                <a:latin typeface="Arial"/>
                <a:ea typeface="Arial"/>
                <a:cs typeface="Arial"/>
                <a:sym typeface="Arial"/>
              </a:defRPr>
            </a:lvl6pPr>
            <a:lvl7pPr marL="0" marR="0" lvl="6" indent="0" algn="r" rtl="0">
              <a:spcBef>
                <a:spcPts val="0"/>
              </a:spcBef>
              <a:buNone/>
              <a:defRPr sz="1200" b="0" u="none">
                <a:solidFill>
                  <a:srgbClr val="888888"/>
                </a:solidFill>
                <a:latin typeface="Arial"/>
                <a:ea typeface="Arial"/>
                <a:cs typeface="Arial"/>
                <a:sym typeface="Arial"/>
              </a:defRPr>
            </a:lvl7pPr>
            <a:lvl8pPr marL="0" marR="0" lvl="7" indent="0" algn="r" rtl="0">
              <a:spcBef>
                <a:spcPts val="0"/>
              </a:spcBef>
              <a:buNone/>
              <a:defRPr sz="1200" b="0" u="none">
                <a:solidFill>
                  <a:srgbClr val="888888"/>
                </a:solidFill>
                <a:latin typeface="Arial"/>
                <a:ea typeface="Arial"/>
                <a:cs typeface="Arial"/>
                <a:sym typeface="Arial"/>
              </a:defRPr>
            </a:lvl8pPr>
            <a:lvl9pPr marL="0" marR="0" lvl="8" indent="0" algn="r" rtl="0">
              <a:spcBef>
                <a:spcPts val="0"/>
              </a:spcBef>
              <a:buNone/>
              <a:defRPr sz="1200" b="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mboss.com/us/knowledge/Laboratory_medicine#Z920291805255614c70b957514119aa1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amboss.com/us/knowledge/Erythrocyte_morphology_and_hemoglobi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uptodate.com/contents/methylene-blue-drug-information?search=anemia%20classification&amp;topicRef=7133&amp;source=see_li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sp>
        <p:nvSpPr>
          <p:cNvPr id="130" name="Google Shape;130;p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1" name="Google Shape;131;p1"/>
          <p:cNvPicPr preferRelativeResize="0"/>
          <p:nvPr/>
        </p:nvPicPr>
        <p:blipFill rotWithShape="1">
          <a:blip r:embed="rId3">
            <a:alphaModFix/>
          </a:blip>
          <a:srcRect l="2731" r="4994" b="-1"/>
          <a:stretch/>
        </p:blipFill>
        <p:spPr>
          <a:xfrm>
            <a:off x="3523488" y="10"/>
            <a:ext cx="8668512" cy="6857990"/>
          </a:xfrm>
          <a:prstGeom prst="rect">
            <a:avLst/>
          </a:prstGeom>
          <a:noFill/>
          <a:ln>
            <a:noFill/>
          </a:ln>
        </p:spPr>
      </p:pic>
      <p:sp>
        <p:nvSpPr>
          <p:cNvPr id="132" name="Google Shape;132;p1"/>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1"/>
          <p:cNvSpPr txBox="1">
            <a:spLocks noGrp="1"/>
          </p:cNvSpPr>
          <p:nvPr>
            <p:ph type="ctrTitle"/>
          </p:nvPr>
        </p:nvSpPr>
        <p:spPr>
          <a:xfrm>
            <a:off x="477980" y="1122363"/>
            <a:ext cx="7551595"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400"/>
              <a:buFont typeface="Arial"/>
              <a:buNone/>
            </a:pPr>
            <a:r>
              <a:rPr lang="tr-TR" sz="3400" dirty="0"/>
              <a:t>Anemilerin Sınıflandırılması</a:t>
            </a:r>
            <a:br>
              <a:rPr lang="tr-TR" sz="3400" dirty="0"/>
            </a:br>
            <a:r>
              <a:rPr lang="tr-TR" sz="3400" dirty="0"/>
              <a:t>2026</a:t>
            </a:r>
            <a:endParaRPr dirty="0"/>
          </a:p>
        </p:txBody>
      </p:sp>
      <p:sp>
        <p:nvSpPr>
          <p:cNvPr id="134" name="Google Shape;134;p1"/>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 name="Google Shape;135;p1"/>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acab2e15d4_0_7"/>
          <p:cNvSpPr txBox="1">
            <a:spLocks noGrp="1"/>
          </p:cNvSpPr>
          <p:nvPr>
            <p:ph type="title"/>
          </p:nvPr>
        </p:nvSpPr>
        <p:spPr>
          <a:xfrm>
            <a:off x="1115575" y="548647"/>
            <a:ext cx="10168200" cy="79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MCV</a:t>
            </a:r>
            <a:endParaRPr/>
          </a:p>
        </p:txBody>
      </p:sp>
      <p:sp>
        <p:nvSpPr>
          <p:cNvPr id="232" name="Google Shape;232;g2acab2e15d4_0_7"/>
          <p:cNvSpPr txBox="1">
            <a:spLocks noGrp="1"/>
          </p:cNvSpPr>
          <p:nvPr>
            <p:ph type="body" idx="1"/>
          </p:nvPr>
        </p:nvSpPr>
        <p:spPr>
          <a:xfrm>
            <a:off x="1115575" y="2146200"/>
            <a:ext cx="10168200" cy="43911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tr-TR"/>
              <a:t>Ortalama korpusküler hacim (MCV), RBC'lerin ortalama hacmidir (boyut). </a:t>
            </a:r>
            <a:endParaRPr/>
          </a:p>
          <a:p>
            <a:pPr marL="457200" lvl="0" indent="-342900" algn="l" rtl="0">
              <a:spcBef>
                <a:spcPts val="0"/>
              </a:spcBef>
              <a:spcAft>
                <a:spcPts val="0"/>
              </a:spcAft>
              <a:buSzPts val="1800"/>
              <a:buChar char="❏"/>
            </a:pPr>
            <a:r>
              <a:rPr lang="tr-TR"/>
              <a:t>Otomatik hücre sayaçlarında ölçülebilir veya hesaplanabilir </a:t>
            </a:r>
            <a:endParaRPr/>
          </a:p>
          <a:p>
            <a:pPr marL="457200" lvl="0" indent="-342900" algn="l" rtl="0">
              <a:spcBef>
                <a:spcPts val="0"/>
              </a:spcBef>
              <a:spcAft>
                <a:spcPts val="0"/>
              </a:spcAft>
              <a:buSzPts val="1800"/>
              <a:buChar char="❏"/>
            </a:pPr>
            <a:r>
              <a:rPr lang="tr-TR"/>
              <a:t>(femtolitre cinsinden MCV [fL] = 10 x HCT [yüzde olarak] ÷ RBC [milyon/mikroL cinsinden]). </a:t>
            </a:r>
            <a:endParaRPr/>
          </a:p>
          <a:p>
            <a:pPr marL="457200" lvl="0" indent="-342900" algn="l" rtl="0">
              <a:spcBef>
                <a:spcPts val="0"/>
              </a:spcBef>
              <a:spcAft>
                <a:spcPts val="0"/>
              </a:spcAft>
              <a:buSzPts val="1800"/>
              <a:buChar char="❏"/>
            </a:pPr>
            <a:r>
              <a:rPr lang="tr-TR"/>
              <a:t>Normal aralıkta MCV'li RBC'ler, periferik kan smearındaki normal bir lenfositin çekirdeğiyle kabaca aynı çaptadır. </a:t>
            </a:r>
            <a:endParaRPr/>
          </a:p>
          <a:p>
            <a:pPr marL="457200" lvl="0" indent="-342900" algn="l" rtl="0">
              <a:spcBef>
                <a:spcPts val="0"/>
              </a:spcBef>
              <a:spcAft>
                <a:spcPts val="0"/>
              </a:spcAft>
              <a:buSzPts val="1800"/>
              <a:buChar char="❏"/>
            </a:pPr>
            <a:r>
              <a:rPr lang="tr-TR"/>
              <a:t>Anemi, MCV'nin düşük, normal veya yüksek olup olmadığına göre sınıflandırılabilir.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acab2e15d4_0_14"/>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lnSpc>
                <a:spcPct val="110000"/>
              </a:lnSpc>
              <a:spcBef>
                <a:spcPts val="1000"/>
              </a:spcBef>
              <a:spcAft>
                <a:spcPts val="0"/>
              </a:spcAft>
              <a:buClr>
                <a:schemeClr val="dk1"/>
              </a:buClr>
              <a:buSzPts val="1100"/>
              <a:buFont typeface="Arial"/>
              <a:buNone/>
            </a:pPr>
            <a:r>
              <a:rPr lang="tr-TR" sz="3600">
                <a:solidFill>
                  <a:srgbClr val="232323"/>
                </a:solidFill>
              </a:rPr>
              <a:t>MCH</a:t>
            </a:r>
            <a:endParaRPr sz="3600"/>
          </a:p>
        </p:txBody>
      </p:sp>
      <p:sp>
        <p:nvSpPr>
          <p:cNvPr id="239" name="Google Shape;239;g2acab2e15d4_0_14"/>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232323"/>
              </a:buClr>
              <a:buSzPts val="1800"/>
              <a:buChar char="❏"/>
            </a:pPr>
            <a:r>
              <a:rPr lang="tr-TR">
                <a:solidFill>
                  <a:srgbClr val="232323"/>
                </a:solidFill>
                <a:highlight>
                  <a:srgbClr val="FFFFFF"/>
                </a:highlight>
              </a:rPr>
              <a:t>Ortalama korpusküler hemoglobin (MCH), bir RBC'deki ortalama hemoglobin içeriğidir.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Hesaplanır (MCH pikogram [pg]/hücre = hemoglobin [g/dL cinsinden] x 10 ÷ RBC [milyon/mikroL cinsinden]).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Düşük bir MCH, tipik olarak, periferik yaymada "hipokromi"yi tanımlayan periferik yaymadaki  (RBC çapının üçte birinden fazla) RBC'lerde genişlemiş bir merkezi solgunluk alanına yansır.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Bu durum demir eksikliği ve talasemide görülebilir.</a:t>
            </a:r>
            <a:endParaRPr/>
          </a:p>
        </p:txBody>
      </p:sp>
      <p:pic>
        <p:nvPicPr>
          <p:cNvPr id="240" name="Google Shape;240;g2acab2e15d4_0_14"/>
          <p:cNvPicPr preferRelativeResize="0"/>
          <p:nvPr/>
        </p:nvPicPr>
        <p:blipFill>
          <a:blip r:embed="rId3">
            <a:alphaModFix/>
          </a:blip>
          <a:stretch>
            <a:fillRect/>
          </a:stretch>
        </p:blipFill>
        <p:spPr>
          <a:xfrm>
            <a:off x="2639575" y="79925"/>
            <a:ext cx="7244498" cy="182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acab2e15d4_0_23"/>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MCHC</a:t>
            </a:r>
            <a:endParaRPr/>
          </a:p>
        </p:txBody>
      </p:sp>
      <p:sp>
        <p:nvSpPr>
          <p:cNvPr id="247" name="Google Shape;247;g2acab2e15d4_0_23"/>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232323"/>
              </a:buClr>
              <a:buSzPts val="1800"/>
              <a:buChar char="❏"/>
            </a:pPr>
            <a:r>
              <a:rPr lang="tr-TR">
                <a:solidFill>
                  <a:srgbClr val="232323"/>
                </a:solidFill>
                <a:highlight>
                  <a:srgbClr val="FFFFFF"/>
                </a:highlight>
              </a:rPr>
              <a:t>Ortalama korpusküler hemoglobin konsantrasyonu (MCHC), RBC başına ortalama hemoglobin konsantrasyonudur.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(MCHC Gram [g]/dL = hemoglobin [g/dL] cinsinden] x 100 ÷ HCT [yüzde]) olarak hesaplanır.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Çok düşük MCHC değerleri, demir eksikliği anemisi için tipiktir ve çok yüksek MCHC değerleri tipik olarak sferositozu veya RBC aglütinasyonunu yansıtır.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Bu bulguların ayırt edilmesinde periferik kan smearının incelenmesi yardımcı olur.</a:t>
            </a:r>
            <a:endParaRPr/>
          </a:p>
        </p:txBody>
      </p:sp>
      <p:pic>
        <p:nvPicPr>
          <p:cNvPr id="248" name="Google Shape;248;g2acab2e15d4_0_23"/>
          <p:cNvPicPr preferRelativeResize="0"/>
          <p:nvPr/>
        </p:nvPicPr>
        <p:blipFill>
          <a:blip r:embed="rId3">
            <a:alphaModFix/>
          </a:blip>
          <a:stretch>
            <a:fillRect/>
          </a:stretch>
        </p:blipFill>
        <p:spPr>
          <a:xfrm>
            <a:off x="3124750" y="262625"/>
            <a:ext cx="7474724" cy="150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acab2e15d4_0_32"/>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RDW:</a:t>
            </a:r>
            <a:r>
              <a:rPr lang="tr-TR" sz="2400"/>
              <a:t> </a:t>
            </a:r>
            <a:r>
              <a:rPr lang="tr-TR" sz="2400">
                <a:solidFill>
                  <a:srgbClr val="232323"/>
                </a:solidFill>
                <a:highlight>
                  <a:srgbClr val="FFFFFF"/>
                </a:highlight>
              </a:rPr>
              <a:t>Kırmızı hücre dağılım genişliği </a:t>
            </a:r>
            <a:endParaRPr sz="2400"/>
          </a:p>
        </p:txBody>
      </p:sp>
      <p:sp>
        <p:nvSpPr>
          <p:cNvPr id="255" name="Google Shape;255;g2acab2e15d4_0_32"/>
          <p:cNvSpPr txBox="1">
            <a:spLocks noGrp="1"/>
          </p:cNvSpPr>
          <p:nvPr>
            <p:ph type="body" idx="1"/>
          </p:nvPr>
        </p:nvSpPr>
        <p:spPr>
          <a:xfrm>
            <a:off x="1115575" y="2190225"/>
            <a:ext cx="10168200" cy="4264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232323"/>
              </a:buClr>
              <a:buSzPts val="1800"/>
              <a:buChar char="❏"/>
            </a:pPr>
            <a:r>
              <a:rPr lang="tr-TR">
                <a:solidFill>
                  <a:srgbClr val="232323"/>
                </a:solidFill>
                <a:highlight>
                  <a:srgbClr val="FFFFFF"/>
                </a:highlight>
              </a:rPr>
              <a:t>Kırmızı hücre dağılım genişliği (RDW), periferik kan smearındaki anizositoz derecesine yansıyan RBC boyutundaki değişimin bir ölçüsüdür. </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a:solidFill>
                  <a:srgbClr val="232323"/>
                </a:solidFill>
                <a:highlight>
                  <a:srgbClr val="FFFFFF"/>
                </a:highlight>
              </a:rPr>
              <a:t>RDW, kırmızı hücre hacim dağılımının varyasyon katsayısı (CV) olarak hesaplanır (RDW = [standart sapma/MCV] x 100).</a:t>
            </a:r>
            <a:endParaRPr>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sz="1800">
                <a:solidFill>
                  <a:srgbClr val="232323"/>
                </a:solidFill>
                <a:highlight>
                  <a:srgbClr val="FFFFFF"/>
                </a:highlight>
              </a:rPr>
              <a:t>Yüksek bir RDW, RBC boyutlarında büyük bir varyasyon anlamına gelir ve düşük bir RDW, daha homojen bir RBC popülasyonu anlamına gelir. </a:t>
            </a:r>
            <a:endParaRPr sz="1800">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sz="1800">
                <a:solidFill>
                  <a:srgbClr val="232323"/>
                </a:solidFill>
                <a:highlight>
                  <a:srgbClr val="FFFFFF"/>
                </a:highlight>
              </a:rPr>
              <a:t>Demir eksikliği, B12 vitamini veya folat eksikliği, miyelodisplastik sendrom (MDS) ve hemoglobinopatiler dahil olmak üzere bir dizi anemide ve ayrıca transfüzyon alan anemili hastalarda yüksek bir RDW görülebilir. </a:t>
            </a:r>
            <a:endParaRPr sz="1800">
              <a:solidFill>
                <a:srgbClr val="232323"/>
              </a:solidFill>
              <a:highlight>
                <a:srgbClr val="FFFFFF"/>
              </a:highlight>
            </a:endParaRPr>
          </a:p>
          <a:p>
            <a:pPr marL="457200" lvl="0" indent="-342900" algn="l" rtl="0">
              <a:spcBef>
                <a:spcPts val="0"/>
              </a:spcBef>
              <a:spcAft>
                <a:spcPts val="0"/>
              </a:spcAft>
              <a:buClr>
                <a:srgbClr val="232323"/>
              </a:buClr>
              <a:buSzPts val="1800"/>
              <a:buChar char="❏"/>
            </a:pPr>
            <a:r>
              <a:rPr lang="tr-TR" sz="1800">
                <a:solidFill>
                  <a:srgbClr val="232323"/>
                </a:solidFill>
                <a:highlight>
                  <a:srgbClr val="FFFFFF"/>
                </a:highlight>
              </a:rPr>
              <a:t>Periferik kan smear'ın gözden geçirilmesi genellikle nedeni belirlemede yardımcı olur.</a:t>
            </a:r>
            <a:endParaRPr sz="1800">
              <a:solidFill>
                <a:srgbClr val="23232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9"/>
        <p:cNvGrpSpPr/>
        <p:nvPr/>
      </p:nvGrpSpPr>
      <p:grpSpPr>
        <a:xfrm>
          <a:off x="0" y="0"/>
          <a:ext cx="0" cy="0"/>
          <a:chOff x="0" y="0"/>
          <a:chExt cx="0" cy="0"/>
        </a:xfrm>
      </p:grpSpPr>
      <p:sp>
        <p:nvSpPr>
          <p:cNvPr id="260" name="Google Shape;260;p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 name="Google Shape;261;p8"/>
          <p:cNvPicPr preferRelativeResize="0"/>
          <p:nvPr/>
        </p:nvPicPr>
        <p:blipFill rotWithShape="1">
          <a:blip r:embed="rId3">
            <a:alphaModFix/>
          </a:blip>
          <a:srcRect t="2334" r="1" b="16115"/>
          <a:stretch/>
        </p:blipFill>
        <p:spPr>
          <a:xfrm>
            <a:off x="3729228" y="10"/>
            <a:ext cx="8462772" cy="6857990"/>
          </a:xfrm>
          <a:prstGeom prst="rect">
            <a:avLst/>
          </a:prstGeom>
          <a:noFill/>
          <a:ln>
            <a:noFill/>
          </a:ln>
        </p:spPr>
      </p:pic>
      <p:sp>
        <p:nvSpPr>
          <p:cNvPr id="262" name="Google Shape;262;p8"/>
          <p:cNvSpPr/>
          <p:nvPr/>
        </p:nvSpPr>
        <p:spPr>
          <a:xfrm>
            <a:off x="2" y="0"/>
            <a:ext cx="9756601" cy="6858000"/>
          </a:xfrm>
          <a:prstGeom prst="rect">
            <a:avLst/>
          </a:prstGeom>
          <a:gradFill>
            <a:gsLst>
              <a:gs pos="0">
                <a:srgbClr val="000000">
                  <a:alpha val="0"/>
                </a:srgbClr>
              </a:gs>
              <a:gs pos="19000">
                <a:srgbClr val="000000">
                  <a:alpha val="37647"/>
                </a:srgbClr>
              </a:gs>
              <a:gs pos="35000">
                <a:srgbClr val="000000">
                  <a:alpha val="77647"/>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 name="Google Shape;263;p8"/>
          <p:cNvSpPr txBox="1">
            <a:spLocks noGrp="1"/>
          </p:cNvSpPr>
          <p:nvPr>
            <p:ph type="title"/>
          </p:nvPr>
        </p:nvSpPr>
        <p:spPr>
          <a:xfrm>
            <a:off x="371094" y="1161288"/>
            <a:ext cx="3438144"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800"/>
              <a:buFont typeface="Arial"/>
              <a:buNone/>
            </a:pPr>
            <a:r>
              <a:rPr lang="tr-TR" sz="2800"/>
              <a:t>Normal Eritrosit Morfolojisi:</a:t>
            </a:r>
            <a:endParaRPr/>
          </a:p>
        </p:txBody>
      </p:sp>
      <p:sp>
        <p:nvSpPr>
          <p:cNvPr id="264" name="Google Shape;264;p8"/>
          <p:cNvSpPr/>
          <p:nvPr/>
        </p:nvSpPr>
        <p:spPr>
          <a:xfrm rot="5400000">
            <a:off x="662559" y="605790"/>
            <a:ext cx="73152"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a:off x="428244" y="2443480"/>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6" name="Google Shape;266;p8"/>
          <p:cNvSpPr txBox="1">
            <a:spLocks noGrp="1"/>
          </p:cNvSpPr>
          <p:nvPr>
            <p:ph type="body" idx="1"/>
          </p:nvPr>
        </p:nvSpPr>
        <p:spPr>
          <a:xfrm>
            <a:off x="371094" y="2718054"/>
            <a:ext cx="4380788" cy="320725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lt1"/>
              </a:buClr>
              <a:buSzPts val="2400"/>
              <a:buFont typeface="Noto Sans Symbols"/>
              <a:buChar char="❑"/>
            </a:pPr>
            <a:r>
              <a:rPr lang="tr-TR"/>
              <a:t>Kırmızı hücrenin 1 / 3'ünün soluk veya hemoglobin içermediği bir halka şekli ile karakterize edilir. </a:t>
            </a:r>
            <a:endParaRPr/>
          </a:p>
          <a:p>
            <a:pPr marL="228600" lvl="0" indent="-228600" algn="l" rtl="0">
              <a:lnSpc>
                <a:spcPct val="110000"/>
              </a:lnSpc>
              <a:spcBef>
                <a:spcPts val="1000"/>
              </a:spcBef>
              <a:spcAft>
                <a:spcPts val="0"/>
              </a:spcAft>
              <a:buClr>
                <a:schemeClr val="lt1"/>
              </a:buClr>
              <a:buSzPts val="2400"/>
              <a:buFont typeface="Noto Sans Symbols"/>
              <a:buChar char="❑"/>
            </a:pPr>
            <a:r>
              <a:rPr lang="tr-TR"/>
              <a:t>Bu, periferik yaymada değerlendirilir.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0"/>
        <p:cNvGrpSpPr/>
        <p:nvPr/>
      </p:nvGrpSpPr>
      <p:grpSpPr>
        <a:xfrm>
          <a:off x="0" y="0"/>
          <a:ext cx="0" cy="0"/>
          <a:chOff x="0" y="0"/>
          <a:chExt cx="0" cy="0"/>
        </a:xfrm>
      </p:grpSpPr>
      <p:sp>
        <p:nvSpPr>
          <p:cNvPr id="271" name="Google Shape;271;p9"/>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2" name="Google Shape;272;p9"/>
          <p:cNvSpPr/>
          <p:nvPr/>
        </p:nvSpPr>
        <p:spPr>
          <a:xfrm rot="10800000" flipH="1">
            <a:off x="578652" y="4501201"/>
            <a:ext cx="11034696" cy="18288"/>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3" name="Google Shape;273;p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4" name="Google Shape;274;p9" descr="Nöroloji kliniğinde insan beyninin taraması"/>
          <p:cNvPicPr preferRelativeResize="0"/>
          <p:nvPr/>
        </p:nvPicPr>
        <p:blipFill rotWithShape="1">
          <a:blip r:embed="rId3">
            <a:alphaModFix/>
          </a:blip>
          <a:srcRect l="5200"/>
          <a:stretch/>
        </p:blipFill>
        <p:spPr>
          <a:xfrm>
            <a:off x="3523488" y="437057"/>
            <a:ext cx="8668512" cy="6857990"/>
          </a:xfrm>
          <a:prstGeom prst="rect">
            <a:avLst/>
          </a:prstGeom>
          <a:noFill/>
          <a:ln>
            <a:noFill/>
          </a:ln>
        </p:spPr>
      </p:pic>
      <p:sp>
        <p:nvSpPr>
          <p:cNvPr id="275" name="Google Shape;275;p9"/>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9"/>
          <p:cNvSpPr txBox="1">
            <a:spLocks noGrp="1"/>
          </p:cNvSpPr>
          <p:nvPr>
            <p:ph type="title"/>
          </p:nvPr>
        </p:nvSpPr>
        <p:spPr>
          <a:xfrm>
            <a:off x="2657926" y="437057"/>
            <a:ext cx="4023360" cy="6698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tr-TR" b="0"/>
              <a:t>Sınıflama</a:t>
            </a:r>
            <a:endParaRPr/>
          </a:p>
        </p:txBody>
      </p:sp>
      <p:sp>
        <p:nvSpPr>
          <p:cNvPr id="277" name="Google Shape;277;p9"/>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9"/>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9" name="Google Shape;279;p9"/>
          <p:cNvSpPr/>
          <p:nvPr/>
        </p:nvSpPr>
        <p:spPr>
          <a:xfrm>
            <a:off x="833073" y="1300021"/>
            <a:ext cx="722525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lt1"/>
                </a:solidFill>
                <a:latin typeface="Arial"/>
                <a:ea typeface="Arial"/>
                <a:cs typeface="Arial"/>
                <a:sym typeface="Arial"/>
              </a:rPr>
              <a:t>Aneminin nedenleri etiyoloji veya morfolojiye göre sınıflandırılabilir.</a:t>
            </a:r>
            <a:r>
              <a:rPr lang="tr-TR" sz="1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pic>
        <p:nvPicPr>
          <p:cNvPr id="280" name="Google Shape;280;p9" descr="metin içeren bir resim&#10;&#10;Açıklama otomatik olarak oluşturuldu"/>
          <p:cNvPicPr preferRelativeResize="0"/>
          <p:nvPr/>
        </p:nvPicPr>
        <p:blipFill rotWithShape="1">
          <a:blip r:embed="rId4">
            <a:alphaModFix/>
          </a:blip>
          <a:srcRect/>
          <a:stretch/>
        </p:blipFill>
        <p:spPr>
          <a:xfrm>
            <a:off x="791360" y="2406929"/>
            <a:ext cx="6107579" cy="3578178"/>
          </a:xfrm>
          <a:prstGeom prst="rect">
            <a:avLst/>
          </a:prstGeom>
          <a:noFill/>
          <a:ln>
            <a:noFill/>
          </a:ln>
        </p:spPr>
      </p:pic>
      <p:sp>
        <p:nvSpPr>
          <p:cNvPr id="281" name="Google Shape;281;p9"/>
          <p:cNvSpPr/>
          <p:nvPr/>
        </p:nvSpPr>
        <p:spPr>
          <a:xfrm>
            <a:off x="1185117" y="4736892"/>
            <a:ext cx="1902857" cy="674557"/>
          </a:xfrm>
          <a:prstGeom prst="roundRect">
            <a:avLst>
              <a:gd name="adj" fmla="val 16667"/>
            </a:avLst>
          </a:prstGeom>
          <a:solidFill>
            <a:schemeClr val="accent1"/>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Etiyolojik</a:t>
            </a:r>
            <a:endParaRPr/>
          </a:p>
        </p:txBody>
      </p:sp>
      <p:sp>
        <p:nvSpPr>
          <p:cNvPr id="282" name="Google Shape;282;p9"/>
          <p:cNvSpPr/>
          <p:nvPr/>
        </p:nvSpPr>
        <p:spPr>
          <a:xfrm>
            <a:off x="4503639" y="4736892"/>
            <a:ext cx="1942131" cy="674557"/>
          </a:xfrm>
          <a:prstGeom prst="roundRect">
            <a:avLst>
              <a:gd name="adj" fmla="val 16667"/>
            </a:avLst>
          </a:prstGeom>
          <a:solidFill>
            <a:srgbClr val="00B050"/>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Morfolojik</a:t>
            </a:r>
            <a:endParaRPr/>
          </a:p>
        </p:txBody>
      </p:sp>
      <p:sp>
        <p:nvSpPr>
          <p:cNvPr id="283" name="Google Shape;283;p9"/>
          <p:cNvSpPr/>
          <p:nvPr/>
        </p:nvSpPr>
        <p:spPr>
          <a:xfrm>
            <a:off x="2852791" y="2782161"/>
            <a:ext cx="1974042" cy="905420"/>
          </a:xfrm>
          <a:prstGeom prst="roundRect">
            <a:avLst>
              <a:gd name="adj" fmla="val 16667"/>
            </a:avLst>
          </a:prstGeom>
          <a:solidFill>
            <a:schemeClr val="accent4"/>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Aneminin Sınıflandırılması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1115568" y="548640"/>
            <a:ext cx="10168128" cy="6505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Aneminin Morfolojik Sınıflandırması</a:t>
            </a:r>
            <a:endParaRPr/>
          </a:p>
        </p:txBody>
      </p:sp>
      <p:grpSp>
        <p:nvGrpSpPr>
          <p:cNvPr id="290" name="Google Shape;290;p10"/>
          <p:cNvGrpSpPr/>
          <p:nvPr/>
        </p:nvGrpSpPr>
        <p:grpSpPr>
          <a:xfrm>
            <a:off x="1115568" y="3716623"/>
            <a:ext cx="10168126" cy="1906524"/>
            <a:chOff x="0" y="893826"/>
            <a:chExt cx="10168126" cy="1906524"/>
          </a:xfrm>
        </p:grpSpPr>
        <p:sp>
          <p:nvSpPr>
            <p:cNvPr id="291" name="Google Shape;291;p10"/>
            <p:cNvSpPr/>
            <p:nvPr/>
          </p:nvSpPr>
          <p:spPr>
            <a:xfrm>
              <a:off x="0" y="893826"/>
              <a:ext cx="3177539" cy="1906524"/>
            </a:xfrm>
            <a:prstGeom prst="rect">
              <a:avLst/>
            </a:prstGeom>
            <a:solidFill>
              <a:srgbClr val="0696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txBox="1"/>
            <p:nvPr/>
          </p:nvSpPr>
          <p:spPr>
            <a:xfrm>
              <a:off x="0" y="893826"/>
              <a:ext cx="3177539" cy="1906524"/>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tr-TR" sz="4400">
                  <a:solidFill>
                    <a:schemeClr val="lt1"/>
                  </a:solidFill>
                  <a:latin typeface="Arial"/>
                  <a:ea typeface="Arial"/>
                  <a:cs typeface="Arial"/>
                  <a:sym typeface="Arial"/>
                </a:rPr>
                <a:t>Mikrositik</a:t>
              </a:r>
              <a:endParaRPr sz="4400">
                <a:solidFill>
                  <a:schemeClr val="lt1"/>
                </a:solidFill>
                <a:latin typeface="Arial"/>
                <a:ea typeface="Arial"/>
                <a:cs typeface="Arial"/>
                <a:sym typeface="Arial"/>
              </a:endParaRPr>
            </a:p>
          </p:txBody>
        </p:sp>
        <p:sp>
          <p:nvSpPr>
            <p:cNvPr id="293" name="Google Shape;293;p10"/>
            <p:cNvSpPr/>
            <p:nvPr/>
          </p:nvSpPr>
          <p:spPr>
            <a:xfrm>
              <a:off x="3495294" y="893826"/>
              <a:ext cx="3177539" cy="1906524"/>
            </a:xfrm>
            <a:prstGeom prst="rect">
              <a:avLst/>
            </a:prstGeom>
            <a:solidFill>
              <a:srgbClr val="91C30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txBox="1"/>
            <p:nvPr/>
          </p:nvSpPr>
          <p:spPr>
            <a:xfrm>
              <a:off x="3495294" y="893826"/>
              <a:ext cx="3177539" cy="1906524"/>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tr-TR" sz="4400">
                  <a:solidFill>
                    <a:schemeClr val="lt1"/>
                  </a:solidFill>
                  <a:latin typeface="Arial"/>
                  <a:ea typeface="Arial"/>
                  <a:cs typeface="Arial"/>
                  <a:sym typeface="Arial"/>
                </a:rPr>
                <a:t>Normositik</a:t>
              </a:r>
              <a:endParaRPr sz="4400">
                <a:solidFill>
                  <a:schemeClr val="lt1"/>
                </a:solidFill>
                <a:latin typeface="Arial"/>
                <a:ea typeface="Arial"/>
                <a:cs typeface="Arial"/>
                <a:sym typeface="Arial"/>
              </a:endParaRPr>
            </a:p>
          </p:txBody>
        </p:sp>
        <p:sp>
          <p:nvSpPr>
            <p:cNvPr id="295" name="Google Shape;295;p10"/>
            <p:cNvSpPr/>
            <p:nvPr/>
          </p:nvSpPr>
          <p:spPr>
            <a:xfrm>
              <a:off x="6990587" y="893826"/>
              <a:ext cx="3177539" cy="1906524"/>
            </a:xfrm>
            <a:prstGeom prst="rect">
              <a:avLst/>
            </a:prstGeom>
            <a:solidFill>
              <a:srgbClr val="E745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0"/>
            <p:cNvSpPr txBox="1"/>
            <p:nvPr/>
          </p:nvSpPr>
          <p:spPr>
            <a:xfrm>
              <a:off x="6990587" y="893826"/>
              <a:ext cx="3177539" cy="1906524"/>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tr-TR" sz="4400">
                  <a:solidFill>
                    <a:schemeClr val="lt1"/>
                  </a:solidFill>
                  <a:latin typeface="Arial"/>
                  <a:ea typeface="Arial"/>
                  <a:cs typeface="Arial"/>
                  <a:sym typeface="Arial"/>
                </a:rPr>
                <a:t>Makrositik</a:t>
              </a:r>
              <a:endParaRPr sz="4400">
                <a:solidFill>
                  <a:schemeClr val="lt1"/>
                </a:solidFill>
                <a:latin typeface="Arial"/>
                <a:ea typeface="Arial"/>
                <a:cs typeface="Arial"/>
                <a:sym typeface="Arial"/>
              </a:endParaRPr>
            </a:p>
          </p:txBody>
        </p:sp>
      </p:grpSp>
      <p:sp>
        <p:nvSpPr>
          <p:cNvPr id="297" name="Google Shape;297;p10"/>
          <p:cNvSpPr/>
          <p:nvPr/>
        </p:nvSpPr>
        <p:spPr>
          <a:xfrm>
            <a:off x="1115568" y="1410840"/>
            <a:ext cx="106367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a:solidFill>
                  <a:schemeClr val="dk1"/>
                </a:solidFill>
                <a:latin typeface="Arial"/>
                <a:ea typeface="Arial"/>
                <a:cs typeface="Arial"/>
                <a:sym typeface="Arial"/>
              </a:rPr>
              <a:t>Morfolojik yaklaşım, anemiyi eritrositlerin boyutuna göre sınıflandırır.</a:t>
            </a:r>
            <a:r>
              <a:rPr lang="tr-TR" sz="18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298" name="Google Shape;298;p10"/>
          <p:cNvSpPr/>
          <p:nvPr/>
        </p:nvSpPr>
        <p:spPr>
          <a:xfrm>
            <a:off x="2105659" y="2822797"/>
            <a:ext cx="747305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b="1">
                <a:solidFill>
                  <a:schemeClr val="dk1"/>
                </a:solidFill>
                <a:latin typeface="Arial"/>
                <a:ea typeface="Arial"/>
                <a:cs typeface="Arial"/>
                <a:sym typeface="Arial"/>
              </a:rPr>
              <a:t>Bu yaklaşım anemiyi üç gruba ayırır:</a:t>
            </a:r>
            <a:r>
              <a:rPr lang="tr-TR" sz="1800" b="1">
                <a:solidFill>
                  <a:schemeClr val="dk1"/>
                </a:solidFill>
                <a:latin typeface="Arial"/>
                <a:ea typeface="Arial"/>
                <a:cs typeface="Arial"/>
                <a:sym typeface="Arial"/>
              </a:rPr>
              <a:t> </a:t>
            </a:r>
            <a:endParaRPr sz="2800" b="1">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Mikrositik Anemiler</a:t>
            </a:r>
            <a:br>
              <a:rPr lang="tr-TR" sz="3600"/>
            </a:br>
            <a:endParaRPr sz="3600"/>
          </a:p>
        </p:txBody>
      </p:sp>
      <p:sp>
        <p:nvSpPr>
          <p:cNvPr id="304" name="Google Shape;304;p11"/>
          <p:cNvSpPr txBox="1">
            <a:spLocks noGrp="1"/>
          </p:cNvSpPr>
          <p:nvPr>
            <p:ph type="body" idx="1"/>
          </p:nvPr>
        </p:nvSpPr>
        <p:spPr>
          <a:xfrm>
            <a:off x="1115568" y="1379095"/>
            <a:ext cx="10168128" cy="527653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000"/>
              <a:buChar char="•"/>
            </a:pPr>
            <a:r>
              <a:rPr lang="tr-TR" sz="2000"/>
              <a:t>MCV &lt;80 fL olduğunda anemi mikrositik olarak tanımlanır. </a:t>
            </a:r>
            <a:endParaRPr/>
          </a:p>
          <a:p>
            <a:pPr marL="228600" lvl="0" indent="-228600" algn="l" rtl="0">
              <a:lnSpc>
                <a:spcPct val="110000"/>
              </a:lnSpc>
              <a:spcBef>
                <a:spcPts val="1000"/>
              </a:spcBef>
              <a:spcAft>
                <a:spcPts val="0"/>
              </a:spcAft>
              <a:buClr>
                <a:schemeClr val="dk1"/>
              </a:buClr>
              <a:buSzPts val="2000"/>
              <a:buChar char="•"/>
            </a:pPr>
            <a:r>
              <a:rPr lang="tr-TR" sz="2000"/>
              <a:t>Mikrositik anemi genellikle ortalama korpüsküler hemoglobin konsantrasyonunda (MCHC) bir azalma ile ilişkilidir ve bu da soluk (hipokromik) kırmızı kan hücrelerinin ortaya çıkmasına neden olur. </a:t>
            </a:r>
            <a:endParaRPr/>
          </a:p>
          <a:p>
            <a:pPr marL="228600" lvl="0" indent="-228600" algn="l" rtl="0">
              <a:lnSpc>
                <a:spcPct val="110000"/>
              </a:lnSpc>
              <a:spcBef>
                <a:spcPts val="1000"/>
              </a:spcBef>
              <a:spcAft>
                <a:spcPts val="0"/>
              </a:spcAft>
              <a:buClr>
                <a:schemeClr val="dk1"/>
              </a:buClr>
              <a:buSzPts val="2000"/>
              <a:buChar char="•"/>
            </a:pPr>
            <a:r>
              <a:rPr lang="tr-TR" sz="2000"/>
              <a:t>Mikrositik aneminin en yaygın nedeni demir eksikliği anemisidir (IDA). Bu, demir çalışmaları (transferrin ve serum demiri) ve serum ferritin ile değerlendirilebilir. </a:t>
            </a:r>
            <a:endParaRPr/>
          </a:p>
          <a:p>
            <a:pPr marL="228600" lvl="0" indent="-228600" algn="l" rtl="0">
              <a:lnSpc>
                <a:spcPct val="110000"/>
              </a:lnSpc>
              <a:spcBef>
                <a:spcPts val="1000"/>
              </a:spcBef>
              <a:spcAft>
                <a:spcPts val="0"/>
              </a:spcAft>
              <a:buClr>
                <a:schemeClr val="dk1"/>
              </a:buClr>
              <a:buSzPts val="2000"/>
              <a:buChar char="•"/>
            </a:pPr>
            <a:r>
              <a:rPr lang="tr-TR" sz="2000" b="1">
                <a:highlight>
                  <a:srgbClr val="FFFF00"/>
                </a:highlight>
              </a:rPr>
              <a:t>Mikrositik aneminin diğer önemli nedenleri şunlardır: </a:t>
            </a:r>
            <a:endParaRPr/>
          </a:p>
          <a:p>
            <a:pPr marL="228600" lvl="0" indent="-228600" algn="l" rtl="0">
              <a:lnSpc>
                <a:spcPct val="110000"/>
              </a:lnSpc>
              <a:spcBef>
                <a:spcPts val="1000"/>
              </a:spcBef>
              <a:spcAft>
                <a:spcPts val="0"/>
              </a:spcAft>
              <a:buClr>
                <a:schemeClr val="dk1"/>
              </a:buClr>
              <a:buSzPts val="2000"/>
              <a:buFont typeface="Noto Sans Symbols"/>
              <a:buChar char="❑"/>
            </a:pPr>
            <a:r>
              <a:rPr lang="tr-TR" sz="2000"/>
              <a:t>Kronik hastalık anemisi (ağırlıklı olarak normositik anemiye neden olur) </a:t>
            </a:r>
            <a:endParaRPr/>
          </a:p>
          <a:p>
            <a:pPr marL="228600" lvl="0" indent="-228600" algn="l" rtl="0">
              <a:lnSpc>
                <a:spcPct val="110000"/>
              </a:lnSpc>
              <a:spcBef>
                <a:spcPts val="1000"/>
              </a:spcBef>
              <a:spcAft>
                <a:spcPts val="0"/>
              </a:spcAft>
              <a:buClr>
                <a:schemeClr val="dk1"/>
              </a:buClr>
              <a:buSzPts val="2000"/>
              <a:buFont typeface="Noto Sans Symbols"/>
              <a:buChar char="❑"/>
            </a:pPr>
            <a:r>
              <a:rPr lang="tr-TR" sz="2000"/>
              <a:t>Talasemi </a:t>
            </a:r>
            <a:endParaRPr/>
          </a:p>
          <a:p>
            <a:pPr marL="228600" lvl="0" indent="-228600" algn="l" rtl="0">
              <a:lnSpc>
                <a:spcPct val="110000"/>
              </a:lnSpc>
              <a:spcBef>
                <a:spcPts val="1000"/>
              </a:spcBef>
              <a:spcAft>
                <a:spcPts val="0"/>
              </a:spcAft>
              <a:buClr>
                <a:schemeClr val="dk1"/>
              </a:buClr>
              <a:buSzPts val="2000"/>
              <a:buFont typeface="Noto Sans Symbols"/>
              <a:buChar char="❑"/>
            </a:pPr>
            <a:r>
              <a:rPr lang="tr-TR" sz="2000"/>
              <a:t>Diğer hemoglobinopatiler </a:t>
            </a:r>
            <a:endParaRPr/>
          </a:p>
          <a:p>
            <a:pPr marL="228600" lvl="0" indent="-228600" algn="l" rtl="0">
              <a:lnSpc>
                <a:spcPct val="110000"/>
              </a:lnSpc>
              <a:spcBef>
                <a:spcPts val="1000"/>
              </a:spcBef>
              <a:spcAft>
                <a:spcPts val="0"/>
              </a:spcAft>
              <a:buClr>
                <a:schemeClr val="dk1"/>
              </a:buClr>
              <a:buSzPts val="2000"/>
              <a:buFont typeface="Noto Sans Symbols"/>
              <a:buChar char="❑"/>
            </a:pPr>
            <a:r>
              <a:rPr lang="tr-TR" sz="2000"/>
              <a:t>Kurşun zehirlenmesi </a:t>
            </a:r>
            <a:endParaRPr/>
          </a:p>
          <a:p>
            <a:pPr marL="228600" lvl="0" indent="-228600" algn="l" rtl="0">
              <a:lnSpc>
                <a:spcPct val="110000"/>
              </a:lnSpc>
              <a:spcBef>
                <a:spcPts val="1000"/>
              </a:spcBef>
              <a:spcAft>
                <a:spcPts val="0"/>
              </a:spcAft>
              <a:buClr>
                <a:schemeClr val="dk1"/>
              </a:buClr>
              <a:buSzPts val="2000"/>
              <a:buFont typeface="Noto Sans Symbols"/>
              <a:buChar char="❑"/>
            </a:pPr>
            <a:r>
              <a:rPr lang="tr-TR" sz="2000"/>
              <a:t>Sideroblastik anemi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txBox="1">
            <a:spLocks noGrp="1"/>
          </p:cNvSpPr>
          <p:nvPr>
            <p:ph type="title"/>
          </p:nvPr>
        </p:nvSpPr>
        <p:spPr>
          <a:xfrm>
            <a:off x="1133156" y="853090"/>
            <a:ext cx="10168128" cy="5906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Normositik Anemiler</a:t>
            </a:r>
            <a:br>
              <a:rPr lang="tr-TR" sz="3600"/>
            </a:br>
            <a:endParaRPr sz="3600"/>
          </a:p>
        </p:txBody>
      </p:sp>
      <p:sp>
        <p:nvSpPr>
          <p:cNvPr id="310" name="Google Shape;310;p12"/>
          <p:cNvSpPr txBox="1">
            <a:spLocks noGrp="1"/>
          </p:cNvSpPr>
          <p:nvPr>
            <p:ph type="body" idx="1"/>
          </p:nvPr>
        </p:nvSpPr>
        <p:spPr>
          <a:xfrm>
            <a:off x="890716" y="1443702"/>
            <a:ext cx="10168128" cy="513698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Font typeface="Noto Sans Symbols"/>
              <a:buChar char="❑"/>
            </a:pPr>
            <a:r>
              <a:rPr lang="tr-TR" b="1"/>
              <a:t>MCV normal sınırlar (80-100 fL) içinde olduğunda anemi normositik olarak tanımlanır. </a:t>
            </a:r>
            <a:endParaRPr/>
          </a:p>
          <a:p>
            <a:pPr marL="228600" lvl="0" indent="-228600" algn="l" rtl="0">
              <a:lnSpc>
                <a:spcPct val="110000"/>
              </a:lnSpc>
              <a:spcBef>
                <a:spcPts val="1000"/>
              </a:spcBef>
              <a:spcAft>
                <a:spcPts val="0"/>
              </a:spcAft>
              <a:buClr>
                <a:schemeClr val="dk1"/>
              </a:buClr>
              <a:buSzPts val="2400"/>
              <a:buFont typeface="Noto Sans Symbols"/>
              <a:buChar char="❑"/>
            </a:pPr>
            <a:r>
              <a:rPr lang="tr-TR" b="1"/>
              <a:t>Normositik aneminin nedenleri son derece geniştir ve mikrositik veya makrositik aneminin erken aşamalarını yansıtabilir. </a:t>
            </a:r>
            <a:endParaRPr/>
          </a:p>
          <a:p>
            <a:pPr marL="228600" lvl="0" indent="-228600" algn="l" rtl="0">
              <a:lnSpc>
                <a:spcPct val="110000"/>
              </a:lnSpc>
              <a:spcBef>
                <a:spcPts val="1000"/>
              </a:spcBef>
              <a:spcAft>
                <a:spcPts val="0"/>
              </a:spcAft>
              <a:buClr>
                <a:schemeClr val="dk1"/>
              </a:buClr>
              <a:buSzPts val="2400"/>
              <a:buFont typeface="Noto Sans Symbols"/>
              <a:buChar char="❑"/>
            </a:pPr>
            <a:r>
              <a:rPr lang="tr-TR" b="1"/>
              <a:t>Anemi, sistemik bir bozukluğun ilk belirtisi olabilir. Normositik aneminin en yaygın nedenlerinden biri "kronik hastalık anemisidir».</a:t>
            </a:r>
            <a:endParaRPr/>
          </a:p>
          <a:p>
            <a:pPr marL="228600" lvl="0" indent="-228600" algn="l" rtl="0">
              <a:lnSpc>
                <a:spcPct val="110000"/>
              </a:lnSpc>
              <a:spcBef>
                <a:spcPts val="1000"/>
              </a:spcBef>
              <a:spcAft>
                <a:spcPts val="0"/>
              </a:spcAft>
              <a:buClr>
                <a:schemeClr val="dk1"/>
              </a:buClr>
              <a:buSzPts val="2400"/>
              <a:buFont typeface="Noto Sans Symbols"/>
              <a:buChar char="❑"/>
            </a:pPr>
            <a:r>
              <a:rPr lang="tr-TR" b="1"/>
              <a:t> Normositik aneminin diğer yaygın nedenleri arasında kan kaybı, böbrek hastalığı, kansere bağlı anemi ve gebelik yer alır.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Makrositik Anemi</a:t>
            </a:r>
            <a:br>
              <a:rPr lang="tr-TR" sz="3600"/>
            </a:br>
            <a:endParaRPr sz="3600"/>
          </a:p>
        </p:txBody>
      </p:sp>
      <p:sp>
        <p:nvSpPr>
          <p:cNvPr id="316" name="Google Shape;316;p13"/>
          <p:cNvSpPr txBox="1">
            <a:spLocks noGrp="1"/>
          </p:cNvSpPr>
          <p:nvPr>
            <p:ph type="body" idx="1"/>
          </p:nvPr>
        </p:nvSpPr>
        <p:spPr>
          <a:xfrm>
            <a:off x="1115568" y="1349115"/>
            <a:ext cx="10168128" cy="5396459"/>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tr-TR"/>
              <a:t>MCV&gt; 100 fL olduğunda anemi makrositik olarak tanımlanır. </a:t>
            </a:r>
            <a:endParaRPr/>
          </a:p>
          <a:p>
            <a:pPr marL="228600" lvl="0" indent="-228600" algn="l" rtl="0">
              <a:lnSpc>
                <a:spcPct val="110000"/>
              </a:lnSpc>
              <a:spcBef>
                <a:spcPts val="1000"/>
              </a:spcBef>
              <a:spcAft>
                <a:spcPts val="0"/>
              </a:spcAft>
              <a:buClr>
                <a:schemeClr val="dk1"/>
              </a:buClr>
              <a:buSzPts val="2400"/>
              <a:buChar char="•"/>
            </a:pPr>
            <a:r>
              <a:rPr lang="tr-TR"/>
              <a:t>Makrositik aneminin çok sayıda nedeni vardır, ancak genellikle folat ve / veya B12 eksikliğine ikincildir. </a:t>
            </a:r>
            <a:endParaRPr/>
          </a:p>
          <a:p>
            <a:pPr marL="228600" lvl="0" indent="-228600" algn="l" rtl="0">
              <a:lnSpc>
                <a:spcPct val="110000"/>
              </a:lnSpc>
              <a:spcBef>
                <a:spcPts val="1000"/>
              </a:spcBef>
              <a:spcAft>
                <a:spcPts val="0"/>
              </a:spcAft>
              <a:buClr>
                <a:schemeClr val="dk1"/>
              </a:buClr>
              <a:buSzPts val="2400"/>
              <a:buChar char="•"/>
            </a:pPr>
            <a:r>
              <a:rPr lang="tr-TR"/>
              <a:t>Folat ve B12 eksikliği, megaloblastik (olgunlaşmamış) makrositik anemiye ve anormal nükleik asit metabolizmasına neden olur. </a:t>
            </a:r>
            <a:endParaRPr/>
          </a:p>
          <a:p>
            <a:pPr marL="228600" lvl="0" indent="-228600" algn="l" rtl="0">
              <a:lnSpc>
                <a:spcPct val="110000"/>
              </a:lnSpc>
              <a:spcBef>
                <a:spcPts val="1000"/>
              </a:spcBef>
              <a:spcAft>
                <a:spcPts val="0"/>
              </a:spcAft>
              <a:buClr>
                <a:schemeClr val="dk1"/>
              </a:buClr>
              <a:buSzPts val="2400"/>
              <a:buChar char="•"/>
            </a:pPr>
            <a:r>
              <a:rPr lang="tr-TR"/>
              <a:t>Nükleik asit metabolizmasına müdahale eden ilaçlar da makrositik anemiye (örn. Metotreksat) neden olabilir. </a:t>
            </a:r>
            <a:endParaRPr/>
          </a:p>
          <a:p>
            <a:pPr marL="228600" lvl="0" indent="-228600" algn="l" rtl="0">
              <a:lnSpc>
                <a:spcPct val="110000"/>
              </a:lnSpc>
              <a:spcBef>
                <a:spcPts val="1000"/>
              </a:spcBef>
              <a:spcAft>
                <a:spcPts val="0"/>
              </a:spcAft>
              <a:buClr>
                <a:schemeClr val="dk1"/>
              </a:buClr>
              <a:buSzPts val="2400"/>
              <a:buChar char="•"/>
            </a:pPr>
            <a:r>
              <a:rPr lang="tr-TR"/>
              <a:t>Makrositik aneminin diğer önemli nedenleri şunlardır: </a:t>
            </a:r>
            <a:endParaRPr/>
          </a:p>
          <a:p>
            <a:pPr marL="228600" lvl="0" indent="-228600" algn="l" rtl="0">
              <a:lnSpc>
                <a:spcPct val="110000"/>
              </a:lnSpc>
              <a:spcBef>
                <a:spcPts val="1000"/>
              </a:spcBef>
              <a:spcAft>
                <a:spcPts val="0"/>
              </a:spcAft>
              <a:buClr>
                <a:schemeClr val="dk1"/>
              </a:buClr>
              <a:buSzPts val="2400"/>
              <a:buChar char="•"/>
            </a:pPr>
            <a:r>
              <a:rPr lang="tr-TR"/>
              <a:t>Alkol kötüye kullanımı Karaciğer hastalığı Hipotiroidizm Hematolojik maligniteler Retikülositoz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sp>
        <p:nvSpPr>
          <p:cNvPr id="141" name="Google Shape;141;p2"/>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 name="Google Shape;142;p2"/>
          <p:cNvSpPr/>
          <p:nvPr/>
        </p:nvSpPr>
        <p:spPr>
          <a:xfrm rot="10800000" flipH="1">
            <a:off x="578652" y="4501201"/>
            <a:ext cx="11034696" cy="18288"/>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 name="Google Shape;143;p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4" name="Google Shape;144;p2" descr="Çözelti içeren ve birinde kırmızı çözelti olan test tüpleri"/>
          <p:cNvPicPr preferRelativeResize="0"/>
          <p:nvPr/>
        </p:nvPicPr>
        <p:blipFill rotWithShape="1">
          <a:blip r:embed="rId3">
            <a:alphaModFix/>
          </a:blip>
          <a:srcRect l="15627" r="-1" b="-1"/>
          <a:stretch/>
        </p:blipFill>
        <p:spPr>
          <a:xfrm>
            <a:off x="3523488" y="10"/>
            <a:ext cx="8668512" cy="6857990"/>
          </a:xfrm>
          <a:prstGeom prst="rect">
            <a:avLst/>
          </a:prstGeom>
          <a:noFill/>
          <a:ln>
            <a:noFill/>
          </a:ln>
        </p:spPr>
      </p:pic>
      <p:sp>
        <p:nvSpPr>
          <p:cNvPr id="145" name="Google Shape;145;p2"/>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6" name="Google Shape;146;p2"/>
          <p:cNvSpPr txBox="1">
            <a:spLocks noGrp="1"/>
          </p:cNvSpPr>
          <p:nvPr>
            <p:ph type="title"/>
          </p:nvPr>
        </p:nvSpPr>
        <p:spPr>
          <a:xfrm>
            <a:off x="1511807" y="-149225"/>
            <a:ext cx="7827401" cy="11963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tr-TR" sz="4800"/>
              <a:t>Anemi Nedir?</a:t>
            </a:r>
            <a:endParaRPr/>
          </a:p>
        </p:txBody>
      </p:sp>
      <p:sp>
        <p:nvSpPr>
          <p:cNvPr id="147" name="Google Shape;147;p2"/>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148;p2"/>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 name="Google Shape;149;p2"/>
          <p:cNvSpPr/>
          <p:nvPr/>
        </p:nvSpPr>
        <p:spPr>
          <a:xfrm>
            <a:off x="481029" y="1540159"/>
            <a:ext cx="6966368"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0" i="0" u="none" strike="noStrike" cap="none">
                <a:solidFill>
                  <a:schemeClr val="lt1"/>
                </a:solidFill>
                <a:latin typeface="Arial"/>
                <a:ea typeface="Arial"/>
                <a:cs typeface="Arial"/>
                <a:sym typeface="Arial"/>
              </a:rPr>
              <a:t>Anemi, hemoglobin konsantrasyonunda (Hb), hematokritte (Hct) veya RBC sayımında azalma ile temsil edilen, dolaşımdaki kırmızı kan hücrelerinin (RBC) miktarında bir azalma olarak tanımlanır.</a:t>
            </a:r>
            <a:endParaRPr sz="2800" b="1"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tr-TR" sz="2800" b="1">
                <a:solidFill>
                  <a:schemeClr val="lt1"/>
                </a:solidFill>
                <a:latin typeface="Arial"/>
                <a:ea typeface="Arial"/>
                <a:cs typeface="Arial"/>
                <a:sym typeface="Arial"/>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Etyolojik Sınıflama</a:t>
            </a:r>
            <a:br>
              <a:rPr lang="tr-TR" sz="3600"/>
            </a:br>
            <a:endParaRPr sz="3600"/>
          </a:p>
        </p:txBody>
      </p:sp>
      <p:grpSp>
        <p:nvGrpSpPr>
          <p:cNvPr id="322" name="Google Shape;322;p14"/>
          <p:cNvGrpSpPr/>
          <p:nvPr/>
        </p:nvGrpSpPr>
        <p:grpSpPr>
          <a:xfrm>
            <a:off x="1115568" y="3368648"/>
            <a:ext cx="10168126" cy="1906524"/>
            <a:chOff x="0" y="893826"/>
            <a:chExt cx="10168126" cy="1906524"/>
          </a:xfrm>
        </p:grpSpPr>
        <p:sp>
          <p:nvSpPr>
            <p:cNvPr id="323" name="Google Shape;323;p14"/>
            <p:cNvSpPr/>
            <p:nvPr/>
          </p:nvSpPr>
          <p:spPr>
            <a:xfrm>
              <a:off x="0" y="893826"/>
              <a:ext cx="3177539" cy="1906524"/>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txBox="1"/>
            <p:nvPr/>
          </p:nvSpPr>
          <p:spPr>
            <a:xfrm>
              <a:off x="0" y="893826"/>
              <a:ext cx="3177539" cy="1906524"/>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Arial"/>
                <a:buNone/>
              </a:pPr>
              <a:r>
                <a:rPr lang="tr-TR" sz="3800" i="1">
                  <a:solidFill>
                    <a:schemeClr val="lt1"/>
                  </a:solidFill>
                  <a:latin typeface="Arial"/>
                  <a:ea typeface="Arial"/>
                  <a:cs typeface="Arial"/>
                  <a:sym typeface="Arial"/>
                </a:rPr>
                <a:t>Azalmış eritrosit Üretimi</a:t>
              </a:r>
              <a:endParaRPr sz="3800">
                <a:solidFill>
                  <a:schemeClr val="lt1"/>
                </a:solidFill>
                <a:latin typeface="Arial"/>
                <a:ea typeface="Arial"/>
                <a:cs typeface="Arial"/>
                <a:sym typeface="Arial"/>
              </a:endParaRPr>
            </a:p>
          </p:txBody>
        </p:sp>
        <p:sp>
          <p:nvSpPr>
            <p:cNvPr id="325" name="Google Shape;325;p14"/>
            <p:cNvSpPr/>
            <p:nvPr/>
          </p:nvSpPr>
          <p:spPr>
            <a:xfrm>
              <a:off x="3495294" y="893826"/>
              <a:ext cx="3177539" cy="1906524"/>
            </a:xfrm>
            <a:prstGeom prst="rect">
              <a:avLst/>
            </a:prstGeom>
            <a:solidFill>
              <a:srgbClr val="0696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txBox="1"/>
            <p:nvPr/>
          </p:nvSpPr>
          <p:spPr>
            <a:xfrm>
              <a:off x="3495294" y="893826"/>
              <a:ext cx="3177539" cy="1906524"/>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Arial"/>
                <a:buNone/>
              </a:pPr>
              <a:r>
                <a:rPr lang="tr-TR" sz="3800" i="1">
                  <a:solidFill>
                    <a:schemeClr val="lt1"/>
                  </a:solidFill>
                  <a:latin typeface="Arial"/>
                  <a:ea typeface="Arial"/>
                  <a:cs typeface="Arial"/>
                  <a:sym typeface="Arial"/>
                </a:rPr>
                <a:t>Artmış Eritrosit Yıkımı</a:t>
              </a:r>
              <a:endParaRPr sz="3800">
                <a:solidFill>
                  <a:schemeClr val="lt1"/>
                </a:solidFill>
                <a:latin typeface="Arial"/>
                <a:ea typeface="Arial"/>
                <a:cs typeface="Arial"/>
                <a:sym typeface="Arial"/>
              </a:endParaRPr>
            </a:p>
          </p:txBody>
        </p:sp>
        <p:sp>
          <p:nvSpPr>
            <p:cNvPr id="327" name="Google Shape;327;p14"/>
            <p:cNvSpPr/>
            <p:nvPr/>
          </p:nvSpPr>
          <p:spPr>
            <a:xfrm>
              <a:off x="6990587" y="893826"/>
              <a:ext cx="3177539" cy="1906524"/>
            </a:xfrm>
            <a:prstGeom prst="rect">
              <a:avLst/>
            </a:prstGeom>
            <a:solidFill>
              <a:srgbClr val="E6452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txBox="1"/>
            <p:nvPr/>
          </p:nvSpPr>
          <p:spPr>
            <a:xfrm>
              <a:off x="6990587" y="893826"/>
              <a:ext cx="3177539" cy="1906524"/>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Arial"/>
                <a:buNone/>
              </a:pPr>
              <a:r>
                <a:rPr lang="tr-TR" sz="3800">
                  <a:solidFill>
                    <a:schemeClr val="lt1"/>
                  </a:solidFill>
                  <a:latin typeface="Arial"/>
                  <a:ea typeface="Arial"/>
                  <a:cs typeface="Arial"/>
                  <a:sym typeface="Arial"/>
                </a:rPr>
                <a:t>Kan Kaybı</a:t>
              </a:r>
              <a:endParaRPr/>
            </a:p>
          </p:txBody>
        </p:sp>
      </p:grpSp>
      <p:sp>
        <p:nvSpPr>
          <p:cNvPr id="329" name="Google Shape;329;p14"/>
          <p:cNvSpPr/>
          <p:nvPr/>
        </p:nvSpPr>
        <p:spPr>
          <a:xfrm>
            <a:off x="1115568" y="1295246"/>
            <a:ext cx="1016812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a:solidFill>
                  <a:schemeClr val="dk1"/>
                </a:solidFill>
                <a:latin typeface="Arial"/>
                <a:ea typeface="Arial"/>
                <a:cs typeface="Arial"/>
                <a:sym typeface="Arial"/>
              </a:rPr>
              <a:t>Etiyolojik yaklaşım, Hb konsantrasyonunda azalmaya yol açan temel mekanizmayı ele almaktadır.</a:t>
            </a:r>
            <a:r>
              <a:rPr lang="tr-TR" sz="18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330" name="Google Shape;330;p14"/>
          <p:cNvSpPr/>
          <p:nvPr/>
        </p:nvSpPr>
        <p:spPr>
          <a:xfrm>
            <a:off x="1874969" y="2411184"/>
            <a:ext cx="86493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00" b="1">
                <a:solidFill>
                  <a:schemeClr val="dk1"/>
                </a:solidFill>
                <a:latin typeface="Arial"/>
                <a:ea typeface="Arial"/>
                <a:cs typeface="Arial"/>
                <a:sym typeface="Arial"/>
              </a:rPr>
              <a:t>Etiyolojik olarak nedenler üç gruba ayrılabilir:</a:t>
            </a:r>
            <a:r>
              <a:rPr lang="tr-TR" sz="1800" b="1">
                <a:solidFill>
                  <a:schemeClr val="dk1"/>
                </a:solidFill>
                <a:latin typeface="Arial"/>
                <a:ea typeface="Arial"/>
                <a:cs typeface="Arial"/>
                <a:sym typeface="Arial"/>
              </a:rPr>
              <a:t> </a:t>
            </a:r>
            <a:endParaRPr sz="2400" b="1">
              <a:solidFill>
                <a:schemeClr val="dk1"/>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15"/>
          <p:cNvSpPr txBox="1">
            <a:spLocks noGrp="1"/>
          </p:cNvSpPr>
          <p:nvPr>
            <p:ph type="title"/>
          </p:nvPr>
        </p:nvSpPr>
        <p:spPr>
          <a:xfrm>
            <a:off x="429768" y="411480"/>
            <a:ext cx="11201400" cy="1106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b="0"/>
              <a:t>Etyolojik Sınıflama</a:t>
            </a:r>
            <a:br>
              <a:rPr lang="tr-TR" sz="3600" b="0"/>
            </a:br>
            <a:endParaRPr sz="3600"/>
          </a:p>
        </p:txBody>
      </p:sp>
      <p:sp>
        <p:nvSpPr>
          <p:cNvPr id="337" name="Google Shape;337;p15"/>
          <p:cNvSpPr/>
          <p:nvPr/>
        </p:nvSpPr>
        <p:spPr>
          <a:xfrm>
            <a:off x="0" y="598458"/>
            <a:ext cx="128016"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8" name="Google Shape;338;p15"/>
          <p:cNvPicPr preferRelativeResize="0"/>
          <p:nvPr/>
        </p:nvPicPr>
        <p:blipFill rotWithShape="1">
          <a:blip r:embed="rId3">
            <a:alphaModFix/>
          </a:blip>
          <a:srcRect/>
          <a:stretch/>
        </p:blipFill>
        <p:spPr>
          <a:xfrm>
            <a:off x="429767" y="2083633"/>
            <a:ext cx="7065015" cy="3603158"/>
          </a:xfrm>
          <a:prstGeom prst="rect">
            <a:avLst/>
          </a:prstGeom>
          <a:noFill/>
          <a:ln>
            <a:noFill/>
          </a:ln>
        </p:spPr>
      </p:pic>
      <p:sp>
        <p:nvSpPr>
          <p:cNvPr id="339" name="Google Shape;339;p15"/>
          <p:cNvSpPr/>
          <p:nvPr/>
        </p:nvSpPr>
        <p:spPr>
          <a:xfrm>
            <a:off x="7543801" y="1721922"/>
            <a:ext cx="4218432" cy="4520560"/>
          </a:xfrm>
          <a:prstGeom prst="rect">
            <a:avLst/>
          </a:prstGeom>
          <a:solidFill>
            <a:schemeClr val="lt1"/>
          </a:solidFill>
          <a:ln w="9525"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0" name="Google Shape;340;p15"/>
          <p:cNvSpPr txBox="1">
            <a:spLocks noGrp="1"/>
          </p:cNvSpPr>
          <p:nvPr>
            <p:ph type="body" idx="1"/>
          </p:nvPr>
        </p:nvSpPr>
        <p:spPr>
          <a:xfrm>
            <a:off x="7347204" y="1721922"/>
            <a:ext cx="4611625" cy="3959352"/>
          </a:xfrm>
          <a:prstGeom prst="rect">
            <a:avLst/>
          </a:prstGeom>
          <a:noFill/>
          <a:ln>
            <a:noFill/>
          </a:ln>
        </p:spPr>
        <p:txBody>
          <a:bodyPr spcFirstLastPara="1" wrap="square" lIns="91425" tIns="45700" rIns="91425" bIns="45700" anchor="ctr" anchorCtr="0">
            <a:normAutofit/>
          </a:bodyPr>
          <a:lstStyle/>
          <a:p>
            <a:pPr marL="228600" lvl="0" indent="-228600" algn="l" rtl="0">
              <a:lnSpc>
                <a:spcPct val="110000"/>
              </a:lnSpc>
              <a:spcBef>
                <a:spcPts val="0"/>
              </a:spcBef>
              <a:spcAft>
                <a:spcPts val="0"/>
              </a:spcAft>
              <a:buClr>
                <a:schemeClr val="dk1"/>
              </a:buClr>
              <a:buSzPts val="2800"/>
              <a:buChar char="•"/>
            </a:pPr>
            <a:r>
              <a:rPr lang="tr-TR" sz="2800"/>
              <a:t>Aneminin nedenlerini altta yatan mekanizmalara göre sınıflandırır.</a:t>
            </a:r>
            <a:r>
              <a:rPr lang="tr-TR"/>
              <a:t> </a:t>
            </a:r>
            <a:endParaRPr sz="2800"/>
          </a:p>
        </p:txBody>
      </p:sp>
      <p:sp>
        <p:nvSpPr>
          <p:cNvPr id="341" name="Google Shape;341;p15"/>
          <p:cNvSpPr/>
          <p:nvPr/>
        </p:nvSpPr>
        <p:spPr>
          <a:xfrm>
            <a:off x="1004341" y="2473376"/>
            <a:ext cx="1304144" cy="494676"/>
          </a:xfrm>
          <a:prstGeom prst="roundRect">
            <a:avLst>
              <a:gd name="adj" fmla="val 16667"/>
            </a:avLst>
          </a:prstGeom>
          <a:solidFill>
            <a:schemeClr val="accent1"/>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Kan Kaybı</a:t>
            </a:r>
            <a:endParaRPr/>
          </a:p>
        </p:txBody>
      </p:sp>
      <p:sp>
        <p:nvSpPr>
          <p:cNvPr id="342" name="Google Shape;342;p15"/>
          <p:cNvSpPr/>
          <p:nvPr/>
        </p:nvSpPr>
        <p:spPr>
          <a:xfrm>
            <a:off x="1736424" y="3701598"/>
            <a:ext cx="1304144" cy="494676"/>
          </a:xfrm>
          <a:prstGeom prst="roundRect">
            <a:avLst>
              <a:gd name="adj" fmla="val 16667"/>
            </a:avLst>
          </a:prstGeom>
          <a:solidFill>
            <a:srgbClr val="412746"/>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Bozulmuş Üretim </a:t>
            </a:r>
            <a:endParaRPr/>
          </a:p>
        </p:txBody>
      </p:sp>
      <p:sp>
        <p:nvSpPr>
          <p:cNvPr id="343" name="Google Shape;343;p15"/>
          <p:cNvSpPr/>
          <p:nvPr/>
        </p:nvSpPr>
        <p:spPr>
          <a:xfrm>
            <a:off x="3447500" y="2468379"/>
            <a:ext cx="1304144" cy="494676"/>
          </a:xfrm>
          <a:prstGeom prst="roundRect">
            <a:avLst>
              <a:gd name="adj" fmla="val 16667"/>
            </a:avLst>
          </a:prstGeom>
          <a:solidFill>
            <a:srgbClr val="7030A0"/>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Anemi</a:t>
            </a:r>
            <a:endParaRPr/>
          </a:p>
        </p:txBody>
      </p:sp>
      <p:sp>
        <p:nvSpPr>
          <p:cNvPr id="344" name="Google Shape;344;p15"/>
          <p:cNvSpPr/>
          <p:nvPr/>
        </p:nvSpPr>
        <p:spPr>
          <a:xfrm>
            <a:off x="5086165" y="3701598"/>
            <a:ext cx="1304144" cy="494676"/>
          </a:xfrm>
          <a:prstGeom prst="roundRect">
            <a:avLst>
              <a:gd name="adj" fmla="val 16667"/>
            </a:avLst>
          </a:prstGeom>
          <a:solidFill>
            <a:schemeClr val="accent4"/>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Artmış Yıkım</a:t>
            </a:r>
            <a:endParaRPr/>
          </a:p>
        </p:txBody>
      </p:sp>
      <p:sp>
        <p:nvSpPr>
          <p:cNvPr id="345" name="Google Shape;345;p15"/>
          <p:cNvSpPr/>
          <p:nvPr/>
        </p:nvSpPr>
        <p:spPr>
          <a:xfrm>
            <a:off x="929453" y="4929820"/>
            <a:ext cx="1304144" cy="494676"/>
          </a:xfrm>
          <a:prstGeom prst="roundRect">
            <a:avLst>
              <a:gd name="adj" fmla="val 16667"/>
            </a:avLst>
          </a:prstGeom>
          <a:solidFill>
            <a:srgbClr val="007B80"/>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Yetersiz</a:t>
            </a:r>
            <a:endParaRPr/>
          </a:p>
        </p:txBody>
      </p:sp>
      <p:sp>
        <p:nvSpPr>
          <p:cNvPr id="346" name="Google Shape;346;p15"/>
          <p:cNvSpPr/>
          <p:nvPr/>
        </p:nvSpPr>
        <p:spPr>
          <a:xfrm>
            <a:off x="2539372" y="4929820"/>
            <a:ext cx="1304144" cy="494676"/>
          </a:xfrm>
          <a:prstGeom prst="roundRect">
            <a:avLst>
              <a:gd name="adj" fmla="val 16667"/>
            </a:avLst>
          </a:prstGeom>
          <a:solidFill>
            <a:srgbClr val="044B1D"/>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Etkisiz</a:t>
            </a:r>
            <a:endParaRPr/>
          </a:p>
        </p:txBody>
      </p:sp>
      <p:sp>
        <p:nvSpPr>
          <p:cNvPr id="347" name="Google Shape;347;p15"/>
          <p:cNvSpPr/>
          <p:nvPr/>
        </p:nvSpPr>
        <p:spPr>
          <a:xfrm>
            <a:off x="4291216" y="4913372"/>
            <a:ext cx="1304144" cy="494676"/>
          </a:xfrm>
          <a:prstGeom prst="roundRect">
            <a:avLst>
              <a:gd name="adj" fmla="val 16667"/>
            </a:avLst>
          </a:prstGeom>
          <a:solidFill>
            <a:srgbClr val="002060"/>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Konjenital</a:t>
            </a:r>
            <a:endParaRPr sz="1800">
              <a:solidFill>
                <a:schemeClr val="lt1"/>
              </a:solidFill>
              <a:latin typeface="Arial"/>
              <a:ea typeface="Arial"/>
              <a:cs typeface="Arial"/>
              <a:sym typeface="Arial"/>
            </a:endParaRPr>
          </a:p>
        </p:txBody>
      </p:sp>
      <p:sp>
        <p:nvSpPr>
          <p:cNvPr id="348" name="Google Shape;348;p15"/>
          <p:cNvSpPr/>
          <p:nvPr/>
        </p:nvSpPr>
        <p:spPr>
          <a:xfrm>
            <a:off x="5914590" y="4913372"/>
            <a:ext cx="1304144" cy="494676"/>
          </a:xfrm>
          <a:prstGeom prst="roundRect">
            <a:avLst>
              <a:gd name="adj" fmla="val 16667"/>
            </a:avLst>
          </a:prstGeom>
          <a:solidFill>
            <a:srgbClr val="0C0C0C"/>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800">
                <a:solidFill>
                  <a:schemeClr val="lt1"/>
                </a:solidFill>
                <a:latin typeface="Arial"/>
                <a:ea typeface="Arial"/>
                <a:cs typeface="Arial"/>
                <a:sym typeface="Arial"/>
              </a:rPr>
              <a:t>Akkiz</a:t>
            </a:r>
            <a:endParaRPr sz="18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Yetersiz Üretim</a:t>
            </a:r>
            <a:br>
              <a:rPr lang="tr-TR" sz="3600"/>
            </a:br>
            <a:endParaRPr sz="3600"/>
          </a:p>
        </p:txBody>
      </p:sp>
      <p:sp>
        <p:nvSpPr>
          <p:cNvPr id="354" name="Google Shape;354;p16"/>
          <p:cNvSpPr txBox="1">
            <a:spLocks noGrp="1"/>
          </p:cNvSpPr>
          <p:nvPr>
            <p:ph type="body" idx="1"/>
          </p:nvPr>
        </p:nvSpPr>
        <p:spPr>
          <a:xfrm>
            <a:off x="674557" y="2233534"/>
            <a:ext cx="10609139" cy="393866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220"/>
              <a:buChar char="•"/>
            </a:pPr>
            <a:r>
              <a:rPr lang="tr-TR" sz="2220"/>
              <a:t>RBC üretim oranı vücudun gereksinimlerini yeterince karşılamıyorsa anemi gelişecektir. </a:t>
            </a:r>
            <a:endParaRPr/>
          </a:p>
          <a:p>
            <a:pPr marL="228600" lvl="0" indent="-228600" algn="l" rtl="0">
              <a:lnSpc>
                <a:spcPct val="110000"/>
              </a:lnSpc>
              <a:spcBef>
                <a:spcPts val="1000"/>
              </a:spcBef>
              <a:spcAft>
                <a:spcPts val="0"/>
              </a:spcAft>
              <a:buClr>
                <a:schemeClr val="dk1"/>
              </a:buClr>
              <a:buSzPts val="2220"/>
              <a:buChar char="•"/>
            </a:pPr>
            <a:r>
              <a:rPr lang="tr-TR" sz="2220"/>
              <a:t>İki ana mekanizma nedeniyle RBC üretiminde bir azalma meydana gelebilir: </a:t>
            </a:r>
            <a:endParaRPr/>
          </a:p>
          <a:p>
            <a:pPr marL="0" lvl="0" indent="0" algn="l" rtl="0">
              <a:lnSpc>
                <a:spcPct val="110000"/>
              </a:lnSpc>
              <a:spcBef>
                <a:spcPts val="1000"/>
              </a:spcBef>
              <a:spcAft>
                <a:spcPts val="0"/>
              </a:spcAft>
              <a:buClr>
                <a:schemeClr val="dk1"/>
              </a:buClr>
              <a:buSzPts val="2220"/>
              <a:buNone/>
            </a:pPr>
            <a:r>
              <a:rPr lang="tr-TR" sz="2220"/>
              <a:t>1-Yetersiz eritrosit üretimi </a:t>
            </a:r>
            <a:endParaRPr/>
          </a:p>
          <a:p>
            <a:pPr marL="0" lvl="0" indent="0" algn="l" rtl="0">
              <a:lnSpc>
                <a:spcPct val="110000"/>
              </a:lnSpc>
              <a:spcBef>
                <a:spcPts val="1000"/>
              </a:spcBef>
              <a:spcAft>
                <a:spcPts val="0"/>
              </a:spcAft>
              <a:buClr>
                <a:schemeClr val="dk1"/>
              </a:buClr>
              <a:buSzPts val="2220"/>
              <a:buNone/>
            </a:pPr>
            <a:r>
              <a:rPr lang="tr-TR" sz="2220"/>
              <a:t>2-Eritrositlerin etkisiz üretimi </a:t>
            </a:r>
            <a:endParaRPr/>
          </a:p>
          <a:p>
            <a:pPr marL="0" lvl="0" indent="0" algn="l" rtl="0">
              <a:lnSpc>
                <a:spcPct val="110000"/>
              </a:lnSpc>
              <a:spcBef>
                <a:spcPts val="1000"/>
              </a:spcBef>
              <a:spcAft>
                <a:spcPts val="0"/>
              </a:spcAft>
              <a:buClr>
                <a:schemeClr val="dk1"/>
              </a:buClr>
              <a:buSzPts val="2220"/>
              <a:buNone/>
            </a:pPr>
            <a:r>
              <a:rPr lang="tr-TR" sz="2220"/>
              <a:t>Normal eritropoietik süreç azaldığında veya engellendiğinde yetersiz eritrosit üretimi meydana gelir. Bunun nedeni gerekli besinlerin eksikliği (örn. Demir), hormonal etkinin azalması (örn. Düşük EPO, hipotiroid), kemik iliği baskılanması veya kemik iliği infiltrasyonu olabilir.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17"/>
          <p:cNvSpPr/>
          <p:nvPr/>
        </p:nvSpPr>
        <p:spPr>
          <a:xfrm>
            <a:off x="0" y="0"/>
            <a:ext cx="12192000" cy="6216557"/>
          </a:xfrm>
          <a:custGeom>
            <a:avLst/>
            <a:gdLst/>
            <a:ahLst/>
            <a:cxnLst/>
            <a:rect l="l" t="t" r="r" b="b"/>
            <a:pathLst>
              <a:path w="12188952" h="6216557" extrusionOk="0">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solidFill>
            <a:schemeClr val="lt1"/>
          </a:solidFill>
          <a:ln>
            <a:noFill/>
          </a:ln>
          <a:effectLst>
            <a:outerShdw blurRad="50800" dist="38100" dir="5400000" algn="t"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61" name="Google Shape;361;p17"/>
          <p:cNvPicPr preferRelativeResize="0"/>
          <p:nvPr/>
        </p:nvPicPr>
        <p:blipFill rotWithShape="1">
          <a:blip r:embed="rId3">
            <a:alphaModFix/>
          </a:blip>
          <a:srcRect t="21238" b="9387"/>
          <a:stretch/>
        </p:blipFill>
        <p:spPr>
          <a:xfrm>
            <a:off x="1127591" y="641443"/>
            <a:ext cx="9936817" cy="5066674"/>
          </a:xfrm>
          <a:custGeom>
            <a:avLst/>
            <a:gdLst/>
            <a:ahLst/>
            <a:cxnLst/>
            <a:rect l="l" t="t" r="r" b="b"/>
            <a:pathLst>
              <a:path w="12188952" h="6216557" extrusionOk="0">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a:ln>
            <a:noFill/>
          </a:ln>
        </p:spPr>
      </p:pic>
      <p:sp>
        <p:nvSpPr>
          <p:cNvPr id="362" name="Google Shape;362;p17"/>
          <p:cNvSpPr/>
          <p:nvPr/>
        </p:nvSpPr>
        <p:spPr>
          <a:xfrm>
            <a:off x="7285220" y="1528997"/>
            <a:ext cx="4422098" cy="1154242"/>
          </a:xfrm>
          <a:prstGeom prst="rect">
            <a:avLst/>
          </a:prstGeom>
          <a:solidFill>
            <a:schemeClr val="accent1"/>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a:solidFill>
                  <a:schemeClr val="lt1"/>
                </a:solidFill>
                <a:latin typeface="Arial"/>
                <a:ea typeface="Arial"/>
                <a:cs typeface="Arial"/>
                <a:sym typeface="Arial"/>
              </a:rPr>
              <a:t>Yetersiz Hematopoez</a:t>
            </a:r>
            <a:endParaRPr sz="3200">
              <a:solidFill>
                <a:schemeClr val="lt1"/>
              </a:solidFill>
              <a:latin typeface="Arial"/>
              <a:ea typeface="Arial"/>
              <a:cs typeface="Arial"/>
              <a:sym typeface="Arial"/>
            </a:endParaRPr>
          </a:p>
        </p:txBody>
      </p:sp>
      <p:sp>
        <p:nvSpPr>
          <p:cNvPr id="363" name="Google Shape;363;p17"/>
          <p:cNvSpPr/>
          <p:nvPr/>
        </p:nvSpPr>
        <p:spPr>
          <a:xfrm>
            <a:off x="7165298" y="2886562"/>
            <a:ext cx="4706912" cy="2330015"/>
          </a:xfrm>
          <a:prstGeom prst="roundRect">
            <a:avLst>
              <a:gd name="adj" fmla="val 16667"/>
            </a:avLst>
          </a:prstGeom>
          <a:solidFill>
            <a:schemeClr val="accent1"/>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Eritropoietin eksikliği</a:t>
            </a:r>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Besinsel eksiklikler</a:t>
            </a:r>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Kemik İliği İnfiltrasyonu/Fibrozisi</a:t>
            </a:r>
            <a:endParaRPr sz="24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MYelosüpresyon</a:t>
            </a:r>
            <a:endParaRPr sz="24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tr-TR"/>
              <a:t>Etkisiz Üretim</a:t>
            </a:r>
            <a:endParaRPr/>
          </a:p>
        </p:txBody>
      </p:sp>
      <p:sp>
        <p:nvSpPr>
          <p:cNvPr id="369" name="Google Shape;369;p18"/>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tr-TR"/>
              <a:t>Eritrositlerin  etkisiz üretimi, anormal eritropoez nedeniyle oluşur.</a:t>
            </a:r>
            <a:endParaRPr/>
          </a:p>
          <a:p>
            <a:pPr marL="228600" lvl="0" indent="-228600" algn="l" rtl="0">
              <a:lnSpc>
                <a:spcPct val="110000"/>
              </a:lnSpc>
              <a:spcBef>
                <a:spcPts val="1000"/>
              </a:spcBef>
              <a:spcAft>
                <a:spcPts val="0"/>
              </a:spcAft>
              <a:buClr>
                <a:schemeClr val="dk1"/>
              </a:buClr>
              <a:buSzPts val="2400"/>
              <a:buChar char="•"/>
            </a:pPr>
            <a:r>
              <a:rPr lang="tr-TR"/>
              <a:t> Kemik iliğinde eritroid hücre dizisinde belirgin bir artış vardır, ancak eritroid öncüleri uygun şekilde olgunlaşmaz ve ardından apoptozise uğrar. </a:t>
            </a:r>
            <a:endParaRPr/>
          </a:p>
          <a:p>
            <a:pPr marL="228600" lvl="0" indent="-228600" algn="l" rtl="0">
              <a:lnSpc>
                <a:spcPct val="110000"/>
              </a:lnSpc>
              <a:spcBef>
                <a:spcPts val="1000"/>
              </a:spcBef>
              <a:spcAft>
                <a:spcPts val="0"/>
              </a:spcAft>
              <a:buClr>
                <a:schemeClr val="dk1"/>
              </a:buClr>
              <a:buSzPts val="2400"/>
              <a:buChar char="•"/>
            </a:pPr>
            <a:r>
              <a:rPr lang="tr-TR"/>
              <a:t>Etkisiz eritropoeze yol açan durumlar arasında megaloblastik anemiler (örn. Folat ve B12 eksikliği), talasemiler, miyelodisplastik sendromlar ve sideroblastik anemi bulunur.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9"/>
          <p:cNvPicPr preferRelativeResize="0"/>
          <p:nvPr/>
        </p:nvPicPr>
        <p:blipFill rotWithShape="1">
          <a:blip r:embed="rId3">
            <a:alphaModFix/>
          </a:blip>
          <a:srcRect/>
          <a:stretch/>
        </p:blipFill>
        <p:spPr>
          <a:xfrm>
            <a:off x="1993691" y="278023"/>
            <a:ext cx="8169639" cy="6329049"/>
          </a:xfrm>
          <a:prstGeom prst="rect">
            <a:avLst/>
          </a:prstGeom>
          <a:noFill/>
          <a:ln>
            <a:noFill/>
          </a:ln>
        </p:spPr>
      </p:pic>
      <p:sp>
        <p:nvSpPr>
          <p:cNvPr id="375" name="Google Shape;375;p19"/>
          <p:cNvSpPr/>
          <p:nvPr/>
        </p:nvSpPr>
        <p:spPr>
          <a:xfrm>
            <a:off x="6925456" y="1720120"/>
            <a:ext cx="3732551" cy="4156023"/>
          </a:xfrm>
          <a:prstGeom prst="roundRect">
            <a:avLst>
              <a:gd name="adj" fmla="val 16667"/>
            </a:avLst>
          </a:prstGeom>
          <a:solidFill>
            <a:srgbClr val="002060"/>
          </a:solidFill>
          <a:ln w="12700" cap="flat" cmpd="sng">
            <a:solidFill>
              <a:srgbClr val="B2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tr-TR" sz="2400">
                <a:solidFill>
                  <a:schemeClr val="lt1"/>
                </a:solidFill>
                <a:latin typeface="Arial"/>
                <a:ea typeface="Arial"/>
                <a:cs typeface="Arial"/>
                <a:sym typeface="Arial"/>
              </a:rPr>
              <a:t>İnefektif Hematopoez</a:t>
            </a:r>
            <a:endParaRPr sz="24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Folik asit/B12 eksikliği</a:t>
            </a:r>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Myelodisplastik Sendrom</a:t>
            </a:r>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Sideroblastik Anemi</a:t>
            </a:r>
            <a:endParaRPr/>
          </a:p>
          <a:p>
            <a:pPr marL="342900" marR="0" lvl="0" indent="-342900" algn="l" rtl="0">
              <a:spcBef>
                <a:spcPts val="0"/>
              </a:spcBef>
              <a:spcAft>
                <a:spcPts val="0"/>
              </a:spcAft>
              <a:buClr>
                <a:schemeClr val="lt1"/>
              </a:buClr>
              <a:buSzPts val="2400"/>
              <a:buFont typeface="Noto Sans Symbols"/>
              <a:buChar char="❑"/>
            </a:pPr>
            <a:r>
              <a:rPr lang="tr-TR" sz="2400">
                <a:solidFill>
                  <a:schemeClr val="lt1"/>
                </a:solidFill>
                <a:latin typeface="Arial"/>
                <a:ea typeface="Arial"/>
                <a:cs typeface="Arial"/>
                <a:sym typeface="Arial"/>
              </a:rPr>
              <a:t>Talasemi</a:t>
            </a:r>
            <a:endParaRPr sz="24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p:nvPr/>
        </p:nvSpPr>
        <p:spPr>
          <a:xfrm>
            <a:off x="369755" y="956981"/>
            <a:ext cx="11452485"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a:solidFill>
                  <a:schemeClr val="dk1"/>
                </a:solidFill>
                <a:latin typeface="Arial"/>
                <a:ea typeface="Arial"/>
                <a:cs typeface="Arial"/>
                <a:sym typeface="Arial"/>
              </a:rPr>
              <a:t>Hemoliz, kırmızı kan hücrelerinin parçalanmasını ifade eder ve genel olarak kırmızı kan hücrelerinin yaşam süresinin 100 günün (normal 110-120 gün) altına düşmesi olarak tanımlanır.</a:t>
            </a:r>
            <a:endParaRPr/>
          </a:p>
          <a:p>
            <a:pPr marL="0" marR="0" lvl="0" indent="0" algn="l" rtl="0">
              <a:spcBef>
                <a:spcPts val="0"/>
              </a:spcBef>
              <a:spcAft>
                <a:spcPts val="0"/>
              </a:spcAft>
              <a:buNone/>
            </a:pPr>
            <a:r>
              <a:rPr lang="tr-TR" sz="2800">
                <a:solidFill>
                  <a:schemeClr val="dk1"/>
                </a:solidFill>
                <a:latin typeface="Arial"/>
                <a:ea typeface="Arial"/>
                <a:cs typeface="Arial"/>
                <a:sym typeface="Arial"/>
              </a:rPr>
              <a:t> </a:t>
            </a:r>
            <a:endParaRPr/>
          </a:p>
          <a:p>
            <a:pPr marL="0" marR="0" lvl="0" indent="0" algn="l" rtl="0">
              <a:spcBef>
                <a:spcPts val="0"/>
              </a:spcBef>
              <a:spcAft>
                <a:spcPts val="0"/>
              </a:spcAft>
              <a:buNone/>
            </a:pPr>
            <a:r>
              <a:rPr lang="tr-TR" sz="2800">
                <a:solidFill>
                  <a:schemeClr val="dk1"/>
                </a:solidFill>
                <a:latin typeface="Arial"/>
                <a:ea typeface="Arial"/>
                <a:cs typeface="Arial"/>
                <a:sym typeface="Arial"/>
              </a:rPr>
              <a:t>Kemik iliğinde eritrosit üretimi hemoliz düzeyine ayak uyduramıyorsa, hemolitik anemi ortaya çıkar. </a:t>
            </a:r>
            <a:endParaRPr/>
          </a:p>
          <a:p>
            <a:pPr marL="0" marR="0" lvl="0" indent="0" algn="l" rtl="0">
              <a:spcBef>
                <a:spcPts val="0"/>
              </a:spcBef>
              <a:spcAft>
                <a:spcPts val="0"/>
              </a:spcAft>
              <a:buNone/>
            </a:pPr>
            <a:r>
              <a:rPr lang="tr-TR" sz="2800">
                <a:solidFill>
                  <a:schemeClr val="dk1"/>
                </a:solidFill>
                <a:latin typeface="Arial"/>
                <a:ea typeface="Arial"/>
                <a:cs typeface="Arial"/>
                <a:sym typeface="Arial"/>
              </a:rPr>
              <a:t>Hemolitik anemiler kalıtımsal ve edinsel olarak ikiye ayrılabilir. </a:t>
            </a:r>
            <a:endParaRPr/>
          </a:p>
          <a:p>
            <a:pPr marL="0" marR="0" lvl="0" indent="0" algn="l" rtl="0">
              <a:spcBef>
                <a:spcPts val="0"/>
              </a:spcBef>
              <a:spcAft>
                <a:spcPts val="0"/>
              </a:spcAft>
              <a:buNone/>
            </a:pPr>
            <a:r>
              <a:rPr lang="tr-TR" sz="2800">
                <a:solidFill>
                  <a:schemeClr val="dk1"/>
                </a:solidFill>
                <a:latin typeface="Arial"/>
                <a:ea typeface="Arial"/>
                <a:cs typeface="Arial"/>
                <a:sym typeface="Arial"/>
              </a:rPr>
              <a:t>Kalıtsal hemolitik anemiler, kalıtsal kusurun yerine göre ayrıca sınıflandırılabilir: </a:t>
            </a:r>
            <a:endParaRPr/>
          </a:p>
          <a:p>
            <a:pPr marL="457200" marR="0" lvl="0" indent="-4572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Membran anormallikleri (örn. Kalıtsal sferositoz) </a:t>
            </a:r>
            <a:endParaRPr/>
          </a:p>
          <a:p>
            <a:pPr marL="457200" marR="0" lvl="0" indent="-4572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Metabolik eksiklikler (örneğin G6PD eksikliği) </a:t>
            </a:r>
            <a:endParaRPr/>
          </a:p>
          <a:p>
            <a:pPr marL="457200" marR="0" lvl="0" indent="-4572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Hemoglobin anormallikleri (örn. Alfa-talasemi, beta-talasemi, orak hücre hastalığı)</a:t>
            </a:r>
            <a:br>
              <a:rPr lang="tr-TR"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
        <p:nvSpPr>
          <p:cNvPr id="381" name="Google Shape;381;p20"/>
          <p:cNvSpPr/>
          <p:nvPr/>
        </p:nvSpPr>
        <p:spPr>
          <a:xfrm>
            <a:off x="4497049" y="143842"/>
            <a:ext cx="379251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4400" b="0" i="0" u="none" strike="noStrike">
                <a:solidFill>
                  <a:srgbClr val="FF5060"/>
                </a:solidFill>
                <a:highlight>
                  <a:srgbClr val="FFFF00"/>
                </a:highlight>
                <a:latin typeface="Arial"/>
                <a:ea typeface="Arial"/>
                <a:cs typeface="Arial"/>
                <a:sym typeface="Arial"/>
              </a:rPr>
              <a:t>Artmış Yıkım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1"/>
          <p:cNvSpPr txBox="1">
            <a:spLocks noGrp="1"/>
          </p:cNvSpPr>
          <p:nvPr>
            <p:ph type="body" idx="1"/>
          </p:nvPr>
        </p:nvSpPr>
        <p:spPr>
          <a:xfrm>
            <a:off x="1115568" y="2478024"/>
            <a:ext cx="10168128" cy="369417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tr-TR"/>
              <a:t>Edinilmiş hemolitik anemiler, immün ve immün olmayan olarak ikiye ayrılabilir: </a:t>
            </a:r>
            <a:endParaRPr/>
          </a:p>
          <a:p>
            <a:pPr marL="228600" lvl="0" indent="-228600" algn="l" rtl="0">
              <a:lnSpc>
                <a:spcPct val="110000"/>
              </a:lnSpc>
              <a:spcBef>
                <a:spcPts val="1000"/>
              </a:spcBef>
              <a:spcAft>
                <a:spcPts val="0"/>
              </a:spcAft>
              <a:buClr>
                <a:schemeClr val="dk1"/>
              </a:buClr>
              <a:buSzPts val="2400"/>
              <a:buChar char="•"/>
            </a:pPr>
            <a:r>
              <a:rPr lang="tr-TR"/>
              <a:t>İmmün (ör. Sıcak ve soğuk otoimmün hemolitik anemi) </a:t>
            </a:r>
            <a:endParaRPr/>
          </a:p>
          <a:p>
            <a:pPr marL="228600" lvl="0" indent="-228600" algn="l" rtl="0">
              <a:lnSpc>
                <a:spcPct val="110000"/>
              </a:lnSpc>
              <a:spcBef>
                <a:spcPts val="1000"/>
              </a:spcBef>
              <a:spcAft>
                <a:spcPts val="0"/>
              </a:spcAft>
              <a:buClr>
                <a:schemeClr val="dk1"/>
              </a:buClr>
              <a:buSzPts val="2400"/>
              <a:buChar char="•"/>
            </a:pPr>
            <a:r>
              <a:rPr lang="tr-TR"/>
              <a:t>İmmün Olmayan (örn. Mekanik travma, hipersplenizm, enfeksiyonlar, ilaçlar)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2"/>
          <p:cNvPicPr preferRelativeResize="0"/>
          <p:nvPr/>
        </p:nvPicPr>
        <p:blipFill rotWithShape="1">
          <a:blip r:embed="rId3">
            <a:alphaModFix/>
          </a:blip>
          <a:srcRect/>
          <a:stretch/>
        </p:blipFill>
        <p:spPr>
          <a:xfrm>
            <a:off x="1723869" y="539645"/>
            <a:ext cx="8610759" cy="5869713"/>
          </a:xfrm>
          <a:prstGeom prst="rect">
            <a:avLst/>
          </a:prstGeom>
          <a:noFill/>
          <a:ln>
            <a:noFill/>
          </a:ln>
        </p:spPr>
      </p:pic>
      <p:sp>
        <p:nvSpPr>
          <p:cNvPr id="392" name="Google Shape;392;p22"/>
          <p:cNvSpPr txBox="1"/>
          <p:nvPr/>
        </p:nvSpPr>
        <p:spPr>
          <a:xfrm>
            <a:off x="7360170" y="1648919"/>
            <a:ext cx="1094282" cy="37475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İmmün</a:t>
            </a:r>
            <a:endParaRPr sz="1800">
              <a:solidFill>
                <a:schemeClr val="dk1"/>
              </a:solidFill>
              <a:latin typeface="Arial"/>
              <a:ea typeface="Arial"/>
              <a:cs typeface="Arial"/>
              <a:sym typeface="Arial"/>
            </a:endParaRPr>
          </a:p>
        </p:txBody>
      </p:sp>
      <p:cxnSp>
        <p:nvCxnSpPr>
          <p:cNvPr id="393" name="Google Shape;393;p22"/>
          <p:cNvCxnSpPr/>
          <p:nvPr/>
        </p:nvCxnSpPr>
        <p:spPr>
          <a:xfrm rot="10800000" flipH="1">
            <a:off x="8334531" y="1259174"/>
            <a:ext cx="524655" cy="389745"/>
          </a:xfrm>
          <a:prstGeom prst="straightConnector1">
            <a:avLst/>
          </a:prstGeom>
          <a:noFill/>
          <a:ln w="50800" cap="flat" cmpd="sng">
            <a:solidFill>
              <a:srgbClr val="002060"/>
            </a:solidFill>
            <a:prstDash val="solid"/>
            <a:miter lim="800000"/>
            <a:headEnd type="none" w="sm" len="sm"/>
            <a:tailEnd type="triangle" w="med" len="med"/>
          </a:ln>
        </p:spPr>
      </p:cxnSp>
      <p:sp>
        <p:nvSpPr>
          <p:cNvPr id="394" name="Google Shape;394;p22"/>
          <p:cNvSpPr txBox="1"/>
          <p:nvPr/>
        </p:nvSpPr>
        <p:spPr>
          <a:xfrm>
            <a:off x="9458793" y="779489"/>
            <a:ext cx="202367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Sıcak Antikorlu</a:t>
            </a:r>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İdiopatik</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KLL</a:t>
            </a:r>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Lenfoma</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SLE</a:t>
            </a:r>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İlaçlar</a:t>
            </a:r>
            <a:endParaRPr/>
          </a:p>
        </p:txBody>
      </p:sp>
      <p:sp>
        <p:nvSpPr>
          <p:cNvPr id="395" name="Google Shape;395;p22"/>
          <p:cNvSpPr txBox="1"/>
          <p:nvPr/>
        </p:nvSpPr>
        <p:spPr>
          <a:xfrm>
            <a:off x="7217763" y="2016799"/>
            <a:ext cx="2293495" cy="26832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96" name="Google Shape;396;p22"/>
          <p:cNvCxnSpPr/>
          <p:nvPr/>
        </p:nvCxnSpPr>
        <p:spPr>
          <a:xfrm>
            <a:off x="8169639" y="2040391"/>
            <a:ext cx="1001138" cy="987622"/>
          </a:xfrm>
          <a:prstGeom prst="straightConnector1">
            <a:avLst/>
          </a:prstGeom>
          <a:noFill/>
          <a:ln w="50800" cap="flat" cmpd="sng">
            <a:solidFill>
              <a:srgbClr val="002060"/>
            </a:solidFill>
            <a:prstDash val="solid"/>
            <a:miter lim="800000"/>
            <a:headEnd type="none" w="sm" len="sm"/>
            <a:tailEnd type="triangle" w="med" len="med"/>
          </a:ln>
        </p:spPr>
      </p:cxnSp>
      <p:sp>
        <p:nvSpPr>
          <p:cNvPr id="397" name="Google Shape;397;p22"/>
          <p:cNvSpPr txBox="1"/>
          <p:nvPr/>
        </p:nvSpPr>
        <p:spPr>
          <a:xfrm>
            <a:off x="9296399" y="2931197"/>
            <a:ext cx="2680742" cy="203132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Soğuk Antikorlu</a:t>
            </a:r>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İdiopatik</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Mikoplazma Pnomonia</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Enfeksiyöz Mononükleozis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Lenfomalar</a:t>
            </a:r>
            <a:endParaRPr sz="1800">
              <a:solidFill>
                <a:schemeClr val="dk1"/>
              </a:solidFill>
              <a:latin typeface="Arial"/>
              <a:ea typeface="Arial"/>
              <a:cs typeface="Arial"/>
              <a:sym typeface="Arial"/>
            </a:endParaRPr>
          </a:p>
        </p:txBody>
      </p:sp>
      <p:sp>
        <p:nvSpPr>
          <p:cNvPr id="398" name="Google Shape;398;p22"/>
          <p:cNvSpPr txBox="1"/>
          <p:nvPr/>
        </p:nvSpPr>
        <p:spPr>
          <a:xfrm>
            <a:off x="4537020" y="4183021"/>
            <a:ext cx="2823149" cy="2308324"/>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Mekanik travma (metalik kalp kapağı, TTP, MAHA</a:t>
            </a:r>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İnfeksiyonlar (Malarya) Pnomonia</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a:solidFill>
                  <a:schemeClr val="dk1"/>
                </a:solidFill>
                <a:latin typeface="Arial"/>
                <a:ea typeface="Arial"/>
                <a:cs typeface="Arial"/>
                <a:sym typeface="Arial"/>
              </a:rPr>
              <a:t>Hipersiplenizm</a:t>
            </a: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p:txBody>
      </p:sp>
      <p:sp>
        <p:nvSpPr>
          <p:cNvPr id="399" name="Google Shape;399;p22"/>
          <p:cNvSpPr txBox="1"/>
          <p:nvPr/>
        </p:nvSpPr>
        <p:spPr>
          <a:xfrm>
            <a:off x="4784360" y="3647963"/>
            <a:ext cx="218395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İmmün Olmayan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3"/>
          <p:cNvSpPr txBox="1">
            <a:spLocks noGrp="1"/>
          </p:cNvSpPr>
          <p:nvPr>
            <p:ph type="title"/>
          </p:nvPr>
        </p:nvSpPr>
        <p:spPr>
          <a:xfrm>
            <a:off x="1325431" y="68580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Kan Kaybı</a:t>
            </a:r>
            <a:br>
              <a:rPr lang="tr-TR" sz="3600"/>
            </a:br>
            <a:endParaRPr sz="3600"/>
          </a:p>
        </p:txBody>
      </p:sp>
      <p:sp>
        <p:nvSpPr>
          <p:cNvPr id="405" name="Google Shape;405;p23"/>
          <p:cNvSpPr txBox="1">
            <a:spLocks noGrp="1"/>
          </p:cNvSpPr>
          <p:nvPr>
            <p:ph type="body" idx="1"/>
          </p:nvPr>
        </p:nvSpPr>
        <p:spPr>
          <a:xfrm>
            <a:off x="884420" y="2143593"/>
            <a:ext cx="10399276" cy="402860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400"/>
              <a:buFont typeface="Noto Sans Symbols"/>
              <a:buChar char="❑"/>
            </a:pPr>
            <a:r>
              <a:rPr lang="tr-TR"/>
              <a:t>Kan kaybı, aneminin yaygın bir nedenidir, aşikar (ör. Travma, hematemez) veya gizli (ör. Gastrointestinal malignite) olabilir. </a:t>
            </a:r>
            <a:endParaRPr/>
          </a:p>
          <a:p>
            <a:pPr marL="228600" lvl="0" indent="-228600" algn="l" rtl="0">
              <a:lnSpc>
                <a:spcPct val="100000"/>
              </a:lnSpc>
              <a:spcBef>
                <a:spcPts val="1000"/>
              </a:spcBef>
              <a:spcAft>
                <a:spcPts val="0"/>
              </a:spcAft>
              <a:buClr>
                <a:schemeClr val="dk1"/>
              </a:buClr>
              <a:buSzPts val="2400"/>
              <a:buFont typeface="Noto Sans Symbols"/>
              <a:buChar char="❑"/>
            </a:pPr>
            <a:r>
              <a:rPr lang="tr-TR"/>
              <a:t>Eritrositler vücutta büyük bir demir deposu oluşturur. Bu, eritrosit kaybının demir eksikliği anemisine (IDA) yol açabileceği anlamına gelir. </a:t>
            </a:r>
            <a:endParaRPr/>
          </a:p>
          <a:p>
            <a:pPr marL="228600" lvl="0" indent="-228600" algn="l" rtl="0">
              <a:lnSpc>
                <a:spcPct val="100000"/>
              </a:lnSpc>
              <a:spcBef>
                <a:spcPts val="1000"/>
              </a:spcBef>
              <a:spcAft>
                <a:spcPts val="0"/>
              </a:spcAft>
              <a:buClr>
                <a:schemeClr val="dk1"/>
              </a:buClr>
              <a:buSzPts val="2400"/>
              <a:buFont typeface="Noto Sans Symbols"/>
              <a:buChar char="❑"/>
            </a:pPr>
            <a:r>
              <a:rPr lang="tr-TR"/>
              <a:t>Sonuç olarak, IDA genellikle daha fazla araştırma gerektiren tanımlanamayan bir kaynaktan kan kaybını yansıtır. </a:t>
            </a:r>
            <a:endParaRPr/>
          </a:p>
          <a:p>
            <a:pPr marL="228600" lvl="0" indent="-228600" algn="l" rtl="0">
              <a:lnSpc>
                <a:spcPct val="100000"/>
              </a:lnSpc>
              <a:spcBef>
                <a:spcPts val="1000"/>
              </a:spcBef>
              <a:spcAft>
                <a:spcPts val="0"/>
              </a:spcAft>
              <a:buClr>
                <a:schemeClr val="dk1"/>
              </a:buClr>
              <a:buSzPts val="2400"/>
              <a:buFont typeface="Noto Sans Symbols"/>
              <a:buChar char="❑"/>
            </a:pPr>
            <a:r>
              <a:rPr lang="tr-TR"/>
              <a:t>İki yaygın kan kaybı kaynağı, genç kadınlarda menstruasyon ve yaşlı popülasyonlarda gastrointestinal kanamadır. </a:t>
            </a:r>
            <a:br>
              <a:rPr lang="tr-TR"/>
            </a:br>
            <a:endParaRPr/>
          </a:p>
          <a:p>
            <a:pPr marL="228600" lvl="0" indent="-76200" algn="l" rtl="0">
              <a:lnSpc>
                <a:spcPct val="100000"/>
              </a:lnSpc>
              <a:spcBef>
                <a:spcPts val="10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3"/>
          <p:cNvSpPr/>
          <p:nvPr/>
        </p:nvSpPr>
        <p:spPr>
          <a:xfrm>
            <a:off x="558210" y="1162033"/>
            <a:ext cx="3740740" cy="4643344"/>
          </a:xfrm>
          <a:prstGeom prst="rect">
            <a:avLst/>
          </a:prstGeom>
          <a:solidFill>
            <a:schemeClr val="lt1"/>
          </a:solidFill>
          <a:ln w="12700" cap="flat" cmpd="sng">
            <a:solidFill>
              <a:srgbClr val="E8E8E8"/>
            </a:solidFill>
            <a:prstDash val="solid"/>
            <a:miter lim="800000"/>
            <a:headEnd type="none" w="sm" len="sm"/>
            <a:tailEnd type="none" w="sm" len="sm"/>
          </a:ln>
          <a:effectLst>
            <a:outerShdw blurRad="50800" dist="38100" dir="2700000" algn="t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57;p3"/>
          <p:cNvSpPr txBox="1">
            <a:spLocks noGrp="1"/>
          </p:cNvSpPr>
          <p:nvPr>
            <p:ph type="title"/>
          </p:nvPr>
        </p:nvSpPr>
        <p:spPr>
          <a:xfrm>
            <a:off x="868680" y="1719072"/>
            <a:ext cx="3103427" cy="35204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Tanım</a:t>
            </a:r>
            <a:br>
              <a:rPr lang="tr-TR" sz="3600"/>
            </a:br>
            <a:endParaRPr sz="3600"/>
          </a:p>
        </p:txBody>
      </p:sp>
      <p:sp>
        <p:nvSpPr>
          <p:cNvPr id="158" name="Google Shape;158;p3"/>
          <p:cNvSpPr/>
          <p:nvPr/>
        </p:nvSpPr>
        <p:spPr>
          <a:xfrm>
            <a:off x="498834" y="1618375"/>
            <a:ext cx="14630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59" name="Google Shape;159;p3"/>
          <p:cNvGrpSpPr/>
          <p:nvPr/>
        </p:nvGrpSpPr>
        <p:grpSpPr>
          <a:xfrm>
            <a:off x="4727448" y="642595"/>
            <a:ext cx="6967728" cy="5572808"/>
            <a:chOff x="0" y="2515"/>
            <a:chExt cx="6967728" cy="5572808"/>
          </a:xfrm>
        </p:grpSpPr>
        <p:sp>
          <p:nvSpPr>
            <p:cNvPr id="160" name="Google Shape;160;p3"/>
            <p:cNvSpPr/>
            <p:nvPr/>
          </p:nvSpPr>
          <p:spPr>
            <a:xfrm>
              <a:off x="0" y="3366521"/>
              <a:ext cx="6967728" cy="2208802"/>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txBox="1"/>
            <p:nvPr/>
          </p:nvSpPr>
          <p:spPr>
            <a:xfrm>
              <a:off x="0" y="3366521"/>
              <a:ext cx="6967728" cy="1192753"/>
            </a:xfrm>
            <a:prstGeom prst="rect">
              <a:avLst/>
            </a:prstGeom>
            <a:noFill/>
            <a:ln>
              <a:noFill/>
            </a:ln>
          </p:spPr>
          <p:txBody>
            <a:bodyPr spcFirstLastPara="1" wrap="square" lIns="241800" tIns="241800" rIns="241800" bIns="241800"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tr-TR" sz="3400" b="1">
                  <a:solidFill>
                    <a:schemeClr val="lt1"/>
                  </a:solidFill>
                  <a:latin typeface="Arial"/>
                  <a:ea typeface="Arial"/>
                  <a:cs typeface="Arial"/>
                  <a:sym typeface="Arial"/>
                </a:rPr>
                <a:t>WHO anemi kriterleri.</a:t>
              </a:r>
              <a:r>
                <a:rPr lang="tr-TR" sz="3400">
                  <a:solidFill>
                    <a:schemeClr val="lt1"/>
                  </a:solidFill>
                  <a:latin typeface="Arial"/>
                  <a:ea typeface="Arial"/>
                  <a:cs typeface="Arial"/>
                  <a:sym typeface="Arial"/>
                </a:rPr>
                <a:t> </a:t>
              </a:r>
              <a:endParaRPr sz="3400">
                <a:solidFill>
                  <a:schemeClr val="lt1"/>
                </a:solidFill>
                <a:latin typeface="Arial"/>
                <a:ea typeface="Arial"/>
                <a:cs typeface="Arial"/>
                <a:sym typeface="Arial"/>
              </a:endParaRPr>
            </a:p>
          </p:txBody>
        </p:sp>
        <p:sp>
          <p:nvSpPr>
            <p:cNvPr id="162" name="Google Shape;162;p3"/>
            <p:cNvSpPr/>
            <p:nvPr/>
          </p:nvSpPr>
          <p:spPr>
            <a:xfrm>
              <a:off x="0" y="4515099"/>
              <a:ext cx="3483863" cy="1016049"/>
            </a:xfrm>
            <a:prstGeom prst="rect">
              <a:avLst/>
            </a:prstGeom>
            <a:solidFill>
              <a:srgbClr val="CAE0E2">
                <a:alpha val="89803"/>
              </a:srgbClr>
            </a:solidFill>
            <a:ln w="12700" cap="flat" cmpd="sng">
              <a:solidFill>
                <a:srgbClr val="CAE0E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txBox="1"/>
            <p:nvPr/>
          </p:nvSpPr>
          <p:spPr>
            <a:xfrm>
              <a:off x="0" y="4515099"/>
              <a:ext cx="3483863" cy="1016049"/>
            </a:xfrm>
            <a:prstGeom prst="rect">
              <a:avLst/>
            </a:prstGeom>
            <a:noFill/>
            <a:ln>
              <a:noFill/>
            </a:ln>
          </p:spPr>
          <p:txBody>
            <a:bodyPr spcFirstLastPara="1" wrap="square" lIns="234675" tIns="41900" rIns="234675" bIns="41900" anchor="ctr" anchorCtr="0">
              <a:noAutofit/>
            </a:bodyPr>
            <a:lstStyle/>
            <a:p>
              <a:pPr marL="0" marR="0" lvl="0" indent="0" algn="ctr" rtl="0">
                <a:lnSpc>
                  <a:spcPct val="90000"/>
                </a:lnSpc>
                <a:spcBef>
                  <a:spcPts val="0"/>
                </a:spcBef>
                <a:spcAft>
                  <a:spcPts val="0"/>
                </a:spcAft>
                <a:buClr>
                  <a:schemeClr val="dk1"/>
                </a:buClr>
                <a:buSzPts val="3300"/>
                <a:buFont typeface="Arial"/>
                <a:buNone/>
              </a:pPr>
              <a:r>
                <a:rPr lang="tr-TR" sz="3300">
                  <a:solidFill>
                    <a:schemeClr val="dk1"/>
                  </a:solidFill>
                  <a:latin typeface="Arial"/>
                  <a:ea typeface="Arial"/>
                  <a:cs typeface="Arial"/>
                  <a:sym typeface="Arial"/>
                </a:rPr>
                <a:t>Erkek: </a:t>
              </a:r>
              <a:r>
                <a:rPr lang="tr-TR" sz="33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Hb</a:t>
              </a:r>
              <a:r>
                <a:rPr lang="tr-TR" sz="3300">
                  <a:solidFill>
                    <a:schemeClr val="dk1"/>
                  </a:solidFill>
                  <a:latin typeface="Arial"/>
                  <a:ea typeface="Arial"/>
                  <a:cs typeface="Arial"/>
                  <a:sym typeface="Arial"/>
                </a:rPr>
                <a:t> &lt; 13 g/dL</a:t>
              </a:r>
              <a:endParaRPr sz="3300">
                <a:solidFill>
                  <a:schemeClr val="dk1"/>
                </a:solidFill>
                <a:latin typeface="Arial"/>
                <a:ea typeface="Arial"/>
                <a:cs typeface="Arial"/>
                <a:sym typeface="Arial"/>
              </a:endParaRPr>
            </a:p>
          </p:txBody>
        </p:sp>
        <p:sp>
          <p:nvSpPr>
            <p:cNvPr id="164" name="Google Shape;164;p3"/>
            <p:cNvSpPr/>
            <p:nvPr/>
          </p:nvSpPr>
          <p:spPr>
            <a:xfrm>
              <a:off x="3483864" y="4515099"/>
              <a:ext cx="3483863" cy="1016049"/>
            </a:xfrm>
            <a:prstGeom prst="rect">
              <a:avLst/>
            </a:prstGeom>
            <a:solidFill>
              <a:srgbClr val="CADBCD">
                <a:alpha val="89803"/>
              </a:srgbClr>
            </a:solidFill>
            <a:ln w="12700" cap="flat" cmpd="sng">
              <a:solidFill>
                <a:srgbClr val="CADB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txBox="1"/>
            <p:nvPr/>
          </p:nvSpPr>
          <p:spPr>
            <a:xfrm>
              <a:off x="3483864" y="4515099"/>
              <a:ext cx="3483863" cy="1016049"/>
            </a:xfrm>
            <a:prstGeom prst="rect">
              <a:avLst/>
            </a:prstGeom>
            <a:noFill/>
            <a:ln>
              <a:noFill/>
            </a:ln>
          </p:spPr>
          <p:txBody>
            <a:bodyPr spcFirstLastPara="1" wrap="square" lIns="234675" tIns="41900" rIns="234675" bIns="41900" anchor="ctr" anchorCtr="0">
              <a:noAutofit/>
            </a:bodyPr>
            <a:lstStyle/>
            <a:p>
              <a:pPr marL="0" marR="0" lvl="0" indent="0" algn="ctr" rtl="0">
                <a:lnSpc>
                  <a:spcPct val="90000"/>
                </a:lnSpc>
                <a:spcBef>
                  <a:spcPts val="0"/>
                </a:spcBef>
                <a:spcAft>
                  <a:spcPts val="0"/>
                </a:spcAft>
                <a:buClr>
                  <a:schemeClr val="dk1"/>
                </a:buClr>
                <a:buSzPts val="3300"/>
                <a:buFont typeface="Arial"/>
                <a:buNone/>
              </a:pPr>
              <a:r>
                <a:rPr lang="tr-TR" sz="3300">
                  <a:solidFill>
                    <a:schemeClr val="dk1"/>
                  </a:solidFill>
                  <a:latin typeface="Arial"/>
                  <a:ea typeface="Arial"/>
                  <a:cs typeface="Arial"/>
                  <a:sym typeface="Arial"/>
                </a:rPr>
                <a:t>Kadın: </a:t>
              </a:r>
              <a:r>
                <a:rPr lang="tr-TR" sz="33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Hb</a:t>
              </a:r>
              <a:r>
                <a:rPr lang="tr-TR" sz="3300">
                  <a:solidFill>
                    <a:schemeClr val="dk1"/>
                  </a:solidFill>
                  <a:latin typeface="Arial"/>
                  <a:ea typeface="Arial"/>
                  <a:cs typeface="Arial"/>
                  <a:sym typeface="Arial"/>
                </a:rPr>
                <a:t> &lt; 12 g/dL</a:t>
              </a:r>
              <a:endParaRPr sz="3300">
                <a:solidFill>
                  <a:schemeClr val="dk1"/>
                </a:solidFill>
                <a:latin typeface="Arial"/>
                <a:ea typeface="Arial"/>
                <a:cs typeface="Arial"/>
                <a:sym typeface="Arial"/>
              </a:endParaRPr>
            </a:p>
          </p:txBody>
        </p:sp>
        <p:sp>
          <p:nvSpPr>
            <p:cNvPr id="166" name="Google Shape;166;p3"/>
            <p:cNvSpPr/>
            <p:nvPr/>
          </p:nvSpPr>
          <p:spPr>
            <a:xfrm rot="10800000">
              <a:off x="0" y="2515"/>
              <a:ext cx="6967728" cy="3397138"/>
            </a:xfrm>
            <a:prstGeom prst="upArrowCallout">
              <a:avLst>
                <a:gd name="adj1" fmla="val 25000"/>
                <a:gd name="adj2" fmla="val 25000"/>
                <a:gd name="adj3" fmla="val 25000"/>
                <a:gd name="adj4" fmla="val 64977"/>
              </a:avLst>
            </a:prstGeom>
            <a:solidFill>
              <a:srgbClr val="06963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txBox="1"/>
            <p:nvPr/>
          </p:nvSpPr>
          <p:spPr>
            <a:xfrm>
              <a:off x="0" y="2515"/>
              <a:ext cx="6967728" cy="2207358"/>
            </a:xfrm>
            <a:prstGeom prst="rect">
              <a:avLst/>
            </a:prstGeom>
            <a:noFill/>
            <a:ln>
              <a:noFill/>
            </a:ln>
          </p:spPr>
          <p:txBody>
            <a:bodyPr spcFirstLastPara="1" wrap="square" lIns="241800" tIns="241800" rIns="241800" bIns="241800" anchor="ctr" anchorCtr="0">
              <a:noAutofit/>
            </a:bodyPr>
            <a:lstStyle/>
            <a:p>
              <a:pPr marL="0" marR="0" lvl="0" indent="0" algn="ctr" rtl="0">
                <a:lnSpc>
                  <a:spcPct val="90000"/>
                </a:lnSpc>
                <a:spcBef>
                  <a:spcPts val="0"/>
                </a:spcBef>
                <a:spcAft>
                  <a:spcPts val="0"/>
                </a:spcAft>
                <a:buClr>
                  <a:schemeClr val="lt1"/>
                </a:buClr>
                <a:buSzPts val="3400"/>
                <a:buFont typeface="Arial"/>
                <a:buNone/>
              </a:pPr>
              <a:r>
                <a:rPr lang="tr-TR" sz="3400">
                  <a:solidFill>
                    <a:schemeClr val="lt1"/>
                  </a:solidFill>
                  <a:latin typeface="Arial"/>
                  <a:ea typeface="Arial"/>
                  <a:cs typeface="Arial"/>
                  <a:sym typeface="Arial"/>
                </a:rPr>
                <a:t>Dolaşımdaki RBC'lerin mutlak sayısında azalma;kesin değerler kaynaktan kaynağa değişir. </a:t>
              </a:r>
              <a:endParaRPr sz="3400">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4"/>
          <p:cNvPicPr preferRelativeResize="0"/>
          <p:nvPr/>
        </p:nvPicPr>
        <p:blipFill rotWithShape="1">
          <a:blip r:embed="rId3">
            <a:alphaModFix/>
          </a:blip>
          <a:srcRect/>
          <a:stretch/>
        </p:blipFill>
        <p:spPr>
          <a:xfrm>
            <a:off x="0" y="683246"/>
            <a:ext cx="12192000" cy="54915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1011936" y="968364"/>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tr-TR" sz="3600"/>
              <a:t>Sınıflandırma</a:t>
            </a:r>
            <a:br>
              <a:rPr lang="tr-TR" sz="3600"/>
            </a:br>
            <a:endParaRPr sz="3600"/>
          </a:p>
        </p:txBody>
      </p:sp>
      <p:sp>
        <p:nvSpPr>
          <p:cNvPr id="174" name="Google Shape;174;p4"/>
          <p:cNvSpPr txBox="1">
            <a:spLocks noGrp="1"/>
          </p:cNvSpPr>
          <p:nvPr>
            <p:ph type="body" idx="1"/>
          </p:nvPr>
        </p:nvSpPr>
        <p:spPr>
          <a:xfrm>
            <a:off x="1115567" y="2478024"/>
            <a:ext cx="10651711" cy="369417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2400"/>
              <a:buChar char="•"/>
            </a:pPr>
            <a:r>
              <a:rPr lang="tr-TR" b="1"/>
              <a:t>Morfoloji/Eritrositlerin Boyutu </a:t>
            </a:r>
            <a:r>
              <a:rPr lang="tr-TR"/>
              <a:t>(en yaygın kullanılan) </a:t>
            </a:r>
            <a:endParaRPr baseline="30000"/>
          </a:p>
          <a:p>
            <a:pPr marL="228600" lvl="0" indent="-228600" algn="l" rtl="0">
              <a:lnSpc>
                <a:spcPct val="110000"/>
              </a:lnSpc>
              <a:spcBef>
                <a:spcPts val="1000"/>
              </a:spcBef>
              <a:spcAft>
                <a:spcPts val="0"/>
              </a:spcAft>
              <a:buClr>
                <a:schemeClr val="dk1"/>
              </a:buClr>
              <a:buSzPts val="2400"/>
              <a:buChar char="•"/>
            </a:pPr>
            <a:r>
              <a:rPr lang="tr-TR" b="1"/>
              <a:t>Aneminin gelişme süresi : </a:t>
            </a:r>
            <a:r>
              <a:rPr lang="tr-TR"/>
              <a:t>Akut veya Kronik</a:t>
            </a:r>
            <a:endParaRPr/>
          </a:p>
          <a:p>
            <a:pPr marL="228600" lvl="0" indent="-228600" algn="l" rtl="0">
              <a:lnSpc>
                <a:spcPct val="110000"/>
              </a:lnSpc>
              <a:spcBef>
                <a:spcPts val="1000"/>
              </a:spcBef>
              <a:spcAft>
                <a:spcPts val="0"/>
              </a:spcAft>
              <a:buClr>
                <a:schemeClr val="dk1"/>
              </a:buClr>
              <a:buSzPts val="2400"/>
              <a:buChar char="•"/>
            </a:pPr>
            <a:r>
              <a:rPr lang="tr-TR" b="1"/>
              <a:t>Kalıtım:</a:t>
            </a:r>
            <a:r>
              <a:rPr lang="tr-TR"/>
              <a:t> Genetik vs. akkiz</a:t>
            </a:r>
            <a:endParaRPr/>
          </a:p>
          <a:p>
            <a:pPr marL="228600" lvl="0" indent="-228600" algn="l" rtl="0">
              <a:lnSpc>
                <a:spcPct val="110000"/>
              </a:lnSpc>
              <a:spcBef>
                <a:spcPts val="1000"/>
              </a:spcBef>
              <a:spcAft>
                <a:spcPts val="0"/>
              </a:spcAft>
              <a:buClr>
                <a:schemeClr val="dk1"/>
              </a:buClr>
              <a:buSzPts val="2400"/>
              <a:buChar char="•"/>
            </a:pPr>
            <a:r>
              <a:rPr lang="tr-TR" b="1"/>
              <a:t>Etyoloji: </a:t>
            </a:r>
            <a:r>
              <a:rPr lang="tr-TR"/>
              <a:t>primer veya sekonder</a:t>
            </a:r>
            <a:endParaRPr/>
          </a:p>
          <a:p>
            <a:pPr marL="228600" lvl="0" indent="-228600" algn="l" rtl="0">
              <a:lnSpc>
                <a:spcPct val="110000"/>
              </a:lnSpc>
              <a:spcBef>
                <a:spcPts val="1000"/>
              </a:spcBef>
              <a:spcAft>
                <a:spcPts val="0"/>
              </a:spcAft>
              <a:buClr>
                <a:schemeClr val="dk1"/>
              </a:buClr>
              <a:buSzPts val="2400"/>
              <a:buChar char="•"/>
            </a:pPr>
            <a:r>
              <a:rPr lang="tr-TR" b="1"/>
              <a:t>Eritrosit üretimi: </a:t>
            </a:r>
            <a:r>
              <a:rPr lang="tr-TR"/>
              <a:t>Hipoproliferatif (azalmış eritrosit üretimi veya hiperproliferatif ( artmış eritrosit yıkımı veya kan kaybı)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acab2e15d4_0_40"/>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RETİKÜLOSİT</a:t>
            </a:r>
            <a:endParaRPr/>
          </a:p>
        </p:txBody>
      </p:sp>
      <p:sp>
        <p:nvSpPr>
          <p:cNvPr id="181" name="Google Shape;181;g2acab2e15d4_0_40"/>
          <p:cNvSpPr txBox="1">
            <a:spLocks noGrp="1"/>
          </p:cNvSpPr>
          <p:nvPr>
            <p:ph type="body" idx="1"/>
          </p:nvPr>
        </p:nvSpPr>
        <p:spPr>
          <a:xfrm>
            <a:off x="604175" y="2192975"/>
            <a:ext cx="11141700" cy="4086600"/>
          </a:xfrm>
          <a:prstGeom prst="rect">
            <a:avLst/>
          </a:prstGeom>
        </p:spPr>
        <p:txBody>
          <a:bodyPr spcFirstLastPara="1" wrap="square" lIns="91425" tIns="45700" rIns="91425" bIns="45700" anchor="t" anchorCtr="0">
            <a:noAutofit/>
          </a:bodyPr>
          <a:lstStyle/>
          <a:p>
            <a:pPr marL="0" lvl="0" indent="0" algn="l" rtl="0">
              <a:lnSpc>
                <a:spcPct val="162500"/>
              </a:lnSpc>
              <a:spcBef>
                <a:spcPts val="1200"/>
              </a:spcBef>
              <a:spcAft>
                <a:spcPts val="0"/>
              </a:spcAft>
              <a:buClr>
                <a:schemeClr val="dk1"/>
              </a:buClr>
              <a:buSzPts val="1100"/>
              <a:buFont typeface="Arial"/>
              <a:buNone/>
            </a:pPr>
            <a:r>
              <a:rPr lang="tr-TR" sz="1200" b="1">
                <a:solidFill>
                  <a:srgbClr val="232323"/>
                </a:solidFill>
              </a:rPr>
              <a:t>Retikülosit üretimi </a:t>
            </a:r>
            <a:r>
              <a:rPr lang="tr-TR" sz="1200">
                <a:solidFill>
                  <a:srgbClr val="232323"/>
                </a:solidFill>
              </a:rPr>
              <a:t>— Retikülosit, RBC gelişiminde olgun RBC'den hemen önce bir aşamadır. Retikülositler, dolaşımdan temizlenen RBC'lerin yerini almak için sürekli olarak üretilir (RBC'lerin yaklaşık yüzde 1'i günde temizlenir). Retikülosit sayısı RBC üretim oranını yansıtmaktadır.</a:t>
            </a:r>
            <a:endParaRPr sz="900">
              <a:solidFill>
                <a:srgbClr val="232323"/>
              </a:solidFill>
              <a:latin typeface="Times New Roman"/>
              <a:ea typeface="Times New Roman"/>
              <a:cs typeface="Times New Roman"/>
              <a:sym typeface="Times New Roman"/>
            </a:endParaRPr>
          </a:p>
          <a:p>
            <a:pPr marL="381000" lvl="0" indent="0" algn="l" rtl="0">
              <a:lnSpc>
                <a:spcPct val="162500"/>
              </a:lnSpc>
              <a:spcBef>
                <a:spcPts val="1200"/>
              </a:spcBef>
              <a:spcAft>
                <a:spcPts val="0"/>
              </a:spcAft>
              <a:buNone/>
            </a:pPr>
            <a:r>
              <a:rPr lang="tr-TR" sz="1200" b="1">
                <a:solidFill>
                  <a:srgbClr val="232323"/>
                </a:solidFill>
              </a:rPr>
              <a:t>Ölçüm </a:t>
            </a:r>
            <a:r>
              <a:rPr lang="tr-TR" sz="1200">
                <a:solidFill>
                  <a:srgbClr val="232323"/>
                </a:solidFill>
              </a:rPr>
              <a:t>– Retikülositler toplam RBC'lerin yüzdesi veya mutlak sayım olarak rapor edilebilir. </a:t>
            </a:r>
            <a:endParaRPr sz="1200">
              <a:solidFill>
                <a:srgbClr val="232323"/>
              </a:solidFill>
            </a:endParaRPr>
          </a:p>
          <a:p>
            <a:pPr marL="381000" lvl="0" indent="0" algn="l" rtl="0">
              <a:lnSpc>
                <a:spcPct val="162500"/>
              </a:lnSpc>
              <a:spcBef>
                <a:spcPts val="1200"/>
              </a:spcBef>
              <a:spcAft>
                <a:spcPts val="0"/>
              </a:spcAft>
              <a:buClr>
                <a:schemeClr val="dk1"/>
              </a:buClr>
              <a:buSzPts val="1100"/>
              <a:buFont typeface="Arial"/>
              <a:buNone/>
            </a:pPr>
            <a:r>
              <a:rPr lang="tr-TR" sz="1200">
                <a:solidFill>
                  <a:srgbClr val="232323"/>
                </a:solidFill>
              </a:rPr>
              <a:t>Retikülositler, Wright-Giemsa ile boyanmış standart bir kan smearında, olgun RBC'lerden daha büyük, düzensiz sınırları ve merkezi solgunluk eksikliği olan mavi renk tonu (polikromatofili) olan RBC'ler olarak takdir edilebilir.</a:t>
            </a:r>
            <a:endParaRPr sz="1200">
              <a:solidFill>
                <a:srgbClr val="232323"/>
              </a:solidFill>
            </a:endParaRPr>
          </a:p>
          <a:p>
            <a:pPr marL="609600" lvl="0" indent="0" algn="l" rtl="0">
              <a:lnSpc>
                <a:spcPct val="162500"/>
              </a:lnSpc>
              <a:spcBef>
                <a:spcPts val="1200"/>
              </a:spcBef>
              <a:spcAft>
                <a:spcPts val="0"/>
              </a:spcAft>
              <a:buClr>
                <a:schemeClr val="dk1"/>
              </a:buClr>
              <a:buSzPts val="1100"/>
              <a:buFont typeface="Arial"/>
              <a:buNone/>
            </a:pPr>
            <a:r>
              <a:rPr lang="tr-TR" sz="1300">
                <a:solidFill>
                  <a:srgbClr val="232323"/>
                </a:solidFill>
                <a:latin typeface="Times New Roman"/>
                <a:ea typeface="Times New Roman"/>
                <a:cs typeface="Times New Roman"/>
                <a:sym typeface="Times New Roman"/>
              </a:rPr>
              <a:t>•</a:t>
            </a:r>
            <a:r>
              <a:rPr lang="tr-TR" sz="1200" b="1">
                <a:solidFill>
                  <a:srgbClr val="232323"/>
                </a:solidFill>
              </a:rPr>
              <a:t>Manuel sayım (yüzde) </a:t>
            </a:r>
            <a:r>
              <a:rPr lang="tr-TR" sz="1200">
                <a:solidFill>
                  <a:srgbClr val="232323"/>
                </a:solidFill>
              </a:rPr>
              <a:t>– Retikülositler, bir kan örneğinin yeni </a:t>
            </a:r>
            <a:r>
              <a:rPr lang="tr-TR" sz="1200">
                <a:solidFill>
                  <a:srgbClr val="940C72"/>
                </a:solidFill>
                <a:uFill>
                  <a:noFill/>
                </a:uFill>
                <a:hlinkClick r:id="rId3">
                  <a:extLst>
                    <a:ext uri="{A12FA001-AC4F-418D-AE19-62706E023703}">
                      <ahyp:hlinkClr xmlns:ahyp="http://schemas.microsoft.com/office/drawing/2018/hyperlinkcolor" val="tx"/>
                    </a:ext>
                  </a:extLst>
                </a:hlinkClick>
              </a:rPr>
              <a:t>metilen mavisi</a:t>
            </a:r>
            <a:r>
              <a:rPr lang="tr-TR" sz="1200">
                <a:solidFill>
                  <a:srgbClr val="232323"/>
                </a:solidFill>
              </a:rPr>
              <a:t> gibi boyalarla supravital boyanmasından sonra manuel olarak numaralandırılabilir.. Manuel retikülosit sayısı, anemi yokluğunda yüzde 0,5 ila 2'lik bir normal aralıkla RBC'lerin yüzdesi olarak bildirilmiştir.</a:t>
            </a:r>
            <a:endParaRPr sz="1200">
              <a:solidFill>
                <a:srgbClr val="232323"/>
              </a:solidFill>
            </a:endParaRPr>
          </a:p>
          <a:p>
            <a:pPr marL="609600" lvl="0" indent="0" algn="l" rtl="0">
              <a:lnSpc>
                <a:spcPct val="162500"/>
              </a:lnSpc>
              <a:spcBef>
                <a:spcPts val="1200"/>
              </a:spcBef>
              <a:spcAft>
                <a:spcPts val="1200"/>
              </a:spcAft>
              <a:buNone/>
            </a:pPr>
            <a:r>
              <a:rPr lang="tr-TR" sz="1300">
                <a:solidFill>
                  <a:srgbClr val="232323"/>
                </a:solidFill>
                <a:latin typeface="Times New Roman"/>
                <a:ea typeface="Times New Roman"/>
                <a:cs typeface="Times New Roman"/>
                <a:sym typeface="Times New Roman"/>
              </a:rPr>
              <a:t>•</a:t>
            </a:r>
            <a:r>
              <a:rPr lang="tr-TR" sz="1200" b="1">
                <a:solidFill>
                  <a:srgbClr val="232323"/>
                </a:solidFill>
              </a:rPr>
              <a:t>Otomatik sayım (milyon hücre/mikroL) </a:t>
            </a:r>
            <a:r>
              <a:rPr lang="tr-TR" sz="1200">
                <a:solidFill>
                  <a:srgbClr val="232323"/>
                </a:solidFill>
              </a:rPr>
              <a:t>– Otomatik kan sayaçları, retikülositlerin RNA'sına bağlanan tiazol portakalı gibi bir flüoresan boya ile boyandıktan hemen sonra mutlak retikülosit sayısını ölçer; bu cihazlardan gelen retikülosit yüzdesi hesaplanan bir değerdir.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sp>
        <p:nvSpPr>
          <p:cNvPr id="186" name="Google Shape;186;p5"/>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7" name="Google Shape;187;p5" descr="Resmin alt kısmından göz atan meraklı kedi yavrusu"/>
          <p:cNvPicPr preferRelativeResize="0"/>
          <p:nvPr/>
        </p:nvPicPr>
        <p:blipFill rotWithShape="1">
          <a:blip r:embed="rId3">
            <a:alphaModFix/>
          </a:blip>
          <a:srcRect t="11614" r="1" b="1"/>
          <a:stretch/>
        </p:blipFill>
        <p:spPr>
          <a:xfrm>
            <a:off x="3522468" y="1992634"/>
            <a:ext cx="8669532" cy="6857990"/>
          </a:xfrm>
          <a:prstGeom prst="rect">
            <a:avLst/>
          </a:prstGeom>
          <a:noFill/>
          <a:ln>
            <a:noFill/>
          </a:ln>
        </p:spPr>
      </p:pic>
      <p:sp>
        <p:nvSpPr>
          <p:cNvPr id="188" name="Google Shape;188;p5"/>
          <p:cNvSpPr/>
          <p:nvPr/>
        </p:nvSpPr>
        <p:spPr>
          <a:xfrm>
            <a:off x="2" y="0"/>
            <a:ext cx="9756601" cy="6858000"/>
          </a:xfrm>
          <a:prstGeom prst="rect">
            <a:avLst/>
          </a:prstGeom>
          <a:gradFill>
            <a:gsLst>
              <a:gs pos="0">
                <a:srgbClr val="000000">
                  <a:alpha val="0"/>
                </a:srgbClr>
              </a:gs>
              <a:gs pos="19000">
                <a:srgbClr val="000000">
                  <a:alpha val="37647"/>
                </a:srgbClr>
              </a:gs>
              <a:gs pos="35000">
                <a:srgbClr val="000000">
                  <a:alpha val="77647"/>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 name="Google Shape;189;p5"/>
          <p:cNvSpPr txBox="1">
            <a:spLocks noGrp="1"/>
          </p:cNvSpPr>
          <p:nvPr>
            <p:ph type="title"/>
          </p:nvPr>
        </p:nvSpPr>
        <p:spPr>
          <a:xfrm>
            <a:off x="2655440" y="761365"/>
            <a:ext cx="4445724" cy="11247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Font typeface="Arial"/>
              <a:buNone/>
            </a:pPr>
            <a:r>
              <a:rPr lang="tr-TR" sz="2400"/>
              <a:t>Retikülosit= Genç eritrosit</a:t>
            </a:r>
            <a:br>
              <a:rPr lang="tr-TR" sz="2400"/>
            </a:br>
            <a:endParaRPr sz="2400"/>
          </a:p>
        </p:txBody>
      </p:sp>
      <p:sp>
        <p:nvSpPr>
          <p:cNvPr id="190" name="Google Shape;190;p5"/>
          <p:cNvSpPr/>
          <p:nvPr/>
        </p:nvSpPr>
        <p:spPr>
          <a:xfrm rot="5400000">
            <a:off x="662559" y="605790"/>
            <a:ext cx="73152"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1" name="Google Shape;191;p5"/>
          <p:cNvSpPr/>
          <p:nvPr/>
        </p:nvSpPr>
        <p:spPr>
          <a:xfrm>
            <a:off x="428244" y="2443480"/>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2" name="Google Shape;192;p5"/>
          <p:cNvSpPr/>
          <p:nvPr/>
        </p:nvSpPr>
        <p:spPr>
          <a:xfrm>
            <a:off x="371094" y="2718054"/>
            <a:ext cx="7903500" cy="3203400"/>
          </a:xfrm>
          <a:prstGeom prst="rect">
            <a:avLst/>
          </a:prstGeom>
          <a:noFill/>
          <a:ln>
            <a:noFill/>
          </a:ln>
        </p:spPr>
        <p:txBody>
          <a:bodyPr spcFirstLastPara="1" wrap="square" lIns="91425" tIns="45700" rIns="91425" bIns="45700" anchor="t" anchorCtr="0">
            <a:normAutofit/>
          </a:bodyPr>
          <a:lstStyle/>
          <a:p>
            <a:pPr marL="114300" marR="0" lvl="0" indent="-114300" algn="l" rtl="0">
              <a:lnSpc>
                <a:spcPct val="90000"/>
              </a:lnSpc>
              <a:spcBef>
                <a:spcPts val="0"/>
              </a:spcBef>
              <a:spcAft>
                <a:spcPts val="0"/>
              </a:spcAft>
              <a:buClr>
                <a:schemeClr val="lt1"/>
              </a:buClr>
              <a:buSzPts val="2220"/>
              <a:buFont typeface="Noto Sans Symbols"/>
              <a:buChar char="❑"/>
            </a:pPr>
            <a:r>
              <a:rPr lang="tr-TR" sz="2220">
                <a:solidFill>
                  <a:schemeClr val="lt1"/>
                </a:solidFill>
                <a:latin typeface="Arial"/>
                <a:ea typeface="Arial"/>
                <a:cs typeface="Arial"/>
                <a:sym typeface="Arial"/>
              </a:rPr>
              <a:t>Hemoliz veya kanamaya bağlı anemi, retikülositoz varlığı ile karakterizedir. </a:t>
            </a:r>
            <a:endParaRPr/>
          </a:p>
          <a:p>
            <a:pPr marL="114300" marR="0" lvl="0" indent="-114300" algn="l" rtl="0">
              <a:lnSpc>
                <a:spcPct val="90000"/>
              </a:lnSpc>
              <a:spcBef>
                <a:spcPts val="600"/>
              </a:spcBef>
              <a:spcAft>
                <a:spcPts val="0"/>
              </a:spcAft>
              <a:buClr>
                <a:schemeClr val="lt1"/>
              </a:buClr>
              <a:buSzPts val="2220"/>
              <a:buFont typeface="Noto Sans Symbols"/>
              <a:buChar char="❑"/>
            </a:pPr>
            <a:r>
              <a:rPr lang="tr-TR" sz="2220">
                <a:solidFill>
                  <a:schemeClr val="lt1"/>
                </a:solidFill>
                <a:latin typeface="Arial"/>
                <a:ea typeface="Arial"/>
                <a:cs typeface="Arial"/>
                <a:sym typeface="Arial"/>
              </a:rPr>
              <a:t>Retikülosit sayısı, anemiye kemik iliği yanıtının uygunluğunu değerlendirmek için kullanılır. </a:t>
            </a:r>
            <a:endParaRPr/>
          </a:p>
          <a:p>
            <a:pPr marL="114300" marR="0" lvl="0" indent="-114300" algn="l" rtl="0">
              <a:lnSpc>
                <a:spcPct val="90000"/>
              </a:lnSpc>
              <a:spcBef>
                <a:spcPts val="600"/>
              </a:spcBef>
              <a:spcAft>
                <a:spcPts val="0"/>
              </a:spcAft>
              <a:buClr>
                <a:schemeClr val="lt1"/>
              </a:buClr>
              <a:buSzPts val="2220"/>
              <a:buFont typeface="Noto Sans Symbols"/>
              <a:buChar char="❑"/>
            </a:pPr>
            <a:r>
              <a:rPr lang="tr-TR" sz="2220">
                <a:solidFill>
                  <a:schemeClr val="lt1"/>
                </a:solidFill>
                <a:latin typeface="Arial"/>
                <a:ea typeface="Arial"/>
                <a:cs typeface="Arial"/>
                <a:sym typeface="Arial"/>
              </a:rPr>
              <a:t>Normal bir Hb ve Hct'ye sahip bir hastada normal retikülosit sayısı yaklaşık% 1'dir. </a:t>
            </a:r>
            <a:endParaRPr/>
          </a:p>
          <a:p>
            <a:pPr marL="114300" marR="0" lvl="0" indent="-114300" algn="l" rtl="0">
              <a:lnSpc>
                <a:spcPct val="90000"/>
              </a:lnSpc>
              <a:spcBef>
                <a:spcPts val="600"/>
              </a:spcBef>
              <a:spcAft>
                <a:spcPts val="0"/>
              </a:spcAft>
              <a:buClr>
                <a:schemeClr val="lt1"/>
              </a:buClr>
              <a:buSzPts val="2220"/>
              <a:buFont typeface="Noto Sans Symbols"/>
              <a:buChar char="❑"/>
            </a:pPr>
            <a:r>
              <a:rPr lang="tr-TR" sz="2220">
                <a:solidFill>
                  <a:schemeClr val="lt1"/>
                </a:solidFill>
                <a:latin typeface="Arial"/>
                <a:ea typeface="Arial"/>
                <a:cs typeface="Arial"/>
                <a:sym typeface="Arial"/>
              </a:rPr>
              <a:t>Dolaşımdaki kırmızı kan hücrelerinin yaklaşık% 1'i günlük olarak çıkarılır ve yerine kemik iliğinde genç RBC'ler veya retikülositler (yaklaşık 20 cc / gün) konur. </a:t>
            </a:r>
            <a:endParaRPr sz="2220">
              <a:solidFill>
                <a:schemeClr val="lt1"/>
              </a:solidFill>
              <a:latin typeface="Arial"/>
              <a:ea typeface="Arial"/>
              <a:cs typeface="Arial"/>
              <a:sym typeface="Arial"/>
            </a:endParaRPr>
          </a:p>
        </p:txBody>
      </p:sp>
      <p:pic>
        <p:nvPicPr>
          <p:cNvPr id="193" name="Google Shape;193;p5" descr="page43image2657205536"/>
          <p:cNvPicPr preferRelativeResize="0"/>
          <p:nvPr/>
        </p:nvPicPr>
        <p:blipFill rotWithShape="1">
          <a:blip r:embed="rId4">
            <a:alphaModFix/>
          </a:blip>
          <a:srcRect/>
          <a:stretch/>
        </p:blipFill>
        <p:spPr>
          <a:xfrm>
            <a:off x="0" y="0"/>
            <a:ext cx="1397000" cy="1054100"/>
          </a:xfrm>
          <a:prstGeom prst="rect">
            <a:avLst/>
          </a:prstGeom>
          <a:noFill/>
          <a:ln>
            <a:noFill/>
          </a:ln>
        </p:spPr>
      </p:pic>
      <p:pic>
        <p:nvPicPr>
          <p:cNvPr id="194" name="Google Shape;194;p5" descr="page43image2657205744"/>
          <p:cNvPicPr preferRelativeResize="0"/>
          <p:nvPr/>
        </p:nvPicPr>
        <p:blipFill rotWithShape="1">
          <a:blip r:embed="rId5">
            <a:alphaModFix/>
          </a:blip>
          <a:srcRect/>
          <a:stretch/>
        </p:blipFill>
        <p:spPr>
          <a:xfrm>
            <a:off x="0" y="0"/>
            <a:ext cx="2743200" cy="38100"/>
          </a:xfrm>
          <a:prstGeom prst="rect">
            <a:avLst/>
          </a:prstGeom>
          <a:noFill/>
          <a:ln>
            <a:noFill/>
          </a:ln>
        </p:spPr>
      </p:pic>
      <p:pic>
        <p:nvPicPr>
          <p:cNvPr id="195" name="Google Shape;195;p5" descr="page43image2532290336"/>
          <p:cNvPicPr preferRelativeResize="0"/>
          <p:nvPr/>
        </p:nvPicPr>
        <p:blipFill rotWithShape="1">
          <a:blip r:embed="rId6">
            <a:alphaModFix/>
          </a:blip>
          <a:srcRect/>
          <a:stretch/>
        </p:blipFill>
        <p:spPr>
          <a:xfrm>
            <a:off x="0" y="0"/>
            <a:ext cx="4279900" cy="3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acab2e15d4_0_47"/>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2" name="Google Shape;202;g2acab2e15d4_0_47"/>
          <p:cNvSpPr txBox="1">
            <a:spLocks noGrp="1"/>
          </p:cNvSpPr>
          <p:nvPr>
            <p:ph type="body" idx="1"/>
          </p:nvPr>
        </p:nvSpPr>
        <p:spPr>
          <a:xfrm>
            <a:off x="1115568" y="2478024"/>
            <a:ext cx="10168200" cy="369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03" name="Google Shape;203;g2acab2e15d4_0_47"/>
          <p:cNvPicPr preferRelativeResize="0"/>
          <p:nvPr/>
        </p:nvPicPr>
        <p:blipFill>
          <a:blip r:embed="rId3">
            <a:alphaModFix/>
          </a:blip>
          <a:stretch>
            <a:fillRect/>
          </a:stretch>
        </p:blipFill>
        <p:spPr>
          <a:xfrm>
            <a:off x="305200" y="364475"/>
            <a:ext cx="11581599" cy="5807749"/>
          </a:xfrm>
          <a:prstGeom prst="rect">
            <a:avLst/>
          </a:prstGeom>
          <a:noFill/>
          <a:ln>
            <a:noFill/>
          </a:ln>
        </p:spPr>
      </p:pic>
      <p:sp>
        <p:nvSpPr>
          <p:cNvPr id="204" name="Google Shape;204;g2acab2e15d4_0_47"/>
          <p:cNvSpPr/>
          <p:nvPr/>
        </p:nvSpPr>
        <p:spPr>
          <a:xfrm>
            <a:off x="8307750" y="3943225"/>
            <a:ext cx="3336600" cy="29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g2acab2e15d4_0_47"/>
          <p:cNvSpPr/>
          <p:nvPr/>
        </p:nvSpPr>
        <p:spPr>
          <a:xfrm>
            <a:off x="438875" y="4177675"/>
            <a:ext cx="3336600" cy="29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acab2e15d4_0_0"/>
          <p:cNvSpPr txBox="1">
            <a:spLocks noGrp="1"/>
          </p:cNvSpPr>
          <p:nvPr>
            <p:ph type="title"/>
          </p:nvPr>
        </p:nvSpPr>
        <p:spPr>
          <a:xfrm>
            <a:off x="1115568" y="548640"/>
            <a:ext cx="10168200" cy="117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a:t>ERİTROSİT İNDEKSLERİ</a:t>
            </a:r>
            <a:endParaRPr/>
          </a:p>
        </p:txBody>
      </p:sp>
      <p:sp>
        <p:nvSpPr>
          <p:cNvPr id="212" name="Google Shape;212;g2acab2e15d4_0_0"/>
          <p:cNvSpPr txBox="1">
            <a:spLocks noGrp="1"/>
          </p:cNvSpPr>
          <p:nvPr>
            <p:ph type="body" idx="1"/>
          </p:nvPr>
        </p:nvSpPr>
        <p:spPr>
          <a:xfrm>
            <a:off x="1011893" y="2330024"/>
            <a:ext cx="10168200" cy="3694200"/>
          </a:xfrm>
          <a:prstGeom prst="rect">
            <a:avLst/>
          </a:prstGeom>
          <a:noFill/>
        </p:spPr>
        <p:txBody>
          <a:bodyPr spcFirstLastPara="1" wrap="square" lIns="91425" tIns="45700" rIns="91425" bIns="45700" anchor="t" anchorCtr="0">
            <a:noAutofit/>
          </a:bodyPr>
          <a:lstStyle/>
          <a:p>
            <a:pPr marL="0" lvl="0" indent="0" algn="l" rtl="0">
              <a:spcBef>
                <a:spcPts val="1000"/>
              </a:spcBef>
              <a:spcAft>
                <a:spcPts val="0"/>
              </a:spcAft>
              <a:buNone/>
            </a:pPr>
            <a:endParaRPr sz="2000"/>
          </a:p>
          <a:p>
            <a:pPr marL="457200" marR="0" lvl="0" indent="-387350" algn="l" rtl="0">
              <a:lnSpc>
                <a:spcPct val="110000"/>
              </a:lnSpc>
              <a:spcBef>
                <a:spcPts val="1000"/>
              </a:spcBef>
              <a:spcAft>
                <a:spcPts val="0"/>
              </a:spcAft>
              <a:buSzPts val="2500"/>
              <a:buChar char="❏"/>
            </a:pPr>
            <a:r>
              <a:rPr lang="tr-TR" sz="2500"/>
              <a:t>Kırmızı kan hücresi (RBC) indeksleri, RBC boyutunu, hemoglobin içeriğini ve RBC popülasyonunun tekdüzeliğini tanımlar. </a:t>
            </a:r>
            <a:endParaRPr sz="2500"/>
          </a:p>
          <a:p>
            <a:pPr marL="457200" marR="0" lvl="0" indent="-387350" algn="l" rtl="0">
              <a:lnSpc>
                <a:spcPct val="110000"/>
              </a:lnSpc>
              <a:spcBef>
                <a:spcPts val="0"/>
              </a:spcBef>
              <a:spcAft>
                <a:spcPts val="0"/>
              </a:spcAft>
              <a:buSzPts val="2500"/>
              <a:buChar char="❏"/>
            </a:pPr>
            <a:r>
              <a:rPr lang="tr-TR" sz="2500"/>
              <a:t>Bu değerler kansızlığın nedenini belirlemede çok yardımcı olabilir. </a:t>
            </a:r>
            <a:endParaRPr sz="2500"/>
          </a:p>
          <a:p>
            <a:pPr marL="457200" marR="0" lvl="0" indent="-387350" algn="l" rtl="0">
              <a:lnSpc>
                <a:spcPct val="110000"/>
              </a:lnSpc>
              <a:spcBef>
                <a:spcPts val="0"/>
              </a:spcBef>
              <a:spcAft>
                <a:spcPts val="0"/>
              </a:spcAft>
              <a:buSzPts val="2500"/>
              <a:buChar char="❏"/>
            </a:pPr>
            <a:r>
              <a:rPr lang="tr-TR" sz="2500"/>
              <a:t>Ortalama korpusküler hacim (MCV) ve kırmızı hücre dağılım genişliği (RDW) genellikle en kullanışlı olanlardır.</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6"/>
        <p:cNvGrpSpPr/>
        <p:nvPr/>
      </p:nvGrpSpPr>
      <p:grpSpPr>
        <a:xfrm>
          <a:off x="0" y="0"/>
          <a:ext cx="0" cy="0"/>
          <a:chOff x="0" y="0"/>
          <a:chExt cx="0" cy="0"/>
        </a:xfrm>
      </p:grpSpPr>
      <p:sp>
        <p:nvSpPr>
          <p:cNvPr id="217" name="Google Shape;217;p6"/>
          <p:cNvSpPr/>
          <p:nvPr/>
        </p:nvSpPr>
        <p:spPr>
          <a:xfrm rot="5400000">
            <a:off x="857544"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p6"/>
          <p:cNvSpPr/>
          <p:nvPr/>
        </p:nvSpPr>
        <p:spPr>
          <a:xfrm rot="10800000" flipH="1">
            <a:off x="578652" y="4501201"/>
            <a:ext cx="11034696" cy="18288"/>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6" descr="3B işlenmiş hücreler"/>
          <p:cNvPicPr preferRelativeResize="0"/>
          <p:nvPr/>
        </p:nvPicPr>
        <p:blipFill rotWithShape="1">
          <a:blip r:embed="rId3">
            <a:alphaModFix/>
          </a:blip>
          <a:srcRect l="11896" r="17004"/>
          <a:stretch/>
        </p:blipFill>
        <p:spPr>
          <a:xfrm>
            <a:off x="3523485" y="-67539"/>
            <a:ext cx="8668512" cy="6857990"/>
          </a:xfrm>
          <a:prstGeom prst="rect">
            <a:avLst/>
          </a:prstGeom>
          <a:noFill/>
          <a:ln>
            <a:noFill/>
          </a:ln>
        </p:spPr>
      </p:pic>
      <p:sp>
        <p:nvSpPr>
          <p:cNvPr id="221" name="Google Shape;221;p6"/>
          <p:cNvSpPr/>
          <p:nvPr/>
        </p:nvSpPr>
        <p:spPr>
          <a:xfrm>
            <a:off x="3" y="0"/>
            <a:ext cx="9339206" cy="68580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6"/>
          <p:cNvSpPr txBox="1">
            <a:spLocks noGrp="1"/>
          </p:cNvSpPr>
          <p:nvPr>
            <p:ph type="title"/>
          </p:nvPr>
        </p:nvSpPr>
        <p:spPr>
          <a:xfrm>
            <a:off x="276685" y="553403"/>
            <a:ext cx="10199593" cy="134977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Arial"/>
              <a:buNone/>
            </a:pPr>
            <a:r>
              <a:rPr lang="tr-TR" sz="3600"/>
              <a:t>Mean Cell (or Corpuscular) Volume (MCV): </a:t>
            </a:r>
            <a:br>
              <a:rPr lang="tr-TR" sz="3600"/>
            </a:br>
            <a:endParaRPr sz="3600"/>
          </a:p>
        </p:txBody>
      </p:sp>
      <p:sp>
        <p:nvSpPr>
          <p:cNvPr id="223" name="Google Shape;223;p6"/>
          <p:cNvSpPr/>
          <p:nvPr/>
        </p:nvSpPr>
        <p:spPr>
          <a:xfrm rot="5400000">
            <a:off x="759921" y="346791"/>
            <a:ext cx="146304" cy="7040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4" name="Google Shape;224;p6"/>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6"/>
          <p:cNvSpPr/>
          <p:nvPr/>
        </p:nvSpPr>
        <p:spPr>
          <a:xfrm>
            <a:off x="276684" y="2438126"/>
            <a:ext cx="667875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a:solidFill>
                  <a:schemeClr val="lt1"/>
                </a:solidFill>
                <a:latin typeface="Arial"/>
                <a:ea typeface="Arial"/>
                <a:cs typeface="Arial"/>
                <a:sym typeface="Arial"/>
              </a:rPr>
              <a:t>MCV fl cinsinden ifade edilen ortalama RBC boyutunu veya hacmini yansıtır. </a:t>
            </a:r>
            <a:endParaRPr/>
          </a:p>
          <a:p>
            <a:pPr marL="0" marR="0" lvl="0" indent="0" algn="l" rtl="0">
              <a:spcBef>
                <a:spcPts val="0"/>
              </a:spcBef>
              <a:spcAft>
                <a:spcPts val="0"/>
              </a:spcAft>
              <a:buNone/>
            </a:pPr>
            <a:r>
              <a:rPr lang="tr-TR" sz="2400">
                <a:solidFill>
                  <a:schemeClr val="lt1"/>
                </a:solidFill>
                <a:latin typeface="Arial"/>
                <a:ea typeface="Arial"/>
                <a:cs typeface="Arial"/>
                <a:sym typeface="Arial"/>
              </a:rPr>
              <a:t>MCV, hastanın mikro, makro veya normositik olup olmadığını size söyleyecektir. </a:t>
            </a:r>
            <a:endParaRPr sz="24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AccentBoxVTI">
  <a:themeElements>
    <a:clrScheme name="AccentBoxVTI">
      <a:dk1>
        <a:srgbClr val="000000"/>
      </a:dk1>
      <a:lt1>
        <a:srgbClr val="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entBoxVTI">
  <a:themeElements>
    <a:clrScheme name="AccentBoxVTI">
      <a:dk1>
        <a:srgbClr val="000000"/>
      </a:dk1>
      <a:lt1>
        <a:srgbClr val="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1578</Words>
  <Application>Microsoft Macintosh PowerPoint</Application>
  <PresentationFormat>Geniş ekran</PresentationFormat>
  <Paragraphs>173</Paragraphs>
  <Slides>30</Slides>
  <Notes>30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30</vt:i4>
      </vt:variant>
    </vt:vector>
  </HeadingPairs>
  <TitlesOfParts>
    <vt:vector size="37" baseType="lpstr">
      <vt:lpstr>Arial</vt:lpstr>
      <vt:lpstr>Calibri</vt:lpstr>
      <vt:lpstr>Comic Sans MS</vt:lpstr>
      <vt:lpstr>Noto Sans Symbols</vt:lpstr>
      <vt:lpstr>Times New Roman</vt:lpstr>
      <vt:lpstr>AccentBoxVTI</vt:lpstr>
      <vt:lpstr>AccentBoxVTI</vt:lpstr>
      <vt:lpstr>Anemilerin Sınıflandırılması 2026</vt:lpstr>
      <vt:lpstr>Anemi Nedir?</vt:lpstr>
      <vt:lpstr>Tanım </vt:lpstr>
      <vt:lpstr>Sınıflandırma </vt:lpstr>
      <vt:lpstr>RETİKÜLOSİT</vt:lpstr>
      <vt:lpstr>Retikülosit= Genç eritrosit </vt:lpstr>
      <vt:lpstr>PowerPoint Sunusu</vt:lpstr>
      <vt:lpstr>ERİTROSİT İNDEKSLERİ</vt:lpstr>
      <vt:lpstr>Mean Cell (or Corpuscular) Volume (MCV):  </vt:lpstr>
      <vt:lpstr>MCV</vt:lpstr>
      <vt:lpstr>MCH</vt:lpstr>
      <vt:lpstr>MCHC</vt:lpstr>
      <vt:lpstr>RDW: Kırmızı hücre dağılım genişliği </vt:lpstr>
      <vt:lpstr>Normal Eritrosit Morfolojisi:</vt:lpstr>
      <vt:lpstr>Sınıflama</vt:lpstr>
      <vt:lpstr>Aneminin Morfolojik Sınıflandırması</vt:lpstr>
      <vt:lpstr>Mikrositik Anemiler </vt:lpstr>
      <vt:lpstr>Normositik Anemiler </vt:lpstr>
      <vt:lpstr>Makrositik Anemi </vt:lpstr>
      <vt:lpstr>Etyolojik Sınıflama </vt:lpstr>
      <vt:lpstr>Etyolojik Sınıflama </vt:lpstr>
      <vt:lpstr>Yetersiz Üretim </vt:lpstr>
      <vt:lpstr>PowerPoint Sunusu</vt:lpstr>
      <vt:lpstr>Etkisiz Üretim</vt:lpstr>
      <vt:lpstr>PowerPoint Sunusu</vt:lpstr>
      <vt:lpstr>PowerPoint Sunusu</vt:lpstr>
      <vt:lpstr>PowerPoint Sunusu</vt:lpstr>
      <vt:lpstr>PowerPoint Sunusu</vt:lpstr>
      <vt:lpstr>Kan Kaybı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 kelkitli</dc:creator>
  <cp:lastModifiedBy>Engin Kelkitli</cp:lastModifiedBy>
  <cp:revision>1</cp:revision>
  <dcterms:created xsi:type="dcterms:W3CDTF">2021-02-01T19:29:28Z</dcterms:created>
  <dcterms:modified xsi:type="dcterms:W3CDTF">2026-01-16T19:26:28Z</dcterms:modified>
</cp:coreProperties>
</file>